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ink/ink11.xml" ContentType="application/inkml+xml"/>
  <Override PartName="/ppt/ink/ink12.xml" ContentType="application/inkml+xml"/>
  <Override PartName="/ppt/ink/ink13.xml" ContentType="application/inkml+xml"/>
  <Override PartName="/ppt/notesSlides/notesSlide25.xml" ContentType="application/vnd.openxmlformats-officedocument.presentationml.notesSlide+xml"/>
  <Override PartName="/ppt/ink/ink14.xml" ContentType="application/inkml+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ink/ink15.xml" ContentType="application/inkml+xml"/>
  <Override PartName="/ppt/notesSlides/notesSlide40.xml" ContentType="application/vnd.openxmlformats-officedocument.presentationml.notesSlide+xml"/>
  <Override PartName="/ppt/ink/ink16.xml" ContentType="application/inkml+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ink/ink17.xml" ContentType="application/inkml+xml"/>
  <Override PartName="/ppt/notesSlides/notesSlide43.xml" ContentType="application/vnd.openxmlformats-officedocument.presentationml.notesSlide+xml"/>
  <Override PartName="/ppt/charts/chart1.xml" ContentType="application/vnd.openxmlformats-officedocument.drawingml.chart+xml"/>
  <Override PartName="/ppt/notesSlides/notesSlide44.xml" ContentType="application/vnd.openxmlformats-officedocument.presentationml.notesSlide+xml"/>
  <Override PartName="/ppt/charts/chart2.xml" ContentType="application/vnd.openxmlformats-officedocument.drawingml.chart+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ink/ink18.xml" ContentType="application/inkml+xml"/>
  <Override PartName="/ppt/ink/ink19.xml" ContentType="application/inkml+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ink/ink20.xml" ContentType="application/inkml+xml"/>
  <Override PartName="/ppt/ink/ink21.xml" ContentType="application/inkml+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 id="2147483676" r:id="rId5"/>
  </p:sldMasterIdLst>
  <p:notesMasterIdLst>
    <p:notesMasterId r:id="rId151"/>
  </p:notesMasterIdLst>
  <p:sldIdLst>
    <p:sldId id="280" r:id="rId6"/>
    <p:sldId id="261" r:id="rId7"/>
    <p:sldId id="297" r:id="rId8"/>
    <p:sldId id="1109" r:id="rId9"/>
    <p:sldId id="1416" r:id="rId10"/>
    <p:sldId id="323" r:id="rId11"/>
    <p:sldId id="1392" r:id="rId12"/>
    <p:sldId id="1393" r:id="rId13"/>
    <p:sldId id="318" r:id="rId14"/>
    <p:sldId id="319" r:id="rId15"/>
    <p:sldId id="320" r:id="rId16"/>
    <p:sldId id="1394" r:id="rId17"/>
    <p:sldId id="1397" r:id="rId18"/>
    <p:sldId id="333" r:id="rId19"/>
    <p:sldId id="1395" r:id="rId20"/>
    <p:sldId id="269" r:id="rId21"/>
    <p:sldId id="380" r:id="rId22"/>
    <p:sldId id="1398" r:id="rId23"/>
    <p:sldId id="1417" r:id="rId24"/>
    <p:sldId id="1362" r:id="rId25"/>
    <p:sldId id="383" r:id="rId26"/>
    <p:sldId id="384" r:id="rId27"/>
    <p:sldId id="385" r:id="rId28"/>
    <p:sldId id="1408" r:id="rId29"/>
    <p:sldId id="1406" r:id="rId30"/>
    <p:sldId id="1407" r:id="rId31"/>
    <p:sldId id="1366" r:id="rId32"/>
    <p:sldId id="1189" r:id="rId33"/>
    <p:sldId id="1476" r:id="rId34"/>
    <p:sldId id="1129" r:id="rId35"/>
    <p:sldId id="1130" r:id="rId36"/>
    <p:sldId id="1399" r:id="rId37"/>
    <p:sldId id="992" r:id="rId38"/>
    <p:sldId id="284" r:id="rId39"/>
    <p:sldId id="428" r:id="rId40"/>
    <p:sldId id="1363" r:id="rId41"/>
    <p:sldId id="1418" r:id="rId42"/>
    <p:sldId id="303" r:id="rId43"/>
    <p:sldId id="304" r:id="rId44"/>
    <p:sldId id="1324" r:id="rId45"/>
    <p:sldId id="1179" r:id="rId46"/>
    <p:sldId id="1046" r:id="rId47"/>
    <p:sldId id="1119" r:id="rId48"/>
    <p:sldId id="1328" r:id="rId49"/>
    <p:sldId id="1296" r:id="rId50"/>
    <p:sldId id="1043" r:id="rId51"/>
    <p:sldId id="1114" r:id="rId52"/>
    <p:sldId id="1115" r:id="rId53"/>
    <p:sldId id="1387" r:id="rId54"/>
    <p:sldId id="1419" r:id="rId55"/>
    <p:sldId id="1314" r:id="rId56"/>
    <p:sldId id="1262" r:id="rId57"/>
    <p:sldId id="1361" r:id="rId58"/>
    <p:sldId id="1337" r:id="rId59"/>
    <p:sldId id="1338" r:id="rId60"/>
    <p:sldId id="1475" r:id="rId61"/>
    <p:sldId id="1364" r:id="rId62"/>
    <p:sldId id="1420" r:id="rId63"/>
    <p:sldId id="1297" r:id="rId64"/>
    <p:sldId id="1173" r:id="rId65"/>
    <p:sldId id="1198" r:id="rId66"/>
    <p:sldId id="1200" r:id="rId67"/>
    <p:sldId id="555" r:id="rId68"/>
    <p:sldId id="282" r:id="rId69"/>
    <p:sldId id="1264" r:id="rId70"/>
    <p:sldId id="587" r:id="rId71"/>
    <p:sldId id="1346" r:id="rId72"/>
    <p:sldId id="1329" r:id="rId73"/>
    <p:sldId id="1330" r:id="rId74"/>
    <p:sldId id="1336" r:id="rId75"/>
    <p:sldId id="1335" r:id="rId76"/>
    <p:sldId id="1473" r:id="rId77"/>
    <p:sldId id="1474" r:id="rId78"/>
    <p:sldId id="1423" r:id="rId79"/>
    <p:sldId id="1315" r:id="rId80"/>
    <p:sldId id="1320" r:id="rId81"/>
    <p:sldId id="1331" r:id="rId82"/>
    <p:sldId id="1307" r:id="rId83"/>
    <p:sldId id="1377" r:id="rId84"/>
    <p:sldId id="1376" r:id="rId85"/>
    <p:sldId id="1378" r:id="rId86"/>
    <p:sldId id="1381" r:id="rId87"/>
    <p:sldId id="1372" r:id="rId88"/>
    <p:sldId id="1386" r:id="rId89"/>
    <p:sldId id="1390" r:id="rId90"/>
    <p:sldId id="1373" r:id="rId91"/>
    <p:sldId id="1371" r:id="rId92"/>
    <p:sldId id="1385" r:id="rId93"/>
    <p:sldId id="1391" r:id="rId94"/>
    <p:sldId id="1384" r:id="rId95"/>
    <p:sldId id="1382" r:id="rId96"/>
    <p:sldId id="1306" r:id="rId97"/>
    <p:sldId id="1350" r:id="rId98"/>
    <p:sldId id="1351" r:id="rId99"/>
    <p:sldId id="1369" r:id="rId100"/>
    <p:sldId id="1370" r:id="rId101"/>
    <p:sldId id="1413" r:id="rId102"/>
    <p:sldId id="1414" r:id="rId103"/>
    <p:sldId id="1415" r:id="rId104"/>
    <p:sldId id="1492" r:id="rId105"/>
    <p:sldId id="1411" r:id="rId106"/>
    <p:sldId id="1484" r:id="rId107"/>
    <p:sldId id="1477" r:id="rId108"/>
    <p:sldId id="1389" r:id="rId109"/>
    <p:sldId id="1424" r:id="rId110"/>
    <p:sldId id="1301" r:id="rId111"/>
    <p:sldId id="568" r:id="rId112"/>
    <p:sldId id="1237" r:id="rId113"/>
    <p:sldId id="273" r:id="rId114"/>
    <p:sldId id="1259" r:id="rId115"/>
    <p:sldId id="1286" r:id="rId116"/>
    <p:sldId id="1268" r:id="rId117"/>
    <p:sldId id="1269" r:id="rId118"/>
    <p:sldId id="1247" r:id="rId119"/>
    <p:sldId id="1274" r:id="rId120"/>
    <p:sldId id="1388" r:id="rId121"/>
    <p:sldId id="1400" r:id="rId122"/>
    <p:sldId id="1401" r:id="rId123"/>
    <p:sldId id="1402" r:id="rId124"/>
    <p:sldId id="1403" r:id="rId125"/>
    <p:sldId id="1412" r:id="rId126"/>
    <p:sldId id="1278" r:id="rId127"/>
    <p:sldId id="1485" r:id="rId128"/>
    <p:sldId id="1486" r:id="rId129"/>
    <p:sldId id="1487" r:id="rId130"/>
    <p:sldId id="1488" r:id="rId131"/>
    <p:sldId id="1489" r:id="rId132"/>
    <p:sldId id="1491" r:id="rId133"/>
    <p:sldId id="1490" r:id="rId134"/>
    <p:sldId id="1291" r:id="rId135"/>
    <p:sldId id="1289" r:id="rId136"/>
    <p:sldId id="1287" r:id="rId137"/>
    <p:sldId id="1288" r:id="rId138"/>
    <p:sldId id="1279" r:id="rId139"/>
    <p:sldId id="351" r:id="rId140"/>
    <p:sldId id="1294" r:id="rId141"/>
    <p:sldId id="1478" r:id="rId142"/>
    <p:sldId id="1481" r:id="rId143"/>
    <p:sldId id="1482" r:id="rId144"/>
    <p:sldId id="1480" r:id="rId145"/>
    <p:sldId id="1483" r:id="rId146"/>
    <p:sldId id="1479" r:id="rId147"/>
    <p:sldId id="1332" r:id="rId148"/>
    <p:sldId id="1333" r:id="rId149"/>
    <p:sldId id="1243" r:id="rId150"/>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989">
          <p15:clr>
            <a:srgbClr val="A4A3A4"/>
          </p15:clr>
        </p15:guide>
        <p15:guide id="2" pos="2879">
          <p15:clr>
            <a:srgbClr val="A4A3A4"/>
          </p15:clr>
        </p15:guide>
        <p15:guide id="3" orient="horz" pos="74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BBC"/>
    <a:srgbClr val="004F8A"/>
    <a:srgbClr val="005EA4"/>
    <a:srgbClr val="8DC63F"/>
    <a:srgbClr val="026CB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773B880-A11A-48DD-A1A8-DD9A1DBA59DA}" v="3" dt="2023-10-04T14:35:54.993"/>
    <p1510:client id="{999AC39D-E9C3-4E94-B542-82DB57765FE3}" v="5" dt="2023-10-04T17:49:20.39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19" d="100"/>
          <a:sy n="119" d="100"/>
        </p:scale>
        <p:origin x="379" y="110"/>
      </p:cViewPr>
      <p:guideLst>
        <p:guide orient="horz" pos="989"/>
        <p:guide pos="2879"/>
        <p:guide orient="horz" pos="742"/>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2.xml"/><Relationship Id="rId21" Type="http://schemas.openxmlformats.org/officeDocument/2006/relationships/slide" Target="slides/slide16.xml"/><Relationship Id="rId42" Type="http://schemas.openxmlformats.org/officeDocument/2006/relationships/slide" Target="slides/slide37.xml"/><Relationship Id="rId63" Type="http://schemas.openxmlformats.org/officeDocument/2006/relationships/slide" Target="slides/slide58.xml"/><Relationship Id="rId84" Type="http://schemas.openxmlformats.org/officeDocument/2006/relationships/slide" Target="slides/slide79.xml"/><Relationship Id="rId138" Type="http://schemas.openxmlformats.org/officeDocument/2006/relationships/slide" Target="slides/slide133.xml"/><Relationship Id="rId107" Type="http://schemas.openxmlformats.org/officeDocument/2006/relationships/slide" Target="slides/slide102.xml"/><Relationship Id="rId11" Type="http://schemas.openxmlformats.org/officeDocument/2006/relationships/slide" Target="slides/slide6.xml"/><Relationship Id="rId32" Type="http://schemas.openxmlformats.org/officeDocument/2006/relationships/slide" Target="slides/slide27.xml"/><Relationship Id="rId53" Type="http://schemas.openxmlformats.org/officeDocument/2006/relationships/slide" Target="slides/slide48.xml"/><Relationship Id="rId74" Type="http://schemas.openxmlformats.org/officeDocument/2006/relationships/slide" Target="slides/slide69.xml"/><Relationship Id="rId128" Type="http://schemas.openxmlformats.org/officeDocument/2006/relationships/slide" Target="slides/slide123.xml"/><Relationship Id="rId149" Type="http://schemas.openxmlformats.org/officeDocument/2006/relationships/slide" Target="slides/slide144.xml"/><Relationship Id="rId5" Type="http://schemas.openxmlformats.org/officeDocument/2006/relationships/slideMaster" Target="slideMasters/slideMaster2.xml"/><Relationship Id="rId95" Type="http://schemas.openxmlformats.org/officeDocument/2006/relationships/slide" Target="slides/slide90.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113" Type="http://schemas.openxmlformats.org/officeDocument/2006/relationships/slide" Target="slides/slide108.xml"/><Relationship Id="rId118" Type="http://schemas.openxmlformats.org/officeDocument/2006/relationships/slide" Target="slides/slide113.xml"/><Relationship Id="rId134" Type="http://schemas.openxmlformats.org/officeDocument/2006/relationships/slide" Target="slides/slide129.xml"/><Relationship Id="rId139" Type="http://schemas.openxmlformats.org/officeDocument/2006/relationships/slide" Target="slides/slide134.xml"/><Relationship Id="rId80" Type="http://schemas.openxmlformats.org/officeDocument/2006/relationships/slide" Target="slides/slide75.xml"/><Relationship Id="rId85" Type="http://schemas.openxmlformats.org/officeDocument/2006/relationships/slide" Target="slides/slide80.xml"/><Relationship Id="rId150" Type="http://schemas.openxmlformats.org/officeDocument/2006/relationships/slide" Target="slides/slide145.xml"/><Relationship Id="rId155" Type="http://schemas.openxmlformats.org/officeDocument/2006/relationships/tableStyles" Target="tableStyles.xml"/><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08" Type="http://schemas.openxmlformats.org/officeDocument/2006/relationships/slide" Target="slides/slide103.xml"/><Relationship Id="rId124" Type="http://schemas.openxmlformats.org/officeDocument/2006/relationships/slide" Target="slides/slide119.xml"/><Relationship Id="rId129" Type="http://schemas.openxmlformats.org/officeDocument/2006/relationships/slide" Target="slides/slide124.xml"/><Relationship Id="rId54" Type="http://schemas.openxmlformats.org/officeDocument/2006/relationships/slide" Target="slides/slide49.xml"/><Relationship Id="rId70" Type="http://schemas.openxmlformats.org/officeDocument/2006/relationships/slide" Target="slides/slide65.xml"/><Relationship Id="rId75" Type="http://schemas.openxmlformats.org/officeDocument/2006/relationships/slide" Target="slides/slide70.xml"/><Relationship Id="rId91" Type="http://schemas.openxmlformats.org/officeDocument/2006/relationships/slide" Target="slides/slide86.xml"/><Relationship Id="rId96" Type="http://schemas.openxmlformats.org/officeDocument/2006/relationships/slide" Target="slides/slide91.xml"/><Relationship Id="rId140" Type="http://schemas.openxmlformats.org/officeDocument/2006/relationships/slide" Target="slides/slide135.xml"/><Relationship Id="rId145" Type="http://schemas.openxmlformats.org/officeDocument/2006/relationships/slide" Target="slides/slide140.xml"/><Relationship Id="rId1" Type="http://schemas.openxmlformats.org/officeDocument/2006/relationships/customXml" Target="../customXml/item1.xml"/><Relationship Id="rId6" Type="http://schemas.openxmlformats.org/officeDocument/2006/relationships/slide" Target="slides/slide1.xml"/><Relationship Id="rId23" Type="http://schemas.openxmlformats.org/officeDocument/2006/relationships/slide" Target="slides/slide18.xml"/><Relationship Id="rId28" Type="http://schemas.openxmlformats.org/officeDocument/2006/relationships/slide" Target="slides/slide23.xml"/><Relationship Id="rId49" Type="http://schemas.openxmlformats.org/officeDocument/2006/relationships/slide" Target="slides/slide44.xml"/><Relationship Id="rId114" Type="http://schemas.openxmlformats.org/officeDocument/2006/relationships/slide" Target="slides/slide109.xml"/><Relationship Id="rId119" Type="http://schemas.openxmlformats.org/officeDocument/2006/relationships/slide" Target="slides/slide114.xml"/><Relationship Id="rId44" Type="http://schemas.openxmlformats.org/officeDocument/2006/relationships/slide" Target="slides/slide39.xml"/><Relationship Id="rId60" Type="http://schemas.openxmlformats.org/officeDocument/2006/relationships/slide" Target="slides/slide55.xml"/><Relationship Id="rId65" Type="http://schemas.openxmlformats.org/officeDocument/2006/relationships/slide" Target="slides/slide60.xml"/><Relationship Id="rId81" Type="http://schemas.openxmlformats.org/officeDocument/2006/relationships/slide" Target="slides/slide76.xml"/><Relationship Id="rId86" Type="http://schemas.openxmlformats.org/officeDocument/2006/relationships/slide" Target="slides/slide81.xml"/><Relationship Id="rId130" Type="http://schemas.openxmlformats.org/officeDocument/2006/relationships/slide" Target="slides/slide125.xml"/><Relationship Id="rId135" Type="http://schemas.openxmlformats.org/officeDocument/2006/relationships/slide" Target="slides/slide130.xml"/><Relationship Id="rId151" Type="http://schemas.openxmlformats.org/officeDocument/2006/relationships/notesMaster" Target="notesMasters/notesMaster1.xml"/><Relationship Id="rId156" Type="http://schemas.microsoft.com/office/2015/10/relationships/revisionInfo" Target="revisionInfo.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slide" Target="slides/slide10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120" Type="http://schemas.openxmlformats.org/officeDocument/2006/relationships/slide" Target="slides/slide115.xml"/><Relationship Id="rId125" Type="http://schemas.openxmlformats.org/officeDocument/2006/relationships/slide" Target="slides/slide120.xml"/><Relationship Id="rId141" Type="http://schemas.openxmlformats.org/officeDocument/2006/relationships/slide" Target="slides/slide136.xml"/><Relationship Id="rId146" Type="http://schemas.openxmlformats.org/officeDocument/2006/relationships/slide" Target="slides/slide141.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15" Type="http://schemas.openxmlformats.org/officeDocument/2006/relationships/slide" Target="slides/slide110.xml"/><Relationship Id="rId131" Type="http://schemas.openxmlformats.org/officeDocument/2006/relationships/slide" Target="slides/slide126.xml"/><Relationship Id="rId136" Type="http://schemas.openxmlformats.org/officeDocument/2006/relationships/slide" Target="slides/slide131.xml"/><Relationship Id="rId61" Type="http://schemas.openxmlformats.org/officeDocument/2006/relationships/slide" Target="slides/slide56.xml"/><Relationship Id="rId82" Type="http://schemas.openxmlformats.org/officeDocument/2006/relationships/slide" Target="slides/slide77.xml"/><Relationship Id="rId152" Type="http://schemas.openxmlformats.org/officeDocument/2006/relationships/presProps" Target="presProps.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126" Type="http://schemas.openxmlformats.org/officeDocument/2006/relationships/slide" Target="slides/slide121.xml"/><Relationship Id="rId147" Type="http://schemas.openxmlformats.org/officeDocument/2006/relationships/slide" Target="slides/slide142.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121" Type="http://schemas.openxmlformats.org/officeDocument/2006/relationships/slide" Target="slides/slide116.xml"/><Relationship Id="rId142" Type="http://schemas.openxmlformats.org/officeDocument/2006/relationships/slide" Target="slides/slide137.xml"/><Relationship Id="rId3" Type="http://schemas.openxmlformats.org/officeDocument/2006/relationships/customXml" Target="../customXml/item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116" Type="http://schemas.openxmlformats.org/officeDocument/2006/relationships/slide" Target="slides/slide111.xml"/><Relationship Id="rId137" Type="http://schemas.openxmlformats.org/officeDocument/2006/relationships/slide" Target="slides/slide132.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88" Type="http://schemas.openxmlformats.org/officeDocument/2006/relationships/slide" Target="slides/slide83.xml"/><Relationship Id="rId111" Type="http://schemas.openxmlformats.org/officeDocument/2006/relationships/slide" Target="slides/slide106.xml"/><Relationship Id="rId132" Type="http://schemas.openxmlformats.org/officeDocument/2006/relationships/slide" Target="slides/slide127.xml"/><Relationship Id="rId153" Type="http://schemas.openxmlformats.org/officeDocument/2006/relationships/viewProps" Target="viewProps.xml"/><Relationship Id="rId15" Type="http://schemas.openxmlformats.org/officeDocument/2006/relationships/slide" Target="slides/slide10.xml"/><Relationship Id="rId36" Type="http://schemas.openxmlformats.org/officeDocument/2006/relationships/slide" Target="slides/slide31.xml"/><Relationship Id="rId57" Type="http://schemas.openxmlformats.org/officeDocument/2006/relationships/slide" Target="slides/slide52.xml"/><Relationship Id="rId106" Type="http://schemas.openxmlformats.org/officeDocument/2006/relationships/slide" Target="slides/slide101.xml"/><Relationship Id="rId127" Type="http://schemas.openxmlformats.org/officeDocument/2006/relationships/slide" Target="slides/slide122.xml"/><Relationship Id="rId10" Type="http://schemas.openxmlformats.org/officeDocument/2006/relationships/slide" Target="slides/slide5.xml"/><Relationship Id="rId31" Type="http://schemas.openxmlformats.org/officeDocument/2006/relationships/slide" Target="slides/slide26.xml"/><Relationship Id="rId52" Type="http://schemas.openxmlformats.org/officeDocument/2006/relationships/slide" Target="slides/slide47.xml"/><Relationship Id="rId73" Type="http://schemas.openxmlformats.org/officeDocument/2006/relationships/slide" Target="slides/slide68.xml"/><Relationship Id="rId78" Type="http://schemas.openxmlformats.org/officeDocument/2006/relationships/slide" Target="slides/slide73.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122" Type="http://schemas.openxmlformats.org/officeDocument/2006/relationships/slide" Target="slides/slide117.xml"/><Relationship Id="rId143" Type="http://schemas.openxmlformats.org/officeDocument/2006/relationships/slide" Target="slides/slide138.xml"/><Relationship Id="rId148" Type="http://schemas.openxmlformats.org/officeDocument/2006/relationships/slide" Target="slides/slide143.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47" Type="http://schemas.openxmlformats.org/officeDocument/2006/relationships/slide" Target="slides/slide42.xml"/><Relationship Id="rId68" Type="http://schemas.openxmlformats.org/officeDocument/2006/relationships/slide" Target="slides/slide63.xml"/><Relationship Id="rId89" Type="http://schemas.openxmlformats.org/officeDocument/2006/relationships/slide" Target="slides/slide84.xml"/><Relationship Id="rId112" Type="http://schemas.openxmlformats.org/officeDocument/2006/relationships/slide" Target="slides/slide107.xml"/><Relationship Id="rId133" Type="http://schemas.openxmlformats.org/officeDocument/2006/relationships/slide" Target="slides/slide128.xml"/><Relationship Id="rId154" Type="http://schemas.openxmlformats.org/officeDocument/2006/relationships/theme" Target="theme/theme1.xml"/><Relationship Id="rId16" Type="http://schemas.openxmlformats.org/officeDocument/2006/relationships/slide" Target="slides/slide11.xml"/><Relationship Id="rId37" Type="http://schemas.openxmlformats.org/officeDocument/2006/relationships/slide" Target="slides/slide32.xml"/><Relationship Id="rId58" Type="http://schemas.openxmlformats.org/officeDocument/2006/relationships/slide" Target="slides/slide53.xml"/><Relationship Id="rId79" Type="http://schemas.openxmlformats.org/officeDocument/2006/relationships/slide" Target="slides/slide74.xml"/><Relationship Id="rId102" Type="http://schemas.openxmlformats.org/officeDocument/2006/relationships/slide" Target="slides/slide97.xml"/><Relationship Id="rId123" Type="http://schemas.openxmlformats.org/officeDocument/2006/relationships/slide" Target="slides/slide118.xml"/><Relationship Id="rId144" Type="http://schemas.openxmlformats.org/officeDocument/2006/relationships/slide" Target="slides/slide139.xml"/><Relationship Id="rId90" Type="http://schemas.openxmlformats.org/officeDocument/2006/relationships/slide" Target="slides/slide85.xml"/></Relationships>
</file>

<file path=ppt/charts/_rels/chart1.xml.rels><?xml version="1.0" encoding="UTF-8" standalone="yes"?>
<Relationships xmlns="http://schemas.openxmlformats.org/package/2006/relationships"><Relationship Id="rId1" Type="http://schemas.openxmlformats.org/officeDocument/2006/relationships/oleObject" Target="https://mhforce.sharepoint.com/sites/Marketing/Shared%20Documents/Training/Class%20Presentations/ASQ%202023/Risk%20Workbook%20NCSLI%207.2023.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https://mhforce.sharepoint.com/sites/Marketing/Shared%20Documents/Training/Class%20Presentations/ASQ%202023/Risk%20Workbook%20NCSLI%207.2023.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Specific Risk</a:t>
            </a:r>
          </a:p>
        </c:rich>
      </c:tx>
      <c:layout>
        <c:manualLayout>
          <c:xMode val="edge"/>
          <c:yMode val="edge"/>
          <c:x val="0.41358569687414343"/>
          <c:y val="0"/>
        </c:manualLayout>
      </c:layout>
      <c:overlay val="0"/>
    </c:title>
    <c:autoTitleDeleted val="0"/>
    <c:plotArea>
      <c:layout>
        <c:manualLayout>
          <c:layoutTarget val="inner"/>
          <c:xMode val="edge"/>
          <c:yMode val="edge"/>
          <c:x val="7.3437556028408804E-2"/>
          <c:y val="6.6666827418083094E-2"/>
          <c:w val="0.88281317353300004"/>
          <c:h val="0.74814995213626601"/>
        </c:manualLayout>
      </c:layout>
      <c:scatterChart>
        <c:scatterStyle val="lineMarker"/>
        <c:varyColors val="0"/>
        <c:ser>
          <c:idx val="1"/>
          <c:order val="0"/>
          <c:tx>
            <c:strRef>
              <c:f>'[Risk Workbook NCSLI 7.2023.xlsx]Specific Vs Global'!$AK$60</c:f>
              <c:strCache>
                <c:ptCount val="1"/>
                <c:pt idx="0">
                  <c:v>MV</c:v>
                </c:pt>
              </c:strCache>
            </c:strRef>
          </c:tx>
          <c:spPr>
            <a:ln w="38100">
              <a:solidFill>
                <a:srgbClr val="0000FF"/>
              </a:solidFill>
              <a:prstDash val="solid"/>
            </a:ln>
          </c:spPr>
          <c:marker>
            <c:symbol val="none"/>
          </c:marker>
          <c:dPt>
            <c:idx val="1"/>
            <c:bubble3D val="0"/>
            <c:spPr>
              <a:ln w="25400">
                <a:solidFill>
                  <a:srgbClr val="0000FF"/>
                </a:solidFill>
                <a:prstDash val="solid"/>
              </a:ln>
            </c:spPr>
            <c:extLst>
              <c:ext xmlns:c16="http://schemas.microsoft.com/office/drawing/2014/chart" uri="{C3380CC4-5D6E-409C-BE32-E72D297353CC}">
                <c16:uniqueId val="{00000001-F434-48CD-B3F8-D6C1F642266B}"/>
              </c:ext>
            </c:extLst>
          </c:dPt>
          <c:xVal>
            <c:numRef>
              <c:f>'[Risk Workbook NCSLI 7.2023.xlsx]Specific Vs Global'!$AK$61:$AK$62</c:f>
              <c:numCache>
                <c:formatCode>0.0000</c:formatCode>
                <c:ptCount val="2"/>
                <c:pt idx="0">
                  <c:v>65</c:v>
                </c:pt>
                <c:pt idx="1">
                  <c:v>65</c:v>
                </c:pt>
              </c:numCache>
            </c:numRef>
          </c:xVal>
          <c:yVal>
            <c:numRef>
              <c:f>'[Risk Workbook NCSLI 7.2023.xlsx]Specific Vs Global'!$AL$61:$AL$62</c:f>
              <c:numCache>
                <c:formatCode>General</c:formatCode>
                <c:ptCount val="2"/>
                <c:pt idx="0">
                  <c:v>0</c:v>
                </c:pt>
                <c:pt idx="1">
                  <c:v>1.5957691216057308</c:v>
                </c:pt>
              </c:numCache>
            </c:numRef>
          </c:yVal>
          <c:smooth val="0"/>
          <c:extLst>
            <c:ext xmlns:c16="http://schemas.microsoft.com/office/drawing/2014/chart" uri="{C3380CC4-5D6E-409C-BE32-E72D297353CC}">
              <c16:uniqueId val="{00000002-F434-48CD-B3F8-D6C1F642266B}"/>
            </c:ext>
          </c:extLst>
        </c:ser>
        <c:ser>
          <c:idx val="2"/>
          <c:order val="1"/>
          <c:tx>
            <c:strRef>
              <c:f>'[Risk Workbook NCSLI 7.2023.xlsx]Specific Vs Global'!$AI$60</c:f>
              <c:strCache>
                <c:ptCount val="1"/>
                <c:pt idx="0">
                  <c:v>LSL</c:v>
                </c:pt>
              </c:strCache>
            </c:strRef>
          </c:tx>
          <c:spPr>
            <a:ln w="38100">
              <a:solidFill>
                <a:srgbClr val="DD0806"/>
              </a:solidFill>
              <a:prstDash val="solid"/>
            </a:ln>
          </c:spPr>
          <c:marker>
            <c:symbol val="none"/>
          </c:marker>
          <c:dPt>
            <c:idx val="1"/>
            <c:bubble3D val="0"/>
            <c:extLst>
              <c:ext xmlns:c16="http://schemas.microsoft.com/office/drawing/2014/chart" uri="{C3380CC4-5D6E-409C-BE32-E72D297353CC}">
                <c16:uniqueId val="{00000003-F434-48CD-B3F8-D6C1F642266B}"/>
              </c:ext>
            </c:extLst>
          </c:dPt>
          <c:xVal>
            <c:numRef>
              <c:f>'[Risk Workbook NCSLI 7.2023.xlsx]Specific Vs Global'!$AI$61:$AI$62</c:f>
              <c:numCache>
                <c:formatCode>0.0000</c:formatCode>
                <c:ptCount val="2"/>
                <c:pt idx="0">
                  <c:v>57</c:v>
                </c:pt>
                <c:pt idx="1">
                  <c:v>57</c:v>
                </c:pt>
              </c:numCache>
            </c:numRef>
          </c:xVal>
          <c:yVal>
            <c:numRef>
              <c:f>'[Risk Workbook NCSLI 7.2023.xlsx]Specific Vs Global'!$AL$61:$AL$62</c:f>
              <c:numCache>
                <c:formatCode>General</c:formatCode>
                <c:ptCount val="2"/>
                <c:pt idx="0">
                  <c:v>0</c:v>
                </c:pt>
                <c:pt idx="1">
                  <c:v>1.5957691216057308</c:v>
                </c:pt>
              </c:numCache>
            </c:numRef>
          </c:yVal>
          <c:smooth val="0"/>
          <c:extLst>
            <c:ext xmlns:c16="http://schemas.microsoft.com/office/drawing/2014/chart" uri="{C3380CC4-5D6E-409C-BE32-E72D297353CC}">
              <c16:uniqueId val="{00000004-F434-48CD-B3F8-D6C1F642266B}"/>
            </c:ext>
          </c:extLst>
        </c:ser>
        <c:ser>
          <c:idx val="3"/>
          <c:order val="2"/>
          <c:tx>
            <c:strRef>
              <c:f>'[Risk Workbook NCSLI 7.2023.xlsx]Specific Vs Global'!$AH$60</c:f>
              <c:strCache>
                <c:ptCount val="1"/>
                <c:pt idx="0">
                  <c:v>Nominal Value</c:v>
                </c:pt>
              </c:strCache>
            </c:strRef>
          </c:tx>
          <c:spPr>
            <a:ln w="25400">
              <a:solidFill>
                <a:srgbClr val="DD0806"/>
              </a:solidFill>
              <a:prstDash val="solid"/>
            </a:ln>
          </c:spPr>
          <c:marker>
            <c:symbol val="none"/>
          </c:marker>
          <c:dPt>
            <c:idx val="1"/>
            <c:bubble3D val="0"/>
            <c:spPr>
              <a:ln w="25400">
                <a:solidFill>
                  <a:srgbClr val="006666"/>
                </a:solidFill>
                <a:prstDash val="solid"/>
              </a:ln>
            </c:spPr>
            <c:extLst>
              <c:ext xmlns:c16="http://schemas.microsoft.com/office/drawing/2014/chart" uri="{C3380CC4-5D6E-409C-BE32-E72D297353CC}">
                <c16:uniqueId val="{00000006-F434-48CD-B3F8-D6C1F642266B}"/>
              </c:ext>
            </c:extLst>
          </c:dPt>
          <c:xVal>
            <c:numRef>
              <c:f>'[Risk Workbook NCSLI 7.2023.xlsx]Specific Vs Global'!$AH$61:$AH$62</c:f>
              <c:numCache>
                <c:formatCode>0.0000</c:formatCode>
                <c:ptCount val="2"/>
                <c:pt idx="0">
                  <c:v>60</c:v>
                </c:pt>
                <c:pt idx="1">
                  <c:v>60</c:v>
                </c:pt>
              </c:numCache>
            </c:numRef>
          </c:xVal>
          <c:yVal>
            <c:numRef>
              <c:f>'[Risk Workbook NCSLI 7.2023.xlsx]Specific Vs Global'!$AL$61:$AL$62</c:f>
              <c:numCache>
                <c:formatCode>General</c:formatCode>
                <c:ptCount val="2"/>
                <c:pt idx="0">
                  <c:v>0</c:v>
                </c:pt>
                <c:pt idx="1">
                  <c:v>1.5957691216057308</c:v>
                </c:pt>
              </c:numCache>
            </c:numRef>
          </c:yVal>
          <c:smooth val="0"/>
          <c:extLst>
            <c:ext xmlns:c16="http://schemas.microsoft.com/office/drawing/2014/chart" uri="{C3380CC4-5D6E-409C-BE32-E72D297353CC}">
              <c16:uniqueId val="{00000007-F434-48CD-B3F8-D6C1F642266B}"/>
            </c:ext>
          </c:extLst>
        </c:ser>
        <c:ser>
          <c:idx val="4"/>
          <c:order val="3"/>
          <c:tx>
            <c:strRef>
              <c:f>'[Risk Workbook NCSLI 7.2023.xlsx]Specific Vs Global'!$AJ$60</c:f>
              <c:strCache>
                <c:ptCount val="1"/>
                <c:pt idx="0">
                  <c:v>USL</c:v>
                </c:pt>
              </c:strCache>
            </c:strRef>
          </c:tx>
          <c:spPr>
            <a:ln w="38100">
              <a:solidFill>
                <a:srgbClr val="DD0806"/>
              </a:solidFill>
              <a:prstDash val="solid"/>
            </a:ln>
          </c:spPr>
          <c:marker>
            <c:symbol val="none"/>
          </c:marker>
          <c:dPt>
            <c:idx val="1"/>
            <c:bubble3D val="0"/>
            <c:extLst>
              <c:ext xmlns:c16="http://schemas.microsoft.com/office/drawing/2014/chart" uri="{C3380CC4-5D6E-409C-BE32-E72D297353CC}">
                <c16:uniqueId val="{00000008-F434-48CD-B3F8-D6C1F642266B}"/>
              </c:ext>
            </c:extLst>
          </c:dPt>
          <c:xVal>
            <c:numRef>
              <c:f>'[Risk Workbook NCSLI 7.2023.xlsx]Specific Vs Global'!$AJ$61:$AJ$62</c:f>
              <c:numCache>
                <c:formatCode>0.0000</c:formatCode>
                <c:ptCount val="2"/>
                <c:pt idx="0">
                  <c:v>63</c:v>
                </c:pt>
                <c:pt idx="1">
                  <c:v>63</c:v>
                </c:pt>
              </c:numCache>
            </c:numRef>
          </c:xVal>
          <c:yVal>
            <c:numRef>
              <c:f>'[Risk Workbook NCSLI 7.2023.xlsx]Specific Vs Global'!$AL$61:$AL$62</c:f>
              <c:numCache>
                <c:formatCode>General</c:formatCode>
                <c:ptCount val="2"/>
                <c:pt idx="0">
                  <c:v>0</c:v>
                </c:pt>
                <c:pt idx="1">
                  <c:v>1.5957691216057308</c:v>
                </c:pt>
              </c:numCache>
            </c:numRef>
          </c:yVal>
          <c:smooth val="0"/>
          <c:extLst>
            <c:ext xmlns:c16="http://schemas.microsoft.com/office/drawing/2014/chart" uri="{C3380CC4-5D6E-409C-BE32-E72D297353CC}">
              <c16:uniqueId val="{00000009-F434-48CD-B3F8-D6C1F642266B}"/>
            </c:ext>
          </c:extLst>
        </c:ser>
        <c:ser>
          <c:idx val="0"/>
          <c:order val="4"/>
          <c:tx>
            <c:v>Uncert. Dist</c:v>
          </c:tx>
          <c:spPr>
            <a:ln w="25400">
              <a:solidFill>
                <a:srgbClr val="0000D4"/>
              </a:solidFill>
              <a:prstDash val="solid"/>
            </a:ln>
          </c:spPr>
          <c:marker>
            <c:symbol val="none"/>
          </c:marker>
          <c:xVal>
            <c:numRef>
              <c:f>'[Risk Workbook NCSLI 7.2023.xlsx]Specific Vs Global'!$AE$69:$AE$1068</c:f>
              <c:numCache>
                <c:formatCode>General</c:formatCode>
                <c:ptCount val="1000"/>
                <c:pt idx="0" formatCode="##0.00E+0">
                  <c:v>64</c:v>
                </c:pt>
                <c:pt idx="1">
                  <c:v>64.001999999999995</c:v>
                </c:pt>
                <c:pt idx="2">
                  <c:v>64.003999999999991</c:v>
                </c:pt>
                <c:pt idx="3">
                  <c:v>64.005999999999986</c:v>
                </c:pt>
                <c:pt idx="4">
                  <c:v>64.007999999999981</c:v>
                </c:pt>
                <c:pt idx="5">
                  <c:v>64.009999999999977</c:v>
                </c:pt>
                <c:pt idx="6">
                  <c:v>64.011999999999972</c:v>
                </c:pt>
                <c:pt idx="7">
                  <c:v>64.013999999999967</c:v>
                </c:pt>
                <c:pt idx="8">
                  <c:v>64.015999999999963</c:v>
                </c:pt>
                <c:pt idx="9">
                  <c:v>64.017999999999958</c:v>
                </c:pt>
                <c:pt idx="10">
                  <c:v>64.019999999999953</c:v>
                </c:pt>
                <c:pt idx="11">
                  <c:v>64.021999999999949</c:v>
                </c:pt>
                <c:pt idx="12">
                  <c:v>64.023999999999944</c:v>
                </c:pt>
                <c:pt idx="13">
                  <c:v>64.025999999999939</c:v>
                </c:pt>
                <c:pt idx="14">
                  <c:v>64.027999999999935</c:v>
                </c:pt>
                <c:pt idx="15">
                  <c:v>64.02999999999993</c:v>
                </c:pt>
                <c:pt idx="16">
                  <c:v>64.031999999999925</c:v>
                </c:pt>
                <c:pt idx="17">
                  <c:v>64.033999999999921</c:v>
                </c:pt>
                <c:pt idx="18">
                  <c:v>64.035999999999916</c:v>
                </c:pt>
                <c:pt idx="19">
                  <c:v>64.037999999999911</c:v>
                </c:pt>
                <c:pt idx="20">
                  <c:v>64.039999999999907</c:v>
                </c:pt>
                <c:pt idx="21">
                  <c:v>64.041999999999902</c:v>
                </c:pt>
                <c:pt idx="22">
                  <c:v>64.043999999999897</c:v>
                </c:pt>
                <c:pt idx="23">
                  <c:v>64.045999999999893</c:v>
                </c:pt>
                <c:pt idx="24">
                  <c:v>64.047999999999888</c:v>
                </c:pt>
                <c:pt idx="25">
                  <c:v>64.049999999999883</c:v>
                </c:pt>
                <c:pt idx="26">
                  <c:v>64.051999999999879</c:v>
                </c:pt>
                <c:pt idx="27">
                  <c:v>64.053999999999874</c:v>
                </c:pt>
                <c:pt idx="28">
                  <c:v>64.055999999999869</c:v>
                </c:pt>
                <c:pt idx="29">
                  <c:v>64.057999999999865</c:v>
                </c:pt>
                <c:pt idx="30">
                  <c:v>64.05999999999986</c:v>
                </c:pt>
                <c:pt idx="31">
                  <c:v>64.061999999999856</c:v>
                </c:pt>
                <c:pt idx="32">
                  <c:v>64.063999999999851</c:v>
                </c:pt>
                <c:pt idx="33">
                  <c:v>64.065999999999846</c:v>
                </c:pt>
                <c:pt idx="34">
                  <c:v>64.067999999999842</c:v>
                </c:pt>
                <c:pt idx="35">
                  <c:v>64.069999999999837</c:v>
                </c:pt>
                <c:pt idx="36">
                  <c:v>64.071999999999832</c:v>
                </c:pt>
                <c:pt idx="37">
                  <c:v>64.073999999999828</c:v>
                </c:pt>
                <c:pt idx="38">
                  <c:v>64.075999999999823</c:v>
                </c:pt>
                <c:pt idx="39">
                  <c:v>64.077999999999818</c:v>
                </c:pt>
                <c:pt idx="40">
                  <c:v>64.079999999999814</c:v>
                </c:pt>
                <c:pt idx="41">
                  <c:v>64.081999999999809</c:v>
                </c:pt>
                <c:pt idx="42">
                  <c:v>64.083999999999804</c:v>
                </c:pt>
                <c:pt idx="43">
                  <c:v>64.0859999999998</c:v>
                </c:pt>
                <c:pt idx="44">
                  <c:v>64.087999999999795</c:v>
                </c:pt>
                <c:pt idx="45">
                  <c:v>64.08999999999979</c:v>
                </c:pt>
                <c:pt idx="46">
                  <c:v>64.091999999999786</c:v>
                </c:pt>
                <c:pt idx="47">
                  <c:v>64.093999999999781</c:v>
                </c:pt>
                <c:pt idx="48">
                  <c:v>64.095999999999776</c:v>
                </c:pt>
                <c:pt idx="49">
                  <c:v>64.097999999999772</c:v>
                </c:pt>
                <c:pt idx="50">
                  <c:v>64.099999999999767</c:v>
                </c:pt>
                <c:pt idx="51">
                  <c:v>64.101999999999762</c:v>
                </c:pt>
                <c:pt idx="52">
                  <c:v>64.103999999999758</c:v>
                </c:pt>
                <c:pt idx="53">
                  <c:v>64.105999999999753</c:v>
                </c:pt>
                <c:pt idx="54">
                  <c:v>64.107999999999748</c:v>
                </c:pt>
                <c:pt idx="55">
                  <c:v>64.109999999999744</c:v>
                </c:pt>
                <c:pt idx="56">
                  <c:v>64.111999999999739</c:v>
                </c:pt>
                <c:pt idx="57">
                  <c:v>64.113999999999734</c:v>
                </c:pt>
                <c:pt idx="58">
                  <c:v>64.11599999999973</c:v>
                </c:pt>
                <c:pt idx="59">
                  <c:v>64.117999999999725</c:v>
                </c:pt>
                <c:pt idx="60">
                  <c:v>64.11999999999972</c:v>
                </c:pt>
                <c:pt idx="61">
                  <c:v>64.121999999999716</c:v>
                </c:pt>
                <c:pt idx="62">
                  <c:v>64.123999999999711</c:v>
                </c:pt>
                <c:pt idx="63">
                  <c:v>64.125999999999706</c:v>
                </c:pt>
                <c:pt idx="64">
                  <c:v>64.127999999999702</c:v>
                </c:pt>
                <c:pt idx="65">
                  <c:v>64.129999999999697</c:v>
                </c:pt>
                <c:pt idx="66">
                  <c:v>64.131999999999692</c:v>
                </c:pt>
                <c:pt idx="67">
                  <c:v>64.133999999999688</c:v>
                </c:pt>
                <c:pt idx="68">
                  <c:v>64.135999999999683</c:v>
                </c:pt>
                <c:pt idx="69">
                  <c:v>64.137999999999678</c:v>
                </c:pt>
                <c:pt idx="70">
                  <c:v>64.139999999999674</c:v>
                </c:pt>
                <c:pt idx="71">
                  <c:v>64.141999999999669</c:v>
                </c:pt>
                <c:pt idx="72">
                  <c:v>64.143999999999664</c:v>
                </c:pt>
                <c:pt idx="73">
                  <c:v>64.14599999999966</c:v>
                </c:pt>
                <c:pt idx="74">
                  <c:v>64.147999999999655</c:v>
                </c:pt>
                <c:pt idx="75">
                  <c:v>64.14999999999965</c:v>
                </c:pt>
                <c:pt idx="76">
                  <c:v>64.151999999999646</c:v>
                </c:pt>
                <c:pt idx="77">
                  <c:v>64.153999999999641</c:v>
                </c:pt>
                <c:pt idx="78">
                  <c:v>64.155999999999636</c:v>
                </c:pt>
                <c:pt idx="79">
                  <c:v>64.157999999999632</c:v>
                </c:pt>
                <c:pt idx="80">
                  <c:v>64.159999999999627</c:v>
                </c:pt>
                <c:pt idx="81">
                  <c:v>64.161999999999622</c:v>
                </c:pt>
                <c:pt idx="82">
                  <c:v>64.163999999999618</c:v>
                </c:pt>
                <c:pt idx="83">
                  <c:v>64.165999999999613</c:v>
                </c:pt>
                <c:pt idx="84">
                  <c:v>64.167999999999608</c:v>
                </c:pt>
                <c:pt idx="85">
                  <c:v>64.169999999999604</c:v>
                </c:pt>
                <c:pt idx="86">
                  <c:v>64.171999999999599</c:v>
                </c:pt>
                <c:pt idx="87">
                  <c:v>64.173999999999594</c:v>
                </c:pt>
                <c:pt idx="88">
                  <c:v>64.17599999999959</c:v>
                </c:pt>
                <c:pt idx="89">
                  <c:v>64.177999999999585</c:v>
                </c:pt>
                <c:pt idx="90">
                  <c:v>64.17999999999958</c:v>
                </c:pt>
                <c:pt idx="91">
                  <c:v>64.181999999999576</c:v>
                </c:pt>
                <c:pt idx="92">
                  <c:v>64.183999999999571</c:v>
                </c:pt>
                <c:pt idx="93">
                  <c:v>64.185999999999567</c:v>
                </c:pt>
                <c:pt idx="94">
                  <c:v>64.187999999999562</c:v>
                </c:pt>
                <c:pt idx="95">
                  <c:v>64.189999999999557</c:v>
                </c:pt>
                <c:pt idx="96">
                  <c:v>64.191999999999553</c:v>
                </c:pt>
                <c:pt idx="97">
                  <c:v>64.193999999999548</c:v>
                </c:pt>
                <c:pt idx="98">
                  <c:v>64.195999999999543</c:v>
                </c:pt>
                <c:pt idx="99">
                  <c:v>64.197999999999539</c:v>
                </c:pt>
                <c:pt idx="100">
                  <c:v>64.199999999999534</c:v>
                </c:pt>
                <c:pt idx="101">
                  <c:v>64.201999999999529</c:v>
                </c:pt>
                <c:pt idx="102">
                  <c:v>64.203999999999525</c:v>
                </c:pt>
                <c:pt idx="103">
                  <c:v>64.20599999999952</c:v>
                </c:pt>
                <c:pt idx="104">
                  <c:v>64.207999999999515</c:v>
                </c:pt>
                <c:pt idx="105">
                  <c:v>64.209999999999511</c:v>
                </c:pt>
                <c:pt idx="106">
                  <c:v>64.211999999999506</c:v>
                </c:pt>
                <c:pt idx="107">
                  <c:v>64.213999999999501</c:v>
                </c:pt>
                <c:pt idx="108">
                  <c:v>64.215999999999497</c:v>
                </c:pt>
                <c:pt idx="109">
                  <c:v>64.217999999999492</c:v>
                </c:pt>
                <c:pt idx="110">
                  <c:v>64.219999999999487</c:v>
                </c:pt>
                <c:pt idx="111">
                  <c:v>64.221999999999483</c:v>
                </c:pt>
                <c:pt idx="112">
                  <c:v>64.223999999999478</c:v>
                </c:pt>
                <c:pt idx="113">
                  <c:v>64.225999999999473</c:v>
                </c:pt>
                <c:pt idx="114">
                  <c:v>64.227999999999469</c:v>
                </c:pt>
                <c:pt idx="115">
                  <c:v>64.229999999999464</c:v>
                </c:pt>
                <c:pt idx="116">
                  <c:v>64.231999999999459</c:v>
                </c:pt>
                <c:pt idx="117">
                  <c:v>64.233999999999455</c:v>
                </c:pt>
                <c:pt idx="118">
                  <c:v>64.23599999999945</c:v>
                </c:pt>
                <c:pt idx="119">
                  <c:v>64.237999999999445</c:v>
                </c:pt>
                <c:pt idx="120">
                  <c:v>64.239999999999441</c:v>
                </c:pt>
                <c:pt idx="121">
                  <c:v>64.241999999999436</c:v>
                </c:pt>
                <c:pt idx="122">
                  <c:v>64.243999999999431</c:v>
                </c:pt>
                <c:pt idx="123">
                  <c:v>64.245999999999427</c:v>
                </c:pt>
                <c:pt idx="124">
                  <c:v>64.247999999999422</c:v>
                </c:pt>
                <c:pt idx="125">
                  <c:v>64.249999999999417</c:v>
                </c:pt>
                <c:pt idx="126">
                  <c:v>64.251999999999413</c:v>
                </c:pt>
                <c:pt idx="127">
                  <c:v>64.253999999999408</c:v>
                </c:pt>
                <c:pt idx="128">
                  <c:v>64.255999999999403</c:v>
                </c:pt>
                <c:pt idx="129">
                  <c:v>64.257999999999399</c:v>
                </c:pt>
                <c:pt idx="130">
                  <c:v>64.259999999999394</c:v>
                </c:pt>
                <c:pt idx="131">
                  <c:v>64.261999999999389</c:v>
                </c:pt>
                <c:pt idx="132">
                  <c:v>64.263999999999385</c:v>
                </c:pt>
                <c:pt idx="133">
                  <c:v>64.26599999999938</c:v>
                </c:pt>
                <c:pt idx="134">
                  <c:v>64.267999999999375</c:v>
                </c:pt>
                <c:pt idx="135">
                  <c:v>64.269999999999371</c:v>
                </c:pt>
                <c:pt idx="136">
                  <c:v>64.271999999999366</c:v>
                </c:pt>
                <c:pt idx="137">
                  <c:v>64.273999999999361</c:v>
                </c:pt>
                <c:pt idx="138">
                  <c:v>64.275999999999357</c:v>
                </c:pt>
                <c:pt idx="139">
                  <c:v>64.277999999999352</c:v>
                </c:pt>
                <c:pt idx="140">
                  <c:v>64.279999999999347</c:v>
                </c:pt>
                <c:pt idx="141">
                  <c:v>64.281999999999343</c:v>
                </c:pt>
                <c:pt idx="142">
                  <c:v>64.283999999999338</c:v>
                </c:pt>
                <c:pt idx="143">
                  <c:v>64.285999999999333</c:v>
                </c:pt>
                <c:pt idx="144">
                  <c:v>64.287999999999329</c:v>
                </c:pt>
                <c:pt idx="145">
                  <c:v>64.289999999999324</c:v>
                </c:pt>
                <c:pt idx="146">
                  <c:v>64.291999999999319</c:v>
                </c:pt>
                <c:pt idx="147">
                  <c:v>64.293999999999315</c:v>
                </c:pt>
                <c:pt idx="148">
                  <c:v>64.29599999999931</c:v>
                </c:pt>
                <c:pt idx="149">
                  <c:v>64.297999999999305</c:v>
                </c:pt>
                <c:pt idx="150">
                  <c:v>64.299999999999301</c:v>
                </c:pt>
                <c:pt idx="151">
                  <c:v>64.301999999999296</c:v>
                </c:pt>
                <c:pt idx="152">
                  <c:v>64.303999999999292</c:v>
                </c:pt>
                <c:pt idx="153">
                  <c:v>64.305999999999287</c:v>
                </c:pt>
                <c:pt idx="154">
                  <c:v>64.307999999999282</c:v>
                </c:pt>
                <c:pt idx="155">
                  <c:v>64.309999999999278</c:v>
                </c:pt>
                <c:pt idx="156">
                  <c:v>64.311999999999273</c:v>
                </c:pt>
                <c:pt idx="157">
                  <c:v>64.313999999999268</c:v>
                </c:pt>
                <c:pt idx="158">
                  <c:v>64.315999999999264</c:v>
                </c:pt>
                <c:pt idx="159">
                  <c:v>64.317999999999259</c:v>
                </c:pt>
                <c:pt idx="160">
                  <c:v>64.319999999999254</c:v>
                </c:pt>
                <c:pt idx="161">
                  <c:v>64.32199999999925</c:v>
                </c:pt>
                <c:pt idx="162">
                  <c:v>64.323999999999245</c:v>
                </c:pt>
                <c:pt idx="163">
                  <c:v>64.32599999999924</c:v>
                </c:pt>
                <c:pt idx="164">
                  <c:v>64.327999999999236</c:v>
                </c:pt>
                <c:pt idx="165">
                  <c:v>64.329999999999231</c:v>
                </c:pt>
                <c:pt idx="166">
                  <c:v>64.331999999999226</c:v>
                </c:pt>
                <c:pt idx="167">
                  <c:v>64.333999999999222</c:v>
                </c:pt>
                <c:pt idx="168">
                  <c:v>64.335999999999217</c:v>
                </c:pt>
                <c:pt idx="169">
                  <c:v>64.337999999999212</c:v>
                </c:pt>
                <c:pt idx="170">
                  <c:v>64.339999999999208</c:v>
                </c:pt>
                <c:pt idx="171">
                  <c:v>64.341999999999203</c:v>
                </c:pt>
                <c:pt idx="172">
                  <c:v>64.343999999999198</c:v>
                </c:pt>
                <c:pt idx="173">
                  <c:v>64.345999999999194</c:v>
                </c:pt>
                <c:pt idx="174">
                  <c:v>64.347999999999189</c:v>
                </c:pt>
                <c:pt idx="175">
                  <c:v>64.349999999999184</c:v>
                </c:pt>
                <c:pt idx="176">
                  <c:v>64.35199999999918</c:v>
                </c:pt>
                <c:pt idx="177">
                  <c:v>64.353999999999175</c:v>
                </c:pt>
                <c:pt idx="178">
                  <c:v>64.35599999999917</c:v>
                </c:pt>
                <c:pt idx="179">
                  <c:v>64.357999999999166</c:v>
                </c:pt>
                <c:pt idx="180">
                  <c:v>64.359999999999161</c:v>
                </c:pt>
                <c:pt idx="181">
                  <c:v>64.361999999999156</c:v>
                </c:pt>
                <c:pt idx="182">
                  <c:v>64.363999999999152</c:v>
                </c:pt>
                <c:pt idx="183">
                  <c:v>64.365999999999147</c:v>
                </c:pt>
                <c:pt idx="184">
                  <c:v>64.367999999999142</c:v>
                </c:pt>
                <c:pt idx="185">
                  <c:v>64.369999999999138</c:v>
                </c:pt>
                <c:pt idx="186">
                  <c:v>64.371999999999133</c:v>
                </c:pt>
                <c:pt idx="187">
                  <c:v>64.373999999999128</c:v>
                </c:pt>
                <c:pt idx="188">
                  <c:v>64.375999999999124</c:v>
                </c:pt>
                <c:pt idx="189">
                  <c:v>64.377999999999119</c:v>
                </c:pt>
                <c:pt idx="190">
                  <c:v>64.379999999999114</c:v>
                </c:pt>
                <c:pt idx="191">
                  <c:v>64.38199999999911</c:v>
                </c:pt>
                <c:pt idx="192">
                  <c:v>64.383999999999105</c:v>
                </c:pt>
                <c:pt idx="193">
                  <c:v>64.3859999999991</c:v>
                </c:pt>
                <c:pt idx="194">
                  <c:v>64.387999999999096</c:v>
                </c:pt>
                <c:pt idx="195">
                  <c:v>64.389999999999091</c:v>
                </c:pt>
                <c:pt idx="196">
                  <c:v>64.391999999999086</c:v>
                </c:pt>
                <c:pt idx="197">
                  <c:v>64.393999999999082</c:v>
                </c:pt>
                <c:pt idx="198">
                  <c:v>64.395999999999077</c:v>
                </c:pt>
                <c:pt idx="199">
                  <c:v>64.397999999999072</c:v>
                </c:pt>
                <c:pt idx="200">
                  <c:v>64.399999999999068</c:v>
                </c:pt>
                <c:pt idx="201">
                  <c:v>64.401999999999063</c:v>
                </c:pt>
                <c:pt idx="202">
                  <c:v>64.403999999999058</c:v>
                </c:pt>
                <c:pt idx="203">
                  <c:v>64.405999999999054</c:v>
                </c:pt>
                <c:pt idx="204">
                  <c:v>64.407999999999049</c:v>
                </c:pt>
                <c:pt idx="205">
                  <c:v>64.409999999999044</c:v>
                </c:pt>
                <c:pt idx="206">
                  <c:v>64.41199999999904</c:v>
                </c:pt>
                <c:pt idx="207">
                  <c:v>64.413999999999035</c:v>
                </c:pt>
                <c:pt idx="208">
                  <c:v>64.41599999999903</c:v>
                </c:pt>
                <c:pt idx="209">
                  <c:v>64.417999999999026</c:v>
                </c:pt>
                <c:pt idx="210">
                  <c:v>64.419999999999021</c:v>
                </c:pt>
                <c:pt idx="211">
                  <c:v>64.421999999999016</c:v>
                </c:pt>
                <c:pt idx="212">
                  <c:v>64.423999999999012</c:v>
                </c:pt>
                <c:pt idx="213">
                  <c:v>64.425999999999007</c:v>
                </c:pt>
                <c:pt idx="214">
                  <c:v>64.427999999999003</c:v>
                </c:pt>
                <c:pt idx="215">
                  <c:v>64.429999999998998</c:v>
                </c:pt>
                <c:pt idx="216">
                  <c:v>64.431999999998993</c:v>
                </c:pt>
                <c:pt idx="217">
                  <c:v>64.433999999998989</c:v>
                </c:pt>
                <c:pt idx="218">
                  <c:v>64.435999999998984</c:v>
                </c:pt>
                <c:pt idx="219">
                  <c:v>64.437999999998979</c:v>
                </c:pt>
                <c:pt idx="220">
                  <c:v>64.439999999998975</c:v>
                </c:pt>
                <c:pt idx="221">
                  <c:v>64.44199999999897</c:v>
                </c:pt>
                <c:pt idx="222">
                  <c:v>64.443999999998965</c:v>
                </c:pt>
                <c:pt idx="223">
                  <c:v>64.445999999998961</c:v>
                </c:pt>
                <c:pt idx="224">
                  <c:v>64.447999999998956</c:v>
                </c:pt>
                <c:pt idx="225">
                  <c:v>64.449999999998951</c:v>
                </c:pt>
                <c:pt idx="226">
                  <c:v>64.451999999998947</c:v>
                </c:pt>
                <c:pt idx="227">
                  <c:v>64.453999999998942</c:v>
                </c:pt>
                <c:pt idx="228">
                  <c:v>64.455999999998937</c:v>
                </c:pt>
                <c:pt idx="229">
                  <c:v>64.457999999998933</c:v>
                </c:pt>
                <c:pt idx="230">
                  <c:v>64.459999999998928</c:v>
                </c:pt>
                <c:pt idx="231">
                  <c:v>64.461999999998923</c:v>
                </c:pt>
                <c:pt idx="232">
                  <c:v>64.463999999998919</c:v>
                </c:pt>
                <c:pt idx="233">
                  <c:v>64.465999999998914</c:v>
                </c:pt>
                <c:pt idx="234">
                  <c:v>64.467999999998909</c:v>
                </c:pt>
                <c:pt idx="235">
                  <c:v>64.469999999998905</c:v>
                </c:pt>
                <c:pt idx="236">
                  <c:v>64.4719999999989</c:v>
                </c:pt>
                <c:pt idx="237">
                  <c:v>64.473999999998895</c:v>
                </c:pt>
                <c:pt idx="238">
                  <c:v>64.475999999998891</c:v>
                </c:pt>
                <c:pt idx="239">
                  <c:v>64.477999999998886</c:v>
                </c:pt>
                <c:pt idx="240">
                  <c:v>64.479999999998881</c:v>
                </c:pt>
                <c:pt idx="241">
                  <c:v>64.481999999998877</c:v>
                </c:pt>
                <c:pt idx="242">
                  <c:v>64.483999999998872</c:v>
                </c:pt>
                <c:pt idx="243">
                  <c:v>64.485999999998867</c:v>
                </c:pt>
                <c:pt idx="244">
                  <c:v>64.487999999998863</c:v>
                </c:pt>
                <c:pt idx="245">
                  <c:v>64.489999999998858</c:v>
                </c:pt>
                <c:pt idx="246">
                  <c:v>64.491999999998853</c:v>
                </c:pt>
                <c:pt idx="247">
                  <c:v>64.493999999998849</c:v>
                </c:pt>
                <c:pt idx="248">
                  <c:v>64.495999999998844</c:v>
                </c:pt>
                <c:pt idx="249">
                  <c:v>64.497999999998839</c:v>
                </c:pt>
                <c:pt idx="250">
                  <c:v>64.499999999998835</c:v>
                </c:pt>
                <c:pt idx="251">
                  <c:v>64.50199999999883</c:v>
                </c:pt>
                <c:pt idx="252">
                  <c:v>64.503999999998825</c:v>
                </c:pt>
                <c:pt idx="253">
                  <c:v>64.505999999998821</c:v>
                </c:pt>
                <c:pt idx="254">
                  <c:v>64.507999999998816</c:v>
                </c:pt>
                <c:pt idx="255">
                  <c:v>64.509999999998811</c:v>
                </c:pt>
                <c:pt idx="256">
                  <c:v>64.511999999998807</c:v>
                </c:pt>
                <c:pt idx="257">
                  <c:v>64.513999999998802</c:v>
                </c:pt>
                <c:pt idx="258">
                  <c:v>64.515999999998797</c:v>
                </c:pt>
                <c:pt idx="259">
                  <c:v>64.517999999998793</c:v>
                </c:pt>
                <c:pt idx="260">
                  <c:v>64.519999999998788</c:v>
                </c:pt>
                <c:pt idx="261">
                  <c:v>64.521999999998783</c:v>
                </c:pt>
                <c:pt idx="262">
                  <c:v>64.523999999998779</c:v>
                </c:pt>
                <c:pt idx="263">
                  <c:v>64.525999999998774</c:v>
                </c:pt>
                <c:pt idx="264">
                  <c:v>64.527999999998769</c:v>
                </c:pt>
                <c:pt idx="265">
                  <c:v>64.529999999998765</c:v>
                </c:pt>
                <c:pt idx="266">
                  <c:v>64.53199999999876</c:v>
                </c:pt>
                <c:pt idx="267">
                  <c:v>64.533999999998755</c:v>
                </c:pt>
                <c:pt idx="268">
                  <c:v>64.535999999998751</c:v>
                </c:pt>
                <c:pt idx="269">
                  <c:v>64.537999999998746</c:v>
                </c:pt>
                <c:pt idx="270">
                  <c:v>64.539999999998741</c:v>
                </c:pt>
                <c:pt idx="271">
                  <c:v>64.541999999998737</c:v>
                </c:pt>
                <c:pt idx="272">
                  <c:v>64.543999999998732</c:v>
                </c:pt>
                <c:pt idx="273">
                  <c:v>64.545999999998728</c:v>
                </c:pt>
                <c:pt idx="274">
                  <c:v>64.547999999998723</c:v>
                </c:pt>
                <c:pt idx="275">
                  <c:v>64.549999999998718</c:v>
                </c:pt>
                <c:pt idx="276">
                  <c:v>64.551999999998714</c:v>
                </c:pt>
                <c:pt idx="277">
                  <c:v>64.553999999998709</c:v>
                </c:pt>
                <c:pt idx="278">
                  <c:v>64.555999999998704</c:v>
                </c:pt>
                <c:pt idx="279">
                  <c:v>64.5579999999987</c:v>
                </c:pt>
                <c:pt idx="280">
                  <c:v>64.559999999998695</c:v>
                </c:pt>
                <c:pt idx="281">
                  <c:v>64.56199999999869</c:v>
                </c:pt>
                <c:pt idx="282">
                  <c:v>64.563999999998686</c:v>
                </c:pt>
                <c:pt idx="283">
                  <c:v>64.565999999998681</c:v>
                </c:pt>
                <c:pt idx="284">
                  <c:v>64.567999999998676</c:v>
                </c:pt>
                <c:pt idx="285">
                  <c:v>64.569999999998672</c:v>
                </c:pt>
                <c:pt idx="286">
                  <c:v>64.571999999998667</c:v>
                </c:pt>
                <c:pt idx="287">
                  <c:v>64.573999999998662</c:v>
                </c:pt>
                <c:pt idx="288">
                  <c:v>64.575999999998658</c:v>
                </c:pt>
                <c:pt idx="289">
                  <c:v>64.577999999998653</c:v>
                </c:pt>
                <c:pt idx="290">
                  <c:v>64.579999999998648</c:v>
                </c:pt>
                <c:pt idx="291">
                  <c:v>64.581999999998644</c:v>
                </c:pt>
                <c:pt idx="292">
                  <c:v>64.583999999998639</c:v>
                </c:pt>
                <c:pt idx="293">
                  <c:v>64.585999999998634</c:v>
                </c:pt>
                <c:pt idx="294">
                  <c:v>64.58799999999863</c:v>
                </c:pt>
                <c:pt idx="295">
                  <c:v>64.589999999998625</c:v>
                </c:pt>
                <c:pt idx="296">
                  <c:v>64.59199999999862</c:v>
                </c:pt>
                <c:pt idx="297">
                  <c:v>64.593999999998616</c:v>
                </c:pt>
                <c:pt idx="298">
                  <c:v>64.595999999998611</c:v>
                </c:pt>
                <c:pt idx="299">
                  <c:v>64.597999999998606</c:v>
                </c:pt>
                <c:pt idx="300">
                  <c:v>64.599999999998602</c:v>
                </c:pt>
                <c:pt idx="301">
                  <c:v>64.601999999998597</c:v>
                </c:pt>
                <c:pt idx="302">
                  <c:v>64.603999999998592</c:v>
                </c:pt>
                <c:pt idx="303">
                  <c:v>64.605999999998588</c:v>
                </c:pt>
                <c:pt idx="304">
                  <c:v>64.607999999998583</c:v>
                </c:pt>
                <c:pt idx="305">
                  <c:v>64.609999999998578</c:v>
                </c:pt>
                <c:pt idx="306">
                  <c:v>64.611999999998574</c:v>
                </c:pt>
                <c:pt idx="307">
                  <c:v>64.613999999998569</c:v>
                </c:pt>
                <c:pt idx="308">
                  <c:v>64.615999999998564</c:v>
                </c:pt>
                <c:pt idx="309">
                  <c:v>64.61799999999856</c:v>
                </c:pt>
                <c:pt idx="310">
                  <c:v>64.619999999998555</c:v>
                </c:pt>
                <c:pt idx="311">
                  <c:v>64.62199999999855</c:v>
                </c:pt>
                <c:pt idx="312">
                  <c:v>64.623999999998546</c:v>
                </c:pt>
                <c:pt idx="313">
                  <c:v>64.625999999998541</c:v>
                </c:pt>
                <c:pt idx="314">
                  <c:v>64.627999999998536</c:v>
                </c:pt>
                <c:pt idx="315">
                  <c:v>64.629999999998532</c:v>
                </c:pt>
                <c:pt idx="316">
                  <c:v>64.631999999998527</c:v>
                </c:pt>
                <c:pt idx="317">
                  <c:v>64.633999999998522</c:v>
                </c:pt>
                <c:pt idx="318">
                  <c:v>64.635999999998518</c:v>
                </c:pt>
                <c:pt idx="319">
                  <c:v>64.637999999998513</c:v>
                </c:pt>
                <c:pt idx="320">
                  <c:v>64.639999999998508</c:v>
                </c:pt>
                <c:pt idx="321">
                  <c:v>64.641999999998504</c:v>
                </c:pt>
                <c:pt idx="322">
                  <c:v>64.643999999998499</c:v>
                </c:pt>
                <c:pt idx="323">
                  <c:v>64.645999999998494</c:v>
                </c:pt>
                <c:pt idx="324">
                  <c:v>64.64799999999849</c:v>
                </c:pt>
                <c:pt idx="325">
                  <c:v>64.649999999998485</c:v>
                </c:pt>
                <c:pt idx="326">
                  <c:v>64.65199999999848</c:v>
                </c:pt>
                <c:pt idx="327">
                  <c:v>64.653999999998476</c:v>
                </c:pt>
                <c:pt idx="328">
                  <c:v>64.655999999998471</c:v>
                </c:pt>
                <c:pt idx="329">
                  <c:v>64.657999999998466</c:v>
                </c:pt>
                <c:pt idx="330">
                  <c:v>64.659999999998462</c:v>
                </c:pt>
                <c:pt idx="331">
                  <c:v>64.661999999998457</c:v>
                </c:pt>
                <c:pt idx="332">
                  <c:v>64.663999999998452</c:v>
                </c:pt>
                <c:pt idx="333">
                  <c:v>64.665999999998448</c:v>
                </c:pt>
                <c:pt idx="334">
                  <c:v>64.667999999998443</c:v>
                </c:pt>
                <c:pt idx="335">
                  <c:v>64.669999999998439</c:v>
                </c:pt>
                <c:pt idx="336">
                  <c:v>64.671999999998434</c:v>
                </c:pt>
                <c:pt idx="337">
                  <c:v>64.673999999998429</c:v>
                </c:pt>
                <c:pt idx="338">
                  <c:v>64.675999999998425</c:v>
                </c:pt>
                <c:pt idx="339">
                  <c:v>64.67799999999842</c:v>
                </c:pt>
                <c:pt idx="340">
                  <c:v>64.679999999998415</c:v>
                </c:pt>
                <c:pt idx="341">
                  <c:v>64.681999999998411</c:v>
                </c:pt>
                <c:pt idx="342">
                  <c:v>64.683999999998406</c:v>
                </c:pt>
                <c:pt idx="343">
                  <c:v>64.685999999998401</c:v>
                </c:pt>
                <c:pt idx="344">
                  <c:v>64.687999999998397</c:v>
                </c:pt>
                <c:pt idx="345">
                  <c:v>64.689999999998392</c:v>
                </c:pt>
                <c:pt idx="346">
                  <c:v>64.691999999998387</c:v>
                </c:pt>
                <c:pt idx="347">
                  <c:v>64.693999999998383</c:v>
                </c:pt>
                <c:pt idx="348">
                  <c:v>64.695999999998378</c:v>
                </c:pt>
                <c:pt idx="349">
                  <c:v>64.697999999998373</c:v>
                </c:pt>
                <c:pt idx="350">
                  <c:v>64.699999999998369</c:v>
                </c:pt>
                <c:pt idx="351">
                  <c:v>64.701999999998364</c:v>
                </c:pt>
                <c:pt idx="352">
                  <c:v>64.703999999998359</c:v>
                </c:pt>
                <c:pt idx="353">
                  <c:v>64.705999999998355</c:v>
                </c:pt>
                <c:pt idx="354">
                  <c:v>64.70799999999835</c:v>
                </c:pt>
                <c:pt idx="355">
                  <c:v>64.709999999998345</c:v>
                </c:pt>
                <c:pt idx="356">
                  <c:v>64.711999999998341</c:v>
                </c:pt>
                <c:pt idx="357">
                  <c:v>64.713999999998336</c:v>
                </c:pt>
                <c:pt idx="358">
                  <c:v>64.715999999998331</c:v>
                </c:pt>
                <c:pt idx="359">
                  <c:v>64.717999999998327</c:v>
                </c:pt>
                <c:pt idx="360">
                  <c:v>64.719999999998322</c:v>
                </c:pt>
                <c:pt idx="361">
                  <c:v>64.721999999998317</c:v>
                </c:pt>
                <c:pt idx="362">
                  <c:v>64.723999999998313</c:v>
                </c:pt>
                <c:pt idx="363">
                  <c:v>64.725999999998308</c:v>
                </c:pt>
                <c:pt idx="364">
                  <c:v>64.727999999998303</c:v>
                </c:pt>
                <c:pt idx="365">
                  <c:v>64.729999999998299</c:v>
                </c:pt>
                <c:pt idx="366">
                  <c:v>64.731999999998294</c:v>
                </c:pt>
                <c:pt idx="367">
                  <c:v>64.733999999998289</c:v>
                </c:pt>
                <c:pt idx="368">
                  <c:v>64.735999999998285</c:v>
                </c:pt>
                <c:pt idx="369">
                  <c:v>64.73799999999828</c:v>
                </c:pt>
                <c:pt idx="370">
                  <c:v>64.739999999998275</c:v>
                </c:pt>
                <c:pt idx="371">
                  <c:v>64.741999999998271</c:v>
                </c:pt>
                <c:pt idx="372">
                  <c:v>64.743999999998266</c:v>
                </c:pt>
                <c:pt idx="373">
                  <c:v>64.745999999998261</c:v>
                </c:pt>
                <c:pt idx="374">
                  <c:v>64.747999999998257</c:v>
                </c:pt>
                <c:pt idx="375">
                  <c:v>64.749999999998252</c:v>
                </c:pt>
                <c:pt idx="376">
                  <c:v>64.751999999998247</c:v>
                </c:pt>
                <c:pt idx="377">
                  <c:v>64.753999999998243</c:v>
                </c:pt>
                <c:pt idx="378">
                  <c:v>64.755999999998238</c:v>
                </c:pt>
                <c:pt idx="379">
                  <c:v>64.757999999998233</c:v>
                </c:pt>
                <c:pt idx="380">
                  <c:v>64.759999999998229</c:v>
                </c:pt>
                <c:pt idx="381">
                  <c:v>64.761999999998224</c:v>
                </c:pt>
                <c:pt idx="382">
                  <c:v>64.763999999998219</c:v>
                </c:pt>
                <c:pt idx="383">
                  <c:v>64.765999999998215</c:v>
                </c:pt>
                <c:pt idx="384">
                  <c:v>64.76799999999821</c:v>
                </c:pt>
                <c:pt idx="385">
                  <c:v>64.769999999998205</c:v>
                </c:pt>
                <c:pt idx="386">
                  <c:v>64.771999999998201</c:v>
                </c:pt>
                <c:pt idx="387">
                  <c:v>64.773999999998196</c:v>
                </c:pt>
                <c:pt idx="388">
                  <c:v>64.775999999998191</c:v>
                </c:pt>
                <c:pt idx="389">
                  <c:v>64.777999999998187</c:v>
                </c:pt>
                <c:pt idx="390">
                  <c:v>64.779999999998182</c:v>
                </c:pt>
                <c:pt idx="391">
                  <c:v>64.781999999998177</c:v>
                </c:pt>
                <c:pt idx="392">
                  <c:v>64.783999999998173</c:v>
                </c:pt>
                <c:pt idx="393">
                  <c:v>64.785999999998168</c:v>
                </c:pt>
                <c:pt idx="394">
                  <c:v>64.787999999998164</c:v>
                </c:pt>
                <c:pt idx="395">
                  <c:v>64.789999999998159</c:v>
                </c:pt>
                <c:pt idx="396">
                  <c:v>64.791999999998154</c:v>
                </c:pt>
                <c:pt idx="397">
                  <c:v>64.79399999999815</c:v>
                </c:pt>
                <c:pt idx="398">
                  <c:v>64.795999999998145</c:v>
                </c:pt>
                <c:pt idx="399">
                  <c:v>64.79799999999814</c:v>
                </c:pt>
                <c:pt idx="400">
                  <c:v>64.799999999998136</c:v>
                </c:pt>
                <c:pt idx="401">
                  <c:v>64.801999999998131</c:v>
                </c:pt>
                <c:pt idx="402">
                  <c:v>64.803999999998126</c:v>
                </c:pt>
                <c:pt idx="403">
                  <c:v>64.805999999998122</c:v>
                </c:pt>
                <c:pt idx="404">
                  <c:v>64.807999999998117</c:v>
                </c:pt>
                <c:pt idx="405">
                  <c:v>64.809999999998112</c:v>
                </c:pt>
                <c:pt idx="406">
                  <c:v>64.811999999998108</c:v>
                </c:pt>
                <c:pt idx="407">
                  <c:v>64.813999999998103</c:v>
                </c:pt>
                <c:pt idx="408">
                  <c:v>64.815999999998098</c:v>
                </c:pt>
                <c:pt idx="409">
                  <c:v>64.817999999998094</c:v>
                </c:pt>
                <c:pt idx="410">
                  <c:v>64.819999999998089</c:v>
                </c:pt>
                <c:pt idx="411">
                  <c:v>64.821999999998084</c:v>
                </c:pt>
                <c:pt idx="412">
                  <c:v>64.82399999999808</c:v>
                </c:pt>
                <c:pt idx="413">
                  <c:v>64.825999999998075</c:v>
                </c:pt>
                <c:pt idx="414">
                  <c:v>64.82799999999807</c:v>
                </c:pt>
                <c:pt idx="415">
                  <c:v>64.829999999998066</c:v>
                </c:pt>
                <c:pt idx="416">
                  <c:v>64.831999999998061</c:v>
                </c:pt>
                <c:pt idx="417">
                  <c:v>64.833999999998056</c:v>
                </c:pt>
                <c:pt idx="418">
                  <c:v>64.835999999998052</c:v>
                </c:pt>
                <c:pt idx="419">
                  <c:v>64.837999999998047</c:v>
                </c:pt>
                <c:pt idx="420">
                  <c:v>64.839999999998042</c:v>
                </c:pt>
                <c:pt idx="421">
                  <c:v>64.841999999998038</c:v>
                </c:pt>
                <c:pt idx="422">
                  <c:v>64.843999999998033</c:v>
                </c:pt>
                <c:pt idx="423">
                  <c:v>64.845999999998028</c:v>
                </c:pt>
                <c:pt idx="424">
                  <c:v>64.847999999998024</c:v>
                </c:pt>
                <c:pt idx="425">
                  <c:v>64.849999999998019</c:v>
                </c:pt>
                <c:pt idx="426">
                  <c:v>64.851999999998014</c:v>
                </c:pt>
                <c:pt idx="427">
                  <c:v>64.85399999999801</c:v>
                </c:pt>
                <c:pt idx="428">
                  <c:v>64.855999999998005</c:v>
                </c:pt>
                <c:pt idx="429">
                  <c:v>64.857999999998</c:v>
                </c:pt>
                <c:pt idx="430">
                  <c:v>64.859999999997996</c:v>
                </c:pt>
                <c:pt idx="431">
                  <c:v>64.861999999997991</c:v>
                </c:pt>
                <c:pt idx="432">
                  <c:v>64.863999999997986</c:v>
                </c:pt>
                <c:pt idx="433">
                  <c:v>64.865999999997982</c:v>
                </c:pt>
                <c:pt idx="434">
                  <c:v>64.867999999997977</c:v>
                </c:pt>
                <c:pt idx="435">
                  <c:v>64.869999999997972</c:v>
                </c:pt>
                <c:pt idx="436">
                  <c:v>64.871999999997968</c:v>
                </c:pt>
                <c:pt idx="437">
                  <c:v>64.873999999997963</c:v>
                </c:pt>
                <c:pt idx="438">
                  <c:v>64.875999999997958</c:v>
                </c:pt>
                <c:pt idx="439">
                  <c:v>64.877999999997954</c:v>
                </c:pt>
                <c:pt idx="440">
                  <c:v>64.879999999997949</c:v>
                </c:pt>
                <c:pt idx="441">
                  <c:v>64.881999999997944</c:v>
                </c:pt>
                <c:pt idx="442">
                  <c:v>64.88399999999794</c:v>
                </c:pt>
                <c:pt idx="443">
                  <c:v>64.885999999997935</c:v>
                </c:pt>
                <c:pt idx="444">
                  <c:v>64.88799999999793</c:v>
                </c:pt>
                <c:pt idx="445">
                  <c:v>64.889999999997926</c:v>
                </c:pt>
                <c:pt idx="446">
                  <c:v>64.891999999997921</c:v>
                </c:pt>
                <c:pt idx="447">
                  <c:v>64.893999999997916</c:v>
                </c:pt>
                <c:pt idx="448">
                  <c:v>64.895999999997912</c:v>
                </c:pt>
                <c:pt idx="449">
                  <c:v>64.897999999997907</c:v>
                </c:pt>
                <c:pt idx="450">
                  <c:v>64.899999999997902</c:v>
                </c:pt>
                <c:pt idx="451">
                  <c:v>64.901999999997898</c:v>
                </c:pt>
                <c:pt idx="452">
                  <c:v>64.903999999997893</c:v>
                </c:pt>
                <c:pt idx="453">
                  <c:v>64.905999999997888</c:v>
                </c:pt>
                <c:pt idx="454">
                  <c:v>64.907999999997884</c:v>
                </c:pt>
                <c:pt idx="455">
                  <c:v>64.909999999997879</c:v>
                </c:pt>
                <c:pt idx="456">
                  <c:v>64.911999999997875</c:v>
                </c:pt>
                <c:pt idx="457">
                  <c:v>64.91399999999787</c:v>
                </c:pt>
                <c:pt idx="458">
                  <c:v>64.915999999997865</c:v>
                </c:pt>
                <c:pt idx="459">
                  <c:v>64.917999999997861</c:v>
                </c:pt>
                <c:pt idx="460">
                  <c:v>64.919999999997856</c:v>
                </c:pt>
                <c:pt idx="461">
                  <c:v>64.921999999997851</c:v>
                </c:pt>
                <c:pt idx="462">
                  <c:v>64.923999999997847</c:v>
                </c:pt>
                <c:pt idx="463">
                  <c:v>64.925999999997842</c:v>
                </c:pt>
                <c:pt idx="464">
                  <c:v>64.927999999997837</c:v>
                </c:pt>
                <c:pt idx="465">
                  <c:v>64.929999999997833</c:v>
                </c:pt>
                <c:pt idx="466">
                  <c:v>64.931999999997828</c:v>
                </c:pt>
                <c:pt idx="467">
                  <c:v>64.933999999997823</c:v>
                </c:pt>
                <c:pt idx="468">
                  <c:v>64.935999999997819</c:v>
                </c:pt>
                <c:pt idx="469">
                  <c:v>64.937999999997814</c:v>
                </c:pt>
                <c:pt idx="470">
                  <c:v>64.939999999997809</c:v>
                </c:pt>
                <c:pt idx="471">
                  <c:v>64.941999999997805</c:v>
                </c:pt>
                <c:pt idx="472">
                  <c:v>64.9439999999978</c:v>
                </c:pt>
                <c:pt idx="473">
                  <c:v>64.945999999997795</c:v>
                </c:pt>
                <c:pt idx="474">
                  <c:v>64.947999999997791</c:v>
                </c:pt>
                <c:pt idx="475">
                  <c:v>64.949999999997786</c:v>
                </c:pt>
                <c:pt idx="476">
                  <c:v>64.951999999997781</c:v>
                </c:pt>
                <c:pt idx="477">
                  <c:v>64.953999999997777</c:v>
                </c:pt>
                <c:pt idx="478">
                  <c:v>64.955999999997772</c:v>
                </c:pt>
                <c:pt idx="479">
                  <c:v>64.957999999997767</c:v>
                </c:pt>
                <c:pt idx="480">
                  <c:v>64.959999999997763</c:v>
                </c:pt>
                <c:pt idx="481">
                  <c:v>64.961999999997758</c:v>
                </c:pt>
                <c:pt idx="482">
                  <c:v>64.963999999997753</c:v>
                </c:pt>
                <c:pt idx="483">
                  <c:v>64.965999999997749</c:v>
                </c:pt>
                <c:pt idx="484">
                  <c:v>64.967999999997744</c:v>
                </c:pt>
                <c:pt idx="485">
                  <c:v>64.969999999997739</c:v>
                </c:pt>
                <c:pt idx="486">
                  <c:v>64.971999999997735</c:v>
                </c:pt>
                <c:pt idx="487">
                  <c:v>64.97399999999773</c:v>
                </c:pt>
                <c:pt idx="488">
                  <c:v>64.975999999997725</c:v>
                </c:pt>
                <c:pt idx="489">
                  <c:v>64.977999999997721</c:v>
                </c:pt>
                <c:pt idx="490">
                  <c:v>64.979999999997716</c:v>
                </c:pt>
                <c:pt idx="491">
                  <c:v>64.981999999997711</c:v>
                </c:pt>
                <c:pt idx="492">
                  <c:v>64.983999999997707</c:v>
                </c:pt>
                <c:pt idx="493">
                  <c:v>64.985999999997702</c:v>
                </c:pt>
                <c:pt idx="494">
                  <c:v>64.987999999997697</c:v>
                </c:pt>
                <c:pt idx="495">
                  <c:v>64.989999999997693</c:v>
                </c:pt>
                <c:pt idx="496">
                  <c:v>64.991999999997688</c:v>
                </c:pt>
                <c:pt idx="497">
                  <c:v>64.993999999997683</c:v>
                </c:pt>
                <c:pt idx="498">
                  <c:v>64.995999999997679</c:v>
                </c:pt>
                <c:pt idx="499">
                  <c:v>64.997999999997674</c:v>
                </c:pt>
                <c:pt idx="500">
                  <c:v>64.999999999997669</c:v>
                </c:pt>
                <c:pt idx="501">
                  <c:v>65.001999999997665</c:v>
                </c:pt>
                <c:pt idx="502">
                  <c:v>65.00399999999766</c:v>
                </c:pt>
                <c:pt idx="503">
                  <c:v>65.005999999997655</c:v>
                </c:pt>
                <c:pt idx="504">
                  <c:v>65.007999999997651</c:v>
                </c:pt>
                <c:pt idx="505">
                  <c:v>65.009999999997646</c:v>
                </c:pt>
                <c:pt idx="506">
                  <c:v>65.011999999997641</c:v>
                </c:pt>
                <c:pt idx="507">
                  <c:v>65.013999999997637</c:v>
                </c:pt>
                <c:pt idx="508">
                  <c:v>65.015999999997632</c:v>
                </c:pt>
                <c:pt idx="509">
                  <c:v>65.017999999997627</c:v>
                </c:pt>
                <c:pt idx="510">
                  <c:v>65.019999999997623</c:v>
                </c:pt>
                <c:pt idx="511">
                  <c:v>65.021999999997618</c:v>
                </c:pt>
                <c:pt idx="512">
                  <c:v>65.023999999997613</c:v>
                </c:pt>
                <c:pt idx="513">
                  <c:v>65.025999999997609</c:v>
                </c:pt>
                <c:pt idx="514">
                  <c:v>65.027999999997604</c:v>
                </c:pt>
                <c:pt idx="515">
                  <c:v>65.0299999999976</c:v>
                </c:pt>
                <c:pt idx="516">
                  <c:v>65.031999999997595</c:v>
                </c:pt>
                <c:pt idx="517">
                  <c:v>65.03399999999759</c:v>
                </c:pt>
                <c:pt idx="518">
                  <c:v>65.035999999997586</c:v>
                </c:pt>
                <c:pt idx="519">
                  <c:v>65.037999999997581</c:v>
                </c:pt>
                <c:pt idx="520">
                  <c:v>65.039999999997576</c:v>
                </c:pt>
                <c:pt idx="521">
                  <c:v>65.041999999997572</c:v>
                </c:pt>
                <c:pt idx="522">
                  <c:v>65.043999999997567</c:v>
                </c:pt>
                <c:pt idx="523">
                  <c:v>65.045999999997562</c:v>
                </c:pt>
                <c:pt idx="524">
                  <c:v>65.047999999997558</c:v>
                </c:pt>
                <c:pt idx="525">
                  <c:v>65.049999999997553</c:v>
                </c:pt>
                <c:pt idx="526">
                  <c:v>65.051999999997548</c:v>
                </c:pt>
                <c:pt idx="527">
                  <c:v>65.053999999997544</c:v>
                </c:pt>
                <c:pt idx="528">
                  <c:v>65.055999999997539</c:v>
                </c:pt>
                <c:pt idx="529">
                  <c:v>65.057999999997534</c:v>
                </c:pt>
                <c:pt idx="530">
                  <c:v>65.05999999999753</c:v>
                </c:pt>
                <c:pt idx="531">
                  <c:v>65.061999999997525</c:v>
                </c:pt>
                <c:pt idx="532">
                  <c:v>65.06399999999752</c:v>
                </c:pt>
                <c:pt idx="533">
                  <c:v>65.065999999997516</c:v>
                </c:pt>
                <c:pt idx="534">
                  <c:v>65.067999999997511</c:v>
                </c:pt>
                <c:pt idx="535">
                  <c:v>65.069999999997506</c:v>
                </c:pt>
                <c:pt idx="536">
                  <c:v>65.071999999997502</c:v>
                </c:pt>
                <c:pt idx="537">
                  <c:v>65.073999999997497</c:v>
                </c:pt>
                <c:pt idx="538">
                  <c:v>65.075999999997492</c:v>
                </c:pt>
                <c:pt idx="539">
                  <c:v>65.077999999997488</c:v>
                </c:pt>
                <c:pt idx="540">
                  <c:v>65.079999999997483</c:v>
                </c:pt>
                <c:pt idx="541">
                  <c:v>65.081999999997478</c:v>
                </c:pt>
                <c:pt idx="542">
                  <c:v>65.083999999997474</c:v>
                </c:pt>
                <c:pt idx="543">
                  <c:v>65.085999999997469</c:v>
                </c:pt>
                <c:pt idx="544">
                  <c:v>65.087999999997464</c:v>
                </c:pt>
                <c:pt idx="545">
                  <c:v>65.08999999999746</c:v>
                </c:pt>
                <c:pt idx="546">
                  <c:v>65.091999999997455</c:v>
                </c:pt>
                <c:pt idx="547">
                  <c:v>65.09399999999745</c:v>
                </c:pt>
                <c:pt idx="548">
                  <c:v>65.095999999997446</c:v>
                </c:pt>
                <c:pt idx="549">
                  <c:v>65.097999999997441</c:v>
                </c:pt>
                <c:pt idx="550">
                  <c:v>65.099999999997436</c:v>
                </c:pt>
                <c:pt idx="551">
                  <c:v>65.101999999997432</c:v>
                </c:pt>
                <c:pt idx="552">
                  <c:v>65.103999999997427</c:v>
                </c:pt>
                <c:pt idx="553">
                  <c:v>65.105999999997422</c:v>
                </c:pt>
                <c:pt idx="554">
                  <c:v>65.107999999997418</c:v>
                </c:pt>
                <c:pt idx="555">
                  <c:v>65.109999999997413</c:v>
                </c:pt>
                <c:pt idx="556">
                  <c:v>65.111999999997408</c:v>
                </c:pt>
                <c:pt idx="557">
                  <c:v>65.113999999997404</c:v>
                </c:pt>
                <c:pt idx="558">
                  <c:v>65.115999999997399</c:v>
                </c:pt>
                <c:pt idx="559">
                  <c:v>65.117999999997394</c:v>
                </c:pt>
                <c:pt idx="560">
                  <c:v>65.11999999999739</c:v>
                </c:pt>
                <c:pt idx="561">
                  <c:v>65.121999999997385</c:v>
                </c:pt>
                <c:pt idx="562">
                  <c:v>65.12399999999738</c:v>
                </c:pt>
                <c:pt idx="563">
                  <c:v>65.125999999997376</c:v>
                </c:pt>
                <c:pt idx="564">
                  <c:v>65.127999999997371</c:v>
                </c:pt>
                <c:pt idx="565">
                  <c:v>65.129999999997366</c:v>
                </c:pt>
                <c:pt idx="566">
                  <c:v>65.131999999997362</c:v>
                </c:pt>
                <c:pt idx="567">
                  <c:v>65.133999999997357</c:v>
                </c:pt>
                <c:pt idx="568">
                  <c:v>65.135999999997352</c:v>
                </c:pt>
                <c:pt idx="569">
                  <c:v>65.137999999997348</c:v>
                </c:pt>
                <c:pt idx="570">
                  <c:v>65.139999999997343</c:v>
                </c:pt>
                <c:pt idx="571">
                  <c:v>65.141999999997338</c:v>
                </c:pt>
                <c:pt idx="572">
                  <c:v>65.143999999997334</c:v>
                </c:pt>
                <c:pt idx="573">
                  <c:v>65.145999999997329</c:v>
                </c:pt>
                <c:pt idx="574">
                  <c:v>65.147999999997324</c:v>
                </c:pt>
                <c:pt idx="575">
                  <c:v>65.14999999999732</c:v>
                </c:pt>
                <c:pt idx="576">
                  <c:v>65.151999999997315</c:v>
                </c:pt>
                <c:pt idx="577">
                  <c:v>65.153999999997311</c:v>
                </c:pt>
                <c:pt idx="578">
                  <c:v>65.155999999997306</c:v>
                </c:pt>
                <c:pt idx="579">
                  <c:v>65.157999999997301</c:v>
                </c:pt>
                <c:pt idx="580">
                  <c:v>65.159999999997297</c:v>
                </c:pt>
                <c:pt idx="581">
                  <c:v>65.161999999997292</c:v>
                </c:pt>
                <c:pt idx="582">
                  <c:v>65.163999999997287</c:v>
                </c:pt>
                <c:pt idx="583">
                  <c:v>65.165999999997283</c:v>
                </c:pt>
                <c:pt idx="584">
                  <c:v>65.167999999997278</c:v>
                </c:pt>
                <c:pt idx="585">
                  <c:v>65.169999999997273</c:v>
                </c:pt>
                <c:pt idx="586">
                  <c:v>65.171999999997269</c:v>
                </c:pt>
                <c:pt idx="587">
                  <c:v>65.173999999997264</c:v>
                </c:pt>
                <c:pt idx="588">
                  <c:v>65.175999999997259</c:v>
                </c:pt>
                <c:pt idx="589">
                  <c:v>65.177999999997255</c:v>
                </c:pt>
                <c:pt idx="590">
                  <c:v>65.17999999999725</c:v>
                </c:pt>
                <c:pt idx="591">
                  <c:v>65.181999999997245</c:v>
                </c:pt>
                <c:pt idx="592">
                  <c:v>65.183999999997241</c:v>
                </c:pt>
                <c:pt idx="593">
                  <c:v>65.185999999997236</c:v>
                </c:pt>
                <c:pt idx="594">
                  <c:v>65.187999999997231</c:v>
                </c:pt>
                <c:pt idx="595">
                  <c:v>65.189999999997227</c:v>
                </c:pt>
                <c:pt idx="596">
                  <c:v>65.191999999997222</c:v>
                </c:pt>
                <c:pt idx="597">
                  <c:v>65.193999999997217</c:v>
                </c:pt>
                <c:pt idx="598">
                  <c:v>65.195999999997213</c:v>
                </c:pt>
                <c:pt idx="599">
                  <c:v>65.197999999997208</c:v>
                </c:pt>
                <c:pt idx="600">
                  <c:v>65.199999999997203</c:v>
                </c:pt>
                <c:pt idx="601">
                  <c:v>65.201999999997199</c:v>
                </c:pt>
                <c:pt idx="602">
                  <c:v>65.203999999997194</c:v>
                </c:pt>
                <c:pt idx="603">
                  <c:v>65.205999999997189</c:v>
                </c:pt>
                <c:pt idx="604">
                  <c:v>65.207999999997185</c:v>
                </c:pt>
                <c:pt idx="605">
                  <c:v>65.20999999999718</c:v>
                </c:pt>
                <c:pt idx="606">
                  <c:v>65.211999999997175</c:v>
                </c:pt>
                <c:pt idx="607">
                  <c:v>65.213999999997171</c:v>
                </c:pt>
                <c:pt idx="608">
                  <c:v>65.215999999997166</c:v>
                </c:pt>
                <c:pt idx="609">
                  <c:v>65.217999999997161</c:v>
                </c:pt>
                <c:pt idx="610">
                  <c:v>65.219999999997157</c:v>
                </c:pt>
                <c:pt idx="611">
                  <c:v>65.221999999997152</c:v>
                </c:pt>
                <c:pt idx="612">
                  <c:v>65.223999999997147</c:v>
                </c:pt>
                <c:pt idx="613">
                  <c:v>65.225999999997143</c:v>
                </c:pt>
                <c:pt idx="614">
                  <c:v>65.227999999997138</c:v>
                </c:pt>
                <c:pt idx="615">
                  <c:v>65.229999999997133</c:v>
                </c:pt>
                <c:pt idx="616">
                  <c:v>65.231999999997129</c:v>
                </c:pt>
                <c:pt idx="617">
                  <c:v>65.233999999997124</c:v>
                </c:pt>
                <c:pt idx="618">
                  <c:v>65.235999999997119</c:v>
                </c:pt>
                <c:pt idx="619">
                  <c:v>65.237999999997115</c:v>
                </c:pt>
                <c:pt idx="620">
                  <c:v>65.23999999999711</c:v>
                </c:pt>
                <c:pt idx="621">
                  <c:v>65.241999999997105</c:v>
                </c:pt>
                <c:pt idx="622">
                  <c:v>65.243999999997101</c:v>
                </c:pt>
                <c:pt idx="623">
                  <c:v>65.245999999997096</c:v>
                </c:pt>
                <c:pt idx="624">
                  <c:v>65.247999999997091</c:v>
                </c:pt>
                <c:pt idx="625">
                  <c:v>65.249999999997087</c:v>
                </c:pt>
                <c:pt idx="626">
                  <c:v>65.251999999997082</c:v>
                </c:pt>
                <c:pt idx="627">
                  <c:v>65.253999999997077</c:v>
                </c:pt>
                <c:pt idx="628">
                  <c:v>65.255999999997073</c:v>
                </c:pt>
                <c:pt idx="629">
                  <c:v>65.257999999997068</c:v>
                </c:pt>
                <c:pt idx="630">
                  <c:v>65.259999999997063</c:v>
                </c:pt>
                <c:pt idx="631">
                  <c:v>65.261999999997059</c:v>
                </c:pt>
                <c:pt idx="632">
                  <c:v>65.263999999997054</c:v>
                </c:pt>
                <c:pt idx="633">
                  <c:v>65.265999999997049</c:v>
                </c:pt>
                <c:pt idx="634">
                  <c:v>65.267999999997045</c:v>
                </c:pt>
                <c:pt idx="635">
                  <c:v>65.26999999999704</c:v>
                </c:pt>
                <c:pt idx="636">
                  <c:v>65.271999999997036</c:v>
                </c:pt>
                <c:pt idx="637">
                  <c:v>65.273999999997031</c:v>
                </c:pt>
                <c:pt idx="638">
                  <c:v>65.275999999997026</c:v>
                </c:pt>
                <c:pt idx="639">
                  <c:v>65.277999999997022</c:v>
                </c:pt>
                <c:pt idx="640">
                  <c:v>65.279999999997017</c:v>
                </c:pt>
                <c:pt idx="641">
                  <c:v>65.281999999997012</c:v>
                </c:pt>
                <c:pt idx="642">
                  <c:v>65.283999999997008</c:v>
                </c:pt>
                <c:pt idx="643">
                  <c:v>65.285999999997003</c:v>
                </c:pt>
                <c:pt idx="644">
                  <c:v>65.287999999996998</c:v>
                </c:pt>
                <c:pt idx="645">
                  <c:v>65.289999999996994</c:v>
                </c:pt>
                <c:pt idx="646">
                  <c:v>65.291999999996989</c:v>
                </c:pt>
                <c:pt idx="647">
                  <c:v>65.293999999996984</c:v>
                </c:pt>
                <c:pt idx="648">
                  <c:v>65.29599999999698</c:v>
                </c:pt>
                <c:pt idx="649">
                  <c:v>65.297999999996975</c:v>
                </c:pt>
                <c:pt idx="650">
                  <c:v>65.29999999999697</c:v>
                </c:pt>
                <c:pt idx="651">
                  <c:v>65.301999999996966</c:v>
                </c:pt>
                <c:pt idx="652">
                  <c:v>65.303999999996961</c:v>
                </c:pt>
                <c:pt idx="653">
                  <c:v>65.305999999996956</c:v>
                </c:pt>
                <c:pt idx="654">
                  <c:v>65.307999999996952</c:v>
                </c:pt>
                <c:pt idx="655">
                  <c:v>65.309999999996947</c:v>
                </c:pt>
                <c:pt idx="656">
                  <c:v>65.311999999996942</c:v>
                </c:pt>
                <c:pt idx="657">
                  <c:v>65.313999999996938</c:v>
                </c:pt>
                <c:pt idx="658">
                  <c:v>65.315999999996933</c:v>
                </c:pt>
                <c:pt idx="659">
                  <c:v>65.317999999996928</c:v>
                </c:pt>
                <c:pt idx="660">
                  <c:v>65.319999999996924</c:v>
                </c:pt>
                <c:pt idx="661">
                  <c:v>65.321999999996919</c:v>
                </c:pt>
                <c:pt idx="662">
                  <c:v>65.323999999996914</c:v>
                </c:pt>
                <c:pt idx="663">
                  <c:v>65.32599999999691</c:v>
                </c:pt>
                <c:pt idx="664">
                  <c:v>65.327999999996905</c:v>
                </c:pt>
                <c:pt idx="665">
                  <c:v>65.3299999999969</c:v>
                </c:pt>
                <c:pt idx="666">
                  <c:v>65.331999999996896</c:v>
                </c:pt>
                <c:pt idx="667">
                  <c:v>65.333999999996891</c:v>
                </c:pt>
                <c:pt idx="668">
                  <c:v>65.335999999996886</c:v>
                </c:pt>
                <c:pt idx="669">
                  <c:v>65.337999999996882</c:v>
                </c:pt>
                <c:pt idx="670">
                  <c:v>65.339999999996877</c:v>
                </c:pt>
                <c:pt idx="671">
                  <c:v>65.341999999996872</c:v>
                </c:pt>
                <c:pt idx="672">
                  <c:v>65.343999999996868</c:v>
                </c:pt>
                <c:pt idx="673">
                  <c:v>65.345999999996863</c:v>
                </c:pt>
                <c:pt idx="674">
                  <c:v>65.347999999996858</c:v>
                </c:pt>
                <c:pt idx="675">
                  <c:v>65.349999999996854</c:v>
                </c:pt>
                <c:pt idx="676">
                  <c:v>65.351999999996849</c:v>
                </c:pt>
                <c:pt idx="677">
                  <c:v>65.353999999996844</c:v>
                </c:pt>
                <c:pt idx="678">
                  <c:v>65.35599999999684</c:v>
                </c:pt>
                <c:pt idx="679">
                  <c:v>65.357999999996835</c:v>
                </c:pt>
                <c:pt idx="680">
                  <c:v>65.35999999999683</c:v>
                </c:pt>
                <c:pt idx="681">
                  <c:v>65.361999999996826</c:v>
                </c:pt>
                <c:pt idx="682">
                  <c:v>65.363999999996821</c:v>
                </c:pt>
                <c:pt idx="683">
                  <c:v>65.365999999996816</c:v>
                </c:pt>
                <c:pt idx="684">
                  <c:v>65.367999999996812</c:v>
                </c:pt>
                <c:pt idx="685">
                  <c:v>65.369999999996807</c:v>
                </c:pt>
                <c:pt idx="686">
                  <c:v>65.371999999996802</c:v>
                </c:pt>
                <c:pt idx="687">
                  <c:v>65.373999999996798</c:v>
                </c:pt>
                <c:pt idx="688">
                  <c:v>65.375999999996793</c:v>
                </c:pt>
                <c:pt idx="689">
                  <c:v>65.377999999996788</c:v>
                </c:pt>
                <c:pt idx="690">
                  <c:v>65.379999999996784</c:v>
                </c:pt>
                <c:pt idx="691">
                  <c:v>65.381999999996779</c:v>
                </c:pt>
                <c:pt idx="692">
                  <c:v>65.383999999996774</c:v>
                </c:pt>
                <c:pt idx="693">
                  <c:v>65.38599999999677</c:v>
                </c:pt>
                <c:pt idx="694">
                  <c:v>65.387999999996765</c:v>
                </c:pt>
                <c:pt idx="695">
                  <c:v>65.38999999999676</c:v>
                </c:pt>
                <c:pt idx="696">
                  <c:v>65.391999999996756</c:v>
                </c:pt>
                <c:pt idx="697">
                  <c:v>65.393999999996751</c:v>
                </c:pt>
                <c:pt idx="698">
                  <c:v>65.395999999996747</c:v>
                </c:pt>
                <c:pt idx="699">
                  <c:v>65.397999999996742</c:v>
                </c:pt>
                <c:pt idx="700">
                  <c:v>65.399999999996737</c:v>
                </c:pt>
                <c:pt idx="701">
                  <c:v>65.401999999996733</c:v>
                </c:pt>
                <c:pt idx="702">
                  <c:v>65.403999999996728</c:v>
                </c:pt>
                <c:pt idx="703">
                  <c:v>65.405999999996723</c:v>
                </c:pt>
                <c:pt idx="704">
                  <c:v>65.407999999996719</c:v>
                </c:pt>
                <c:pt idx="705">
                  <c:v>65.409999999996714</c:v>
                </c:pt>
                <c:pt idx="706">
                  <c:v>65.411999999996709</c:v>
                </c:pt>
                <c:pt idx="707">
                  <c:v>65.413999999996705</c:v>
                </c:pt>
                <c:pt idx="708">
                  <c:v>65.4159999999967</c:v>
                </c:pt>
                <c:pt idx="709">
                  <c:v>65.417999999996695</c:v>
                </c:pt>
                <c:pt idx="710">
                  <c:v>65.419999999996691</c:v>
                </c:pt>
                <c:pt idx="711">
                  <c:v>65.421999999996686</c:v>
                </c:pt>
                <c:pt idx="712">
                  <c:v>65.423999999996681</c:v>
                </c:pt>
                <c:pt idx="713">
                  <c:v>65.425999999996677</c:v>
                </c:pt>
                <c:pt idx="714">
                  <c:v>65.427999999996672</c:v>
                </c:pt>
                <c:pt idx="715">
                  <c:v>65.429999999996667</c:v>
                </c:pt>
                <c:pt idx="716">
                  <c:v>65.431999999996663</c:v>
                </c:pt>
                <c:pt idx="717">
                  <c:v>65.433999999996658</c:v>
                </c:pt>
                <c:pt idx="718">
                  <c:v>65.435999999996653</c:v>
                </c:pt>
                <c:pt idx="719">
                  <c:v>65.437999999996649</c:v>
                </c:pt>
                <c:pt idx="720">
                  <c:v>65.439999999996644</c:v>
                </c:pt>
                <c:pt idx="721">
                  <c:v>65.441999999996639</c:v>
                </c:pt>
                <c:pt idx="722">
                  <c:v>65.443999999996635</c:v>
                </c:pt>
                <c:pt idx="723">
                  <c:v>65.44599999999663</c:v>
                </c:pt>
                <c:pt idx="724">
                  <c:v>65.447999999996625</c:v>
                </c:pt>
                <c:pt idx="725">
                  <c:v>65.449999999996621</c:v>
                </c:pt>
                <c:pt idx="726">
                  <c:v>65.451999999996616</c:v>
                </c:pt>
                <c:pt idx="727">
                  <c:v>65.453999999996611</c:v>
                </c:pt>
                <c:pt idx="728">
                  <c:v>65.455999999996607</c:v>
                </c:pt>
                <c:pt idx="729">
                  <c:v>65.457999999996602</c:v>
                </c:pt>
                <c:pt idx="730">
                  <c:v>65.459999999996597</c:v>
                </c:pt>
                <c:pt idx="731">
                  <c:v>65.461999999996593</c:v>
                </c:pt>
                <c:pt idx="732">
                  <c:v>65.463999999996588</c:v>
                </c:pt>
                <c:pt idx="733">
                  <c:v>65.465999999996583</c:v>
                </c:pt>
                <c:pt idx="734">
                  <c:v>65.467999999996579</c:v>
                </c:pt>
                <c:pt idx="735">
                  <c:v>65.469999999996574</c:v>
                </c:pt>
                <c:pt idx="736">
                  <c:v>65.471999999996569</c:v>
                </c:pt>
                <c:pt idx="737">
                  <c:v>65.473999999996565</c:v>
                </c:pt>
                <c:pt idx="738">
                  <c:v>65.47599999999656</c:v>
                </c:pt>
                <c:pt idx="739">
                  <c:v>65.477999999996555</c:v>
                </c:pt>
                <c:pt idx="740">
                  <c:v>65.479999999996551</c:v>
                </c:pt>
                <c:pt idx="741">
                  <c:v>65.481999999996546</c:v>
                </c:pt>
                <c:pt idx="742">
                  <c:v>65.483999999996541</c:v>
                </c:pt>
                <c:pt idx="743">
                  <c:v>65.485999999996537</c:v>
                </c:pt>
                <c:pt idx="744">
                  <c:v>65.487999999996532</c:v>
                </c:pt>
                <c:pt idx="745">
                  <c:v>65.489999999996527</c:v>
                </c:pt>
                <c:pt idx="746">
                  <c:v>65.491999999996523</c:v>
                </c:pt>
                <c:pt idx="747">
                  <c:v>65.493999999996518</c:v>
                </c:pt>
                <c:pt idx="748">
                  <c:v>65.495999999996513</c:v>
                </c:pt>
                <c:pt idx="749">
                  <c:v>65.497999999996509</c:v>
                </c:pt>
                <c:pt idx="750">
                  <c:v>65.499999999996504</c:v>
                </c:pt>
                <c:pt idx="751">
                  <c:v>65.501999999996499</c:v>
                </c:pt>
                <c:pt idx="752">
                  <c:v>65.503999999996495</c:v>
                </c:pt>
                <c:pt idx="753">
                  <c:v>65.50599999999649</c:v>
                </c:pt>
                <c:pt idx="754">
                  <c:v>65.507999999996485</c:v>
                </c:pt>
                <c:pt idx="755">
                  <c:v>65.509999999996481</c:v>
                </c:pt>
                <c:pt idx="756">
                  <c:v>65.511999999996476</c:v>
                </c:pt>
                <c:pt idx="757">
                  <c:v>65.513999999996472</c:v>
                </c:pt>
                <c:pt idx="758">
                  <c:v>65.515999999996467</c:v>
                </c:pt>
                <c:pt idx="759">
                  <c:v>65.517999999996462</c:v>
                </c:pt>
                <c:pt idx="760">
                  <c:v>65.519999999996458</c:v>
                </c:pt>
                <c:pt idx="761">
                  <c:v>65.521999999996453</c:v>
                </c:pt>
                <c:pt idx="762">
                  <c:v>65.523999999996448</c:v>
                </c:pt>
                <c:pt idx="763">
                  <c:v>65.525999999996444</c:v>
                </c:pt>
                <c:pt idx="764">
                  <c:v>65.527999999996439</c:v>
                </c:pt>
                <c:pt idx="765">
                  <c:v>65.529999999996434</c:v>
                </c:pt>
                <c:pt idx="766">
                  <c:v>65.53199999999643</c:v>
                </c:pt>
                <c:pt idx="767">
                  <c:v>65.533999999996425</c:v>
                </c:pt>
                <c:pt idx="768">
                  <c:v>65.53599999999642</c:v>
                </c:pt>
                <c:pt idx="769">
                  <c:v>65.537999999996416</c:v>
                </c:pt>
                <c:pt idx="770">
                  <c:v>65.539999999996411</c:v>
                </c:pt>
                <c:pt idx="771">
                  <c:v>65.541999999996406</c:v>
                </c:pt>
                <c:pt idx="772">
                  <c:v>65.543999999996402</c:v>
                </c:pt>
                <c:pt idx="773">
                  <c:v>65.545999999996397</c:v>
                </c:pt>
                <c:pt idx="774">
                  <c:v>65.547999999996392</c:v>
                </c:pt>
                <c:pt idx="775">
                  <c:v>65.549999999996388</c:v>
                </c:pt>
                <c:pt idx="776">
                  <c:v>65.551999999996383</c:v>
                </c:pt>
                <c:pt idx="777">
                  <c:v>65.553999999996378</c:v>
                </c:pt>
                <c:pt idx="778">
                  <c:v>65.555999999996374</c:v>
                </c:pt>
                <c:pt idx="779">
                  <c:v>65.557999999996369</c:v>
                </c:pt>
                <c:pt idx="780">
                  <c:v>65.559999999996364</c:v>
                </c:pt>
                <c:pt idx="781">
                  <c:v>65.56199999999636</c:v>
                </c:pt>
                <c:pt idx="782">
                  <c:v>65.563999999996355</c:v>
                </c:pt>
                <c:pt idx="783">
                  <c:v>65.56599999999635</c:v>
                </c:pt>
                <c:pt idx="784">
                  <c:v>65.567999999996346</c:v>
                </c:pt>
                <c:pt idx="785">
                  <c:v>65.569999999996341</c:v>
                </c:pt>
                <c:pt idx="786">
                  <c:v>65.571999999996336</c:v>
                </c:pt>
                <c:pt idx="787">
                  <c:v>65.573999999996332</c:v>
                </c:pt>
                <c:pt idx="788">
                  <c:v>65.575999999996327</c:v>
                </c:pt>
                <c:pt idx="789">
                  <c:v>65.577999999996322</c:v>
                </c:pt>
                <c:pt idx="790">
                  <c:v>65.579999999996318</c:v>
                </c:pt>
                <c:pt idx="791">
                  <c:v>65.581999999996313</c:v>
                </c:pt>
                <c:pt idx="792">
                  <c:v>65.583999999996308</c:v>
                </c:pt>
                <c:pt idx="793">
                  <c:v>65.585999999996304</c:v>
                </c:pt>
                <c:pt idx="794">
                  <c:v>65.587999999996299</c:v>
                </c:pt>
                <c:pt idx="795">
                  <c:v>65.589999999996294</c:v>
                </c:pt>
                <c:pt idx="796">
                  <c:v>65.59199999999629</c:v>
                </c:pt>
                <c:pt idx="797">
                  <c:v>65.593999999996285</c:v>
                </c:pt>
                <c:pt idx="798">
                  <c:v>65.59599999999628</c:v>
                </c:pt>
                <c:pt idx="799">
                  <c:v>65.597999999996276</c:v>
                </c:pt>
                <c:pt idx="800">
                  <c:v>65.599999999996271</c:v>
                </c:pt>
                <c:pt idx="801">
                  <c:v>65.601999999996266</c:v>
                </c:pt>
                <c:pt idx="802">
                  <c:v>65.603999999996262</c:v>
                </c:pt>
                <c:pt idx="803">
                  <c:v>65.605999999996257</c:v>
                </c:pt>
                <c:pt idx="804">
                  <c:v>65.607999999996252</c:v>
                </c:pt>
                <c:pt idx="805">
                  <c:v>65.609999999996248</c:v>
                </c:pt>
                <c:pt idx="806">
                  <c:v>65.611999999996243</c:v>
                </c:pt>
                <c:pt idx="807">
                  <c:v>65.613999999996238</c:v>
                </c:pt>
                <c:pt idx="808">
                  <c:v>65.615999999996234</c:v>
                </c:pt>
                <c:pt idx="809">
                  <c:v>65.617999999996229</c:v>
                </c:pt>
                <c:pt idx="810">
                  <c:v>65.619999999996224</c:v>
                </c:pt>
                <c:pt idx="811">
                  <c:v>65.62199999999622</c:v>
                </c:pt>
                <c:pt idx="812">
                  <c:v>65.623999999996215</c:v>
                </c:pt>
                <c:pt idx="813">
                  <c:v>65.62599999999621</c:v>
                </c:pt>
                <c:pt idx="814">
                  <c:v>65.627999999996206</c:v>
                </c:pt>
                <c:pt idx="815">
                  <c:v>65.629999999996201</c:v>
                </c:pt>
                <c:pt idx="816">
                  <c:v>65.631999999996196</c:v>
                </c:pt>
                <c:pt idx="817">
                  <c:v>65.633999999996192</c:v>
                </c:pt>
                <c:pt idx="818">
                  <c:v>65.635999999996187</c:v>
                </c:pt>
                <c:pt idx="819">
                  <c:v>65.637999999996183</c:v>
                </c:pt>
                <c:pt idx="820">
                  <c:v>65.639999999996178</c:v>
                </c:pt>
                <c:pt idx="821">
                  <c:v>65.641999999996173</c:v>
                </c:pt>
                <c:pt idx="822">
                  <c:v>65.643999999996169</c:v>
                </c:pt>
                <c:pt idx="823">
                  <c:v>65.645999999996164</c:v>
                </c:pt>
                <c:pt idx="824">
                  <c:v>65.647999999996159</c:v>
                </c:pt>
                <c:pt idx="825">
                  <c:v>65.649999999996155</c:v>
                </c:pt>
                <c:pt idx="826">
                  <c:v>65.65199999999615</c:v>
                </c:pt>
                <c:pt idx="827">
                  <c:v>65.653999999996145</c:v>
                </c:pt>
                <c:pt idx="828">
                  <c:v>65.655999999996141</c:v>
                </c:pt>
                <c:pt idx="829">
                  <c:v>65.657999999996136</c:v>
                </c:pt>
                <c:pt idx="830">
                  <c:v>65.659999999996131</c:v>
                </c:pt>
                <c:pt idx="831">
                  <c:v>65.661999999996127</c:v>
                </c:pt>
                <c:pt idx="832">
                  <c:v>65.663999999996122</c:v>
                </c:pt>
                <c:pt idx="833">
                  <c:v>65.665999999996117</c:v>
                </c:pt>
                <c:pt idx="834">
                  <c:v>65.667999999996113</c:v>
                </c:pt>
                <c:pt idx="835">
                  <c:v>65.669999999996108</c:v>
                </c:pt>
                <c:pt idx="836">
                  <c:v>65.671999999996103</c:v>
                </c:pt>
                <c:pt idx="837">
                  <c:v>65.673999999996099</c:v>
                </c:pt>
                <c:pt idx="838">
                  <c:v>65.675999999996094</c:v>
                </c:pt>
                <c:pt idx="839">
                  <c:v>65.677999999996089</c:v>
                </c:pt>
                <c:pt idx="840">
                  <c:v>65.679999999996085</c:v>
                </c:pt>
                <c:pt idx="841">
                  <c:v>65.68199999999608</c:v>
                </c:pt>
                <c:pt idx="842">
                  <c:v>65.683999999996075</c:v>
                </c:pt>
                <c:pt idx="843">
                  <c:v>65.685999999996071</c:v>
                </c:pt>
                <c:pt idx="844">
                  <c:v>65.687999999996066</c:v>
                </c:pt>
                <c:pt idx="845">
                  <c:v>65.689999999996061</c:v>
                </c:pt>
                <c:pt idx="846">
                  <c:v>65.691999999996057</c:v>
                </c:pt>
                <c:pt idx="847">
                  <c:v>65.693999999996052</c:v>
                </c:pt>
                <c:pt idx="848">
                  <c:v>65.695999999996047</c:v>
                </c:pt>
                <c:pt idx="849">
                  <c:v>65.697999999996043</c:v>
                </c:pt>
                <c:pt idx="850">
                  <c:v>65.699999999996038</c:v>
                </c:pt>
                <c:pt idx="851">
                  <c:v>65.701999999996033</c:v>
                </c:pt>
                <c:pt idx="852">
                  <c:v>65.703999999996029</c:v>
                </c:pt>
                <c:pt idx="853">
                  <c:v>65.705999999996024</c:v>
                </c:pt>
                <c:pt idx="854">
                  <c:v>65.707999999996019</c:v>
                </c:pt>
                <c:pt idx="855">
                  <c:v>65.709999999996015</c:v>
                </c:pt>
                <c:pt idx="856">
                  <c:v>65.71199999999601</c:v>
                </c:pt>
                <c:pt idx="857">
                  <c:v>65.713999999996005</c:v>
                </c:pt>
                <c:pt idx="858">
                  <c:v>65.715999999996001</c:v>
                </c:pt>
                <c:pt idx="859">
                  <c:v>65.717999999995996</c:v>
                </c:pt>
                <c:pt idx="860">
                  <c:v>65.719999999995991</c:v>
                </c:pt>
                <c:pt idx="861">
                  <c:v>65.721999999995987</c:v>
                </c:pt>
                <c:pt idx="862">
                  <c:v>65.723999999995982</c:v>
                </c:pt>
                <c:pt idx="863">
                  <c:v>65.725999999995977</c:v>
                </c:pt>
                <c:pt idx="864">
                  <c:v>65.727999999995973</c:v>
                </c:pt>
                <c:pt idx="865">
                  <c:v>65.729999999995968</c:v>
                </c:pt>
                <c:pt idx="866">
                  <c:v>65.731999999995963</c:v>
                </c:pt>
                <c:pt idx="867">
                  <c:v>65.733999999995959</c:v>
                </c:pt>
                <c:pt idx="868">
                  <c:v>65.735999999995954</c:v>
                </c:pt>
                <c:pt idx="869">
                  <c:v>65.737999999995949</c:v>
                </c:pt>
                <c:pt idx="870">
                  <c:v>65.739999999995945</c:v>
                </c:pt>
                <c:pt idx="871">
                  <c:v>65.74199999999594</c:v>
                </c:pt>
                <c:pt idx="872">
                  <c:v>65.743999999995935</c:v>
                </c:pt>
                <c:pt idx="873">
                  <c:v>65.745999999995931</c:v>
                </c:pt>
                <c:pt idx="874">
                  <c:v>65.747999999995926</c:v>
                </c:pt>
                <c:pt idx="875">
                  <c:v>65.749999999995921</c:v>
                </c:pt>
                <c:pt idx="876">
                  <c:v>65.751999999995917</c:v>
                </c:pt>
                <c:pt idx="877">
                  <c:v>65.753999999995912</c:v>
                </c:pt>
                <c:pt idx="878">
                  <c:v>65.755999999995908</c:v>
                </c:pt>
                <c:pt idx="879">
                  <c:v>65.757999999995903</c:v>
                </c:pt>
                <c:pt idx="880">
                  <c:v>65.759999999995898</c:v>
                </c:pt>
                <c:pt idx="881">
                  <c:v>65.761999999995894</c:v>
                </c:pt>
                <c:pt idx="882">
                  <c:v>65.763999999995889</c:v>
                </c:pt>
                <c:pt idx="883">
                  <c:v>65.765999999995884</c:v>
                </c:pt>
                <c:pt idx="884">
                  <c:v>65.76799999999588</c:v>
                </c:pt>
                <c:pt idx="885">
                  <c:v>65.769999999995875</c:v>
                </c:pt>
                <c:pt idx="886">
                  <c:v>65.77199999999587</c:v>
                </c:pt>
                <c:pt idx="887">
                  <c:v>65.773999999995866</c:v>
                </c:pt>
                <c:pt idx="888">
                  <c:v>65.775999999995861</c:v>
                </c:pt>
                <c:pt idx="889">
                  <c:v>65.777999999995856</c:v>
                </c:pt>
                <c:pt idx="890">
                  <c:v>65.779999999995852</c:v>
                </c:pt>
                <c:pt idx="891">
                  <c:v>65.781999999995847</c:v>
                </c:pt>
                <c:pt idx="892">
                  <c:v>65.783999999995842</c:v>
                </c:pt>
                <c:pt idx="893">
                  <c:v>65.785999999995838</c:v>
                </c:pt>
                <c:pt idx="894">
                  <c:v>65.787999999995833</c:v>
                </c:pt>
                <c:pt idx="895">
                  <c:v>65.789999999995828</c:v>
                </c:pt>
                <c:pt idx="896">
                  <c:v>65.791999999995824</c:v>
                </c:pt>
                <c:pt idx="897">
                  <c:v>65.793999999995819</c:v>
                </c:pt>
                <c:pt idx="898">
                  <c:v>65.795999999995814</c:v>
                </c:pt>
                <c:pt idx="899">
                  <c:v>65.79799999999581</c:v>
                </c:pt>
                <c:pt idx="900">
                  <c:v>65.799999999995805</c:v>
                </c:pt>
                <c:pt idx="901">
                  <c:v>65.8019999999958</c:v>
                </c:pt>
                <c:pt idx="902">
                  <c:v>65.803999999995796</c:v>
                </c:pt>
                <c:pt idx="903">
                  <c:v>65.805999999995791</c:v>
                </c:pt>
                <c:pt idx="904">
                  <c:v>65.807999999995786</c:v>
                </c:pt>
                <c:pt idx="905">
                  <c:v>65.809999999995782</c:v>
                </c:pt>
                <c:pt idx="906">
                  <c:v>65.811999999995777</c:v>
                </c:pt>
                <c:pt idx="907">
                  <c:v>65.813999999995772</c:v>
                </c:pt>
                <c:pt idx="908">
                  <c:v>65.815999999995768</c:v>
                </c:pt>
                <c:pt idx="909">
                  <c:v>65.817999999995763</c:v>
                </c:pt>
                <c:pt idx="910">
                  <c:v>65.819999999995758</c:v>
                </c:pt>
                <c:pt idx="911">
                  <c:v>65.821999999995754</c:v>
                </c:pt>
                <c:pt idx="912">
                  <c:v>65.823999999995749</c:v>
                </c:pt>
                <c:pt idx="913">
                  <c:v>65.825999999995744</c:v>
                </c:pt>
                <c:pt idx="914">
                  <c:v>65.82799999999574</c:v>
                </c:pt>
                <c:pt idx="915">
                  <c:v>65.829999999995735</c:v>
                </c:pt>
                <c:pt idx="916">
                  <c:v>65.83199999999573</c:v>
                </c:pt>
                <c:pt idx="917">
                  <c:v>65.833999999995726</c:v>
                </c:pt>
                <c:pt idx="918">
                  <c:v>65.835999999995721</c:v>
                </c:pt>
                <c:pt idx="919">
                  <c:v>65.837999999995716</c:v>
                </c:pt>
                <c:pt idx="920">
                  <c:v>65.839999999995712</c:v>
                </c:pt>
                <c:pt idx="921">
                  <c:v>65.841999999995707</c:v>
                </c:pt>
                <c:pt idx="922">
                  <c:v>65.843999999995702</c:v>
                </c:pt>
                <c:pt idx="923">
                  <c:v>65.845999999995698</c:v>
                </c:pt>
                <c:pt idx="924">
                  <c:v>65.847999999995693</c:v>
                </c:pt>
                <c:pt idx="925">
                  <c:v>65.849999999995688</c:v>
                </c:pt>
                <c:pt idx="926">
                  <c:v>65.851999999995684</c:v>
                </c:pt>
                <c:pt idx="927">
                  <c:v>65.853999999995679</c:v>
                </c:pt>
                <c:pt idx="928">
                  <c:v>65.855999999995674</c:v>
                </c:pt>
                <c:pt idx="929">
                  <c:v>65.85799999999567</c:v>
                </c:pt>
                <c:pt idx="930">
                  <c:v>65.859999999995665</c:v>
                </c:pt>
                <c:pt idx="931">
                  <c:v>65.86199999999566</c:v>
                </c:pt>
                <c:pt idx="932">
                  <c:v>65.863999999995656</c:v>
                </c:pt>
                <c:pt idx="933">
                  <c:v>65.865999999995651</c:v>
                </c:pt>
                <c:pt idx="934">
                  <c:v>65.867999999995646</c:v>
                </c:pt>
                <c:pt idx="935">
                  <c:v>65.869999999995642</c:v>
                </c:pt>
                <c:pt idx="936">
                  <c:v>65.871999999995637</c:v>
                </c:pt>
                <c:pt idx="937">
                  <c:v>65.873999999995632</c:v>
                </c:pt>
                <c:pt idx="938">
                  <c:v>65.875999999995628</c:v>
                </c:pt>
                <c:pt idx="939">
                  <c:v>65.877999999995623</c:v>
                </c:pt>
                <c:pt idx="940">
                  <c:v>65.879999999995619</c:v>
                </c:pt>
                <c:pt idx="941">
                  <c:v>65.881999999995614</c:v>
                </c:pt>
                <c:pt idx="942">
                  <c:v>65.883999999995609</c:v>
                </c:pt>
                <c:pt idx="943">
                  <c:v>65.885999999995605</c:v>
                </c:pt>
                <c:pt idx="944">
                  <c:v>65.8879999999956</c:v>
                </c:pt>
                <c:pt idx="945">
                  <c:v>65.889999999995595</c:v>
                </c:pt>
                <c:pt idx="946">
                  <c:v>65.891999999995591</c:v>
                </c:pt>
                <c:pt idx="947">
                  <c:v>65.893999999995586</c:v>
                </c:pt>
                <c:pt idx="948">
                  <c:v>65.895999999995581</c:v>
                </c:pt>
                <c:pt idx="949">
                  <c:v>65.897999999995577</c:v>
                </c:pt>
                <c:pt idx="950">
                  <c:v>65.899999999995572</c:v>
                </c:pt>
                <c:pt idx="951">
                  <c:v>65.901999999995567</c:v>
                </c:pt>
                <c:pt idx="952">
                  <c:v>65.903999999995563</c:v>
                </c:pt>
                <c:pt idx="953">
                  <c:v>65.905999999995558</c:v>
                </c:pt>
                <c:pt idx="954">
                  <c:v>65.907999999995553</c:v>
                </c:pt>
                <c:pt idx="955">
                  <c:v>65.909999999995549</c:v>
                </c:pt>
                <c:pt idx="956">
                  <c:v>65.911999999995544</c:v>
                </c:pt>
                <c:pt idx="957">
                  <c:v>65.913999999995539</c:v>
                </c:pt>
                <c:pt idx="958">
                  <c:v>65.915999999995535</c:v>
                </c:pt>
                <c:pt idx="959">
                  <c:v>65.91799999999553</c:v>
                </c:pt>
                <c:pt idx="960">
                  <c:v>65.919999999995525</c:v>
                </c:pt>
                <c:pt idx="961">
                  <c:v>65.921999999995521</c:v>
                </c:pt>
                <c:pt idx="962">
                  <c:v>65.923999999995516</c:v>
                </c:pt>
                <c:pt idx="963">
                  <c:v>65.925999999995511</c:v>
                </c:pt>
                <c:pt idx="964">
                  <c:v>65.927999999995507</c:v>
                </c:pt>
                <c:pt idx="965">
                  <c:v>65.929999999995502</c:v>
                </c:pt>
                <c:pt idx="966">
                  <c:v>65.931999999995497</c:v>
                </c:pt>
                <c:pt idx="967">
                  <c:v>65.933999999995493</c:v>
                </c:pt>
                <c:pt idx="968">
                  <c:v>65.935999999995488</c:v>
                </c:pt>
                <c:pt idx="969">
                  <c:v>65.937999999995483</c:v>
                </c:pt>
                <c:pt idx="970">
                  <c:v>65.939999999995479</c:v>
                </c:pt>
                <c:pt idx="971">
                  <c:v>65.941999999995474</c:v>
                </c:pt>
                <c:pt idx="972">
                  <c:v>65.943999999995469</c:v>
                </c:pt>
                <c:pt idx="973">
                  <c:v>65.945999999995465</c:v>
                </c:pt>
                <c:pt idx="974">
                  <c:v>65.94799999999546</c:v>
                </c:pt>
                <c:pt idx="975">
                  <c:v>65.949999999995455</c:v>
                </c:pt>
                <c:pt idx="976">
                  <c:v>65.951999999995451</c:v>
                </c:pt>
                <c:pt idx="977">
                  <c:v>65.953999999995446</c:v>
                </c:pt>
                <c:pt idx="978">
                  <c:v>65.955999999995441</c:v>
                </c:pt>
                <c:pt idx="979">
                  <c:v>65.957999999995437</c:v>
                </c:pt>
                <c:pt idx="980">
                  <c:v>65.959999999995432</c:v>
                </c:pt>
                <c:pt idx="981">
                  <c:v>65.961999999995427</c:v>
                </c:pt>
                <c:pt idx="982">
                  <c:v>65.963999999995423</c:v>
                </c:pt>
                <c:pt idx="983">
                  <c:v>65.965999999995418</c:v>
                </c:pt>
                <c:pt idx="984">
                  <c:v>65.967999999995413</c:v>
                </c:pt>
                <c:pt idx="985">
                  <c:v>65.969999999995409</c:v>
                </c:pt>
                <c:pt idx="986">
                  <c:v>65.971999999995404</c:v>
                </c:pt>
                <c:pt idx="987">
                  <c:v>65.973999999995399</c:v>
                </c:pt>
                <c:pt idx="988">
                  <c:v>65.975999999995395</c:v>
                </c:pt>
                <c:pt idx="989">
                  <c:v>65.97799999999539</c:v>
                </c:pt>
                <c:pt idx="990">
                  <c:v>65.979999999995385</c:v>
                </c:pt>
                <c:pt idx="991">
                  <c:v>65.981999999995381</c:v>
                </c:pt>
                <c:pt idx="992">
                  <c:v>65.983999999995376</c:v>
                </c:pt>
                <c:pt idx="993">
                  <c:v>65.985999999995371</c:v>
                </c:pt>
                <c:pt idx="994">
                  <c:v>65.987999999995367</c:v>
                </c:pt>
                <c:pt idx="995">
                  <c:v>65.989999999995362</c:v>
                </c:pt>
                <c:pt idx="996">
                  <c:v>65.991999999995357</c:v>
                </c:pt>
                <c:pt idx="997">
                  <c:v>65.993999999995353</c:v>
                </c:pt>
                <c:pt idx="998">
                  <c:v>65.995999999995348</c:v>
                </c:pt>
                <c:pt idx="999">
                  <c:v>65.997999999995344</c:v>
                </c:pt>
              </c:numCache>
            </c:numRef>
          </c:xVal>
          <c:yVal>
            <c:numRef>
              <c:f>'[Risk Workbook NCSLI 7.2023.xlsx]Specific Vs Global'!$AF$69:$AF$1068</c:f>
              <c:numCache>
                <c:formatCode>##0.00E+0</c:formatCode>
                <c:ptCount val="1000"/>
                <c:pt idx="0">
                  <c:v>5.3532090305954147E-4</c:v>
                </c:pt>
                <c:pt idx="1">
                  <c:v>5.5271051634516583E-4</c:v>
                </c:pt>
                <c:pt idx="2">
                  <c:v>5.7062850052698151E-4</c:v>
                </c:pt>
                <c:pt idx="3">
                  <c:v>5.8908965393469665E-4</c:v>
                </c:pt>
                <c:pt idx="4">
                  <c:v>6.0810914817509081E-4</c:v>
                </c:pt>
                <c:pt idx="5">
                  <c:v>6.2770253626189714E-4</c:v>
                </c:pt>
                <c:pt idx="6">
                  <c:v>6.4788576088442237E-4</c:v>
                </c:pt>
                <c:pt idx="7">
                  <c:v>6.6867516281616396E-4</c:v>
                </c:pt>
                <c:pt idx="8">
                  <c:v>6.9008748946464637E-4</c:v>
                </c:pt>
                <c:pt idx="9">
                  <c:v>7.1213990356369162E-4</c:v>
                </c:pt>
                <c:pt idx="10">
                  <c:v>7.3484999200929067E-4</c:v>
                </c:pt>
                <c:pt idx="11">
                  <c:v>7.5823577484024449E-4</c:v>
                </c:pt>
                <c:pt idx="12">
                  <c:v>7.8231571436467452E-4</c:v>
                </c:pt>
                <c:pt idx="13">
                  <c:v>8.0710872443352246E-4</c:v>
                </c:pt>
                <c:pt idx="14">
                  <c:v>8.3263417986207148E-4</c:v>
                </c:pt>
                <c:pt idx="15">
                  <c:v>8.5891192600053598E-4</c:v>
                </c:pt>
                <c:pt idx="16">
                  <c:v>8.8596228845470111E-4</c:v>
                </c:pt>
                <c:pt idx="17">
                  <c:v>9.1380608295757058E-4</c:v>
                </c:pt>
                <c:pt idx="18">
                  <c:v>9.4246462539292989E-4</c:v>
                </c:pt>
                <c:pt idx="19">
                  <c:v>9.7195974197171583E-4</c:v>
                </c:pt>
                <c:pt idx="20">
                  <c:v>1.0023137795620082E-3</c:v>
                </c:pt>
                <c:pt idx="21">
                  <c:v>1.0335496161734468E-3</c:v>
                </c:pt>
                <c:pt idx="22">
                  <c:v>1.0656906715968122E-3</c:v>
                </c:pt>
                <c:pt idx="23">
                  <c:v>1.0987609181994642E-3</c:v>
                </c:pt>
                <c:pt idx="24">
                  <c:v>1.1327848918772922E-3</c:v>
                </c:pt>
                <c:pt idx="25">
                  <c:v>1.167787703163772E-3</c:v>
                </c:pt>
                <c:pt idx="26">
                  <c:v>1.2037950484966667E-3</c:v>
                </c:pt>
                <c:pt idx="27">
                  <c:v>1.240833221642869E-3</c:v>
                </c:pt>
                <c:pt idx="28">
                  <c:v>1.2789291252818136E-3</c:v>
                </c:pt>
                <c:pt idx="29">
                  <c:v>1.3181102827478327E-3</c:v>
                </c:pt>
                <c:pt idx="30">
                  <c:v>1.3584048499317622E-3</c:v>
                </c:pt>
                <c:pt idx="31">
                  <c:v>1.3998416273420596E-3</c:v>
                </c:pt>
                <c:pt idx="32">
                  <c:v>1.4424500723256089E-3</c:v>
                </c:pt>
                <c:pt idx="33">
                  <c:v>1.4862603114483297E-3</c:v>
                </c:pt>
                <c:pt idx="34">
                  <c:v>1.5313031530356485E-3</c:v>
                </c:pt>
                <c:pt idx="35">
                  <c:v>1.5776100998727968E-3</c:v>
                </c:pt>
                <c:pt idx="36">
                  <c:v>1.6252133620648539E-3</c:v>
                </c:pt>
                <c:pt idx="37">
                  <c:v>1.6741458700563505E-3</c:v>
                </c:pt>
                <c:pt idx="38">
                  <c:v>1.7244412878101906E-3</c:v>
                </c:pt>
                <c:pt idx="39">
                  <c:v>1.7761340261455564E-3</c:v>
                </c:pt>
                <c:pt idx="40">
                  <c:v>1.8292592562344069E-3</c:v>
                </c:pt>
                <c:pt idx="41">
                  <c:v>1.8838529232560308E-3</c:v>
                </c:pt>
                <c:pt idx="42">
                  <c:v>1.9399517602091158E-3</c:v>
                </c:pt>
                <c:pt idx="43">
                  <c:v>1.9975933018806379E-3</c:v>
                </c:pt>
                <c:pt idx="44">
                  <c:v>2.056815898970818E-3</c:v>
                </c:pt>
                <c:pt idx="45">
                  <c:v>2.1176587323732728E-3</c:v>
                </c:pt>
                <c:pt idx="46">
                  <c:v>2.1801618276094344E-3</c:v>
                </c:pt>
                <c:pt idx="47">
                  <c:v>2.2443660694161593E-3</c:v>
                </c:pt>
                <c:pt idx="48">
                  <c:v>2.3103132164853982E-3</c:v>
                </c:pt>
                <c:pt idx="49">
                  <c:v>2.3780459163546546E-3</c:v>
                </c:pt>
                <c:pt idx="50">
                  <c:v>2.447607720446875E-3</c:v>
                </c:pt>
                <c:pt idx="51">
                  <c:v>2.5190430992583159E-3</c:v>
                </c:pt>
                <c:pt idx="52">
                  <c:v>2.5923974576927836E-3</c:v>
                </c:pt>
                <c:pt idx="53">
                  <c:v>2.6677171505405839E-3</c:v>
                </c:pt>
                <c:pt idx="54">
                  <c:v>2.7450494981003503E-3</c:v>
                </c:pt>
                <c:pt idx="55">
                  <c:v>2.8244428019418349E-3</c:v>
                </c:pt>
                <c:pt idx="56">
                  <c:v>2.905946360807629E-3</c:v>
                </c:pt>
                <c:pt idx="57">
                  <c:v>2.9896104866516211E-3</c:v>
                </c:pt>
                <c:pt idx="58">
                  <c:v>3.075486520811931E-3</c:v>
                </c:pt>
                <c:pt idx="59">
                  <c:v>3.1636268503158742E-3</c:v>
                </c:pt>
                <c:pt idx="60">
                  <c:v>3.2540849243144184E-3</c:v>
                </c:pt>
                <c:pt idx="61">
                  <c:v>3.3469152706434614E-3</c:v>
                </c:pt>
                <c:pt idx="62">
                  <c:v>3.4421735125090879E-3</c:v>
                </c:pt>
                <c:pt idx="63">
                  <c:v>3.5399163852938872E-3</c:v>
                </c:pt>
                <c:pt idx="64">
                  <c:v>3.6402017534812041E-3</c:v>
                </c:pt>
                <c:pt idx="65">
                  <c:v>3.743088627694134E-3</c:v>
                </c:pt>
                <c:pt idx="66">
                  <c:v>3.8486371818458121E-3</c:v>
                </c:pt>
                <c:pt idx="67">
                  <c:v>3.9569087703975811E-3</c:v>
                </c:pt>
                <c:pt idx="68">
                  <c:v>4.0679659457212311E-3</c:v>
                </c:pt>
                <c:pt idx="69">
                  <c:v>4.1818724755616305E-3</c:v>
                </c:pt>
                <c:pt idx="70">
                  <c:v>4.2986933605956394E-3</c:v>
                </c:pt>
                <c:pt idx="71">
                  <c:v>4.4184948520832757E-3</c:v>
                </c:pt>
                <c:pt idx="72">
                  <c:v>4.5413444696067711E-3</c:v>
                </c:pt>
                <c:pt idx="73">
                  <c:v>4.6673110188931244E-3</c:v>
                </c:pt>
                <c:pt idx="74">
                  <c:v>4.7964646097154841E-3</c:v>
                </c:pt>
                <c:pt idx="75">
                  <c:v>4.928876673868641E-3</c:v>
                </c:pt>
                <c:pt idx="76">
                  <c:v>5.0646199832136444E-3</c:v>
                </c:pt>
                <c:pt idx="77">
                  <c:v>5.2037686677864365E-3</c:v>
                </c:pt>
                <c:pt idx="78">
                  <c:v>5.3463982339652652E-3</c:v>
                </c:pt>
                <c:pt idx="79">
                  <c:v>5.4925855826913512E-3</c:v>
                </c:pt>
                <c:pt idx="80">
                  <c:v>5.6424090277372553E-3</c:v>
                </c:pt>
                <c:pt idx="81">
                  <c:v>5.7959483140170897E-3</c:v>
                </c:pt>
                <c:pt idx="82">
                  <c:v>5.9532846359326031E-3</c:v>
                </c:pt>
                <c:pt idx="83">
                  <c:v>6.1145006557490065E-3</c:v>
                </c:pt>
                <c:pt idx="84">
                  <c:v>6.2796805219941477E-3</c:v>
                </c:pt>
                <c:pt idx="85">
                  <c:v>6.4489098878745665E-3</c:v>
                </c:pt>
                <c:pt idx="86">
                  <c:v>6.6222759297016572E-3</c:v>
                </c:pt>
                <c:pt idx="87">
                  <c:v>6.7998673653211E-3</c:v>
                </c:pt>
                <c:pt idx="88">
                  <c:v>6.9817744725384498E-3</c:v>
                </c:pt>
                <c:pt idx="89">
                  <c:v>7.1680891075335835E-3</c:v>
                </c:pt>
                <c:pt idx="90">
                  <c:v>7.3589047232566146E-3</c:v>
                </c:pt>
                <c:pt idx="91">
                  <c:v>7.5543163877975477E-3</c:v>
                </c:pt>
                <c:pt idx="92">
                  <c:v>7.7544208027218488E-3</c:v>
                </c:pt>
                <c:pt idx="93">
                  <c:v>7.9593163213639365E-3</c:v>
                </c:pt>
                <c:pt idx="94">
                  <c:v>8.1691029670702617E-3</c:v>
                </c:pt>
                <c:pt idx="95">
                  <c:v>8.3838824513836636E-3</c:v>
                </c:pt>
                <c:pt idx="96">
                  <c:v>8.6037581921602525E-3</c:v>
                </c:pt>
                <c:pt idx="97">
                  <c:v>8.8288353316101058E-3</c:v>
                </c:pt>
                <c:pt idx="98">
                  <c:v>9.0592207542526896E-3</c:v>
                </c:pt>
                <c:pt idx="99">
                  <c:v>9.2950231047777693E-3</c:v>
                </c:pt>
                <c:pt idx="100">
                  <c:v>9.5363528058024782E-3</c:v>
                </c:pt>
                <c:pt idx="101">
                  <c:v>9.783322075514805E-3</c:v>
                </c:pt>
                <c:pt idx="102">
                  <c:v>1.0036044945193816E-2</c:v>
                </c:pt>
                <c:pt idx="103">
                  <c:v>1.0294637276596486E-2</c:v>
                </c:pt>
                <c:pt idx="104">
                  <c:v>1.0559216779200947E-2</c:v>
                </c:pt>
                <c:pt idx="105">
                  <c:v>1.0829903027295813E-2</c:v>
                </c:pt>
                <c:pt idx="106">
                  <c:v>1.1106817476904861E-2</c:v>
                </c:pt>
                <c:pt idx="107">
                  <c:v>1.1390083482536327E-2</c:v>
                </c:pt>
                <c:pt idx="108">
                  <c:v>1.1679826313745808E-2</c:v>
                </c:pt>
                <c:pt idx="109">
                  <c:v>1.1976173171501486E-2</c:v>
                </c:pt>
                <c:pt idx="110">
                  <c:v>1.2279253204340394E-2</c:v>
                </c:pt>
                <c:pt idx="111">
                  <c:v>1.2589197524303994E-2</c:v>
                </c:pt>
                <c:pt idx="112">
                  <c:v>1.2906139222641395E-2</c:v>
                </c:pt>
                <c:pt idx="113">
                  <c:v>1.3230213385268107E-2</c:v>
                </c:pt>
                <c:pt idx="114">
                  <c:v>1.3561557107968299E-2</c:v>
                </c:pt>
                <c:pt idx="115">
                  <c:v>1.3900309511327948E-2</c:v>
                </c:pt>
                <c:pt idx="116">
                  <c:v>1.424661175538669E-2</c:v>
                </c:pt>
                <c:pt idx="117">
                  <c:v>1.4600607053995164E-2</c:v>
                </c:pt>
                <c:pt idx="118">
                  <c:v>1.4962440688865411E-2</c:v>
                </c:pt>
                <c:pt idx="119">
                  <c:v>1.5332260023300757E-2</c:v>
                </c:pt>
                <c:pt idx="120">
                  <c:v>1.571021451559226E-2</c:v>
                </c:pt>
                <c:pt idx="121">
                  <c:v>1.6096455732067937E-2</c:v>
                </c:pt>
                <c:pt idx="122">
                  <c:v>1.6491137359781381E-2</c:v>
                </c:pt>
                <c:pt idx="123">
                  <c:v>1.6894415218825766E-2</c:v>
                </c:pt>
                <c:pt idx="124">
                  <c:v>1.7306447274259312E-2</c:v>
                </c:pt>
                <c:pt idx="125">
                  <c:v>1.7727393647628084E-2</c:v>
                </c:pt>
                <c:pt idx="126">
                  <c:v>1.8157416628071684E-2</c:v>
                </c:pt>
                <c:pt idx="127">
                  <c:v>1.859668068299751E-2</c:v>
                </c:pt>
                <c:pt idx="128">
                  <c:v>1.9045352468308758E-2</c:v>
                </c:pt>
                <c:pt idx="129">
                  <c:v>1.9503600838171573E-2</c:v>
                </c:pt>
                <c:pt idx="130">
                  <c:v>1.9971596854306214E-2</c:v>
                </c:pt>
                <c:pt idx="131">
                  <c:v>2.0449513794787211E-2</c:v>
                </c:pt>
                <c:pt idx="132">
                  <c:v>2.0937527162337381E-2</c:v>
                </c:pt>
                <c:pt idx="133">
                  <c:v>2.1435814692100111E-2</c:v>
                </c:pt>
                <c:pt idx="134">
                  <c:v>2.194455635887468E-2</c:v>
                </c:pt>
                <c:pt idx="135">
                  <c:v>2.2463934383798755E-2</c:v>
                </c:pt>
                <c:pt idx="136">
                  <c:v>2.2994133240462414E-2</c:v>
                </c:pt>
                <c:pt idx="137">
                  <c:v>2.3535339660437818E-2</c:v>
                </c:pt>
                <c:pt idx="138">
                  <c:v>2.4087742638208683E-2</c:v>
                </c:pt>
                <c:pt idx="139">
                  <c:v>2.4651533435483135E-2</c:v>
                </c:pt>
                <c:pt idx="140">
                  <c:v>2.522690558487407E-2</c:v>
                </c:pt>
                <c:pt idx="141">
                  <c:v>2.5814054892930705E-2</c:v>
                </c:pt>
                <c:pt idx="142">
                  <c:v>2.6413179442504854E-2</c:v>
                </c:pt>
                <c:pt idx="143">
                  <c:v>2.7024479594435411E-2</c:v>
                </c:pt>
                <c:pt idx="144">
                  <c:v>2.7648157988534802E-2</c:v>
                </c:pt>
                <c:pt idx="145">
                  <c:v>2.8284419543860618E-2</c:v>
                </c:pt>
                <c:pt idx="146">
                  <c:v>2.8933471458255693E-2</c:v>
                </c:pt>
                <c:pt idx="147">
                  <c:v>2.9595523207140109E-2</c:v>
                </c:pt>
                <c:pt idx="148">
                  <c:v>3.0270786541538468E-2</c:v>
                </c:pt>
                <c:pt idx="149">
                  <c:v>3.0959475485325284E-2</c:v>
                </c:pt>
                <c:pt idx="150">
                  <c:v>3.1661806331671927E-2</c:v>
                </c:pt>
                <c:pt idx="151">
                  <c:v>3.2377997638678387E-2</c:v>
                </c:pt>
                <c:pt idx="152">
                  <c:v>3.3108270224172752E-2</c:v>
                </c:pt>
                <c:pt idx="153">
                  <c:v>3.3852847159661602E-2</c:v>
                </c:pt>
                <c:pt idx="154">
                  <c:v>3.461195376341468E-2</c:v>
                </c:pt>
                <c:pt idx="155">
                  <c:v>3.5385817592666666E-2</c:v>
                </c:pt>
                <c:pt idx="156">
                  <c:v>3.6174668434919489E-2</c:v>
                </c:pt>
                <c:pt idx="157">
                  <c:v>3.6978738298328283E-2</c:v>
                </c:pt>
                <c:pt idx="158">
                  <c:v>3.7798261401154248E-2</c:v>
                </c:pt>
                <c:pt idx="159">
                  <c:v>3.8633474160267585E-2</c:v>
                </c:pt>
                <c:pt idx="160">
                  <c:v>3.9484615178684165E-2</c:v>
                </c:pt>
                <c:pt idx="161">
                  <c:v>4.0351925232119029E-2</c:v>
                </c:pt>
                <c:pt idx="162">
                  <c:v>4.1235647254540382E-2</c:v>
                </c:pt>
                <c:pt idx="163">
                  <c:v>4.2136026322707597E-2</c:v>
                </c:pt>
                <c:pt idx="164">
                  <c:v>4.3053309639677129E-2</c:v>
                </c:pt>
                <c:pt idx="165">
                  <c:v>4.3987746517259653E-2</c:v>
                </c:pt>
                <c:pt idx="166">
                  <c:v>4.4939588357412977E-2</c:v>
                </c:pt>
                <c:pt idx="167">
                  <c:v>4.5909088632554225E-2</c:v>
                </c:pt>
                <c:pt idx="168">
                  <c:v>4.689650286477582E-2</c:v>
                </c:pt>
                <c:pt idx="169">
                  <c:v>4.7902088603949407E-2</c:v>
                </c:pt>
                <c:pt idx="170">
                  <c:v>4.8926105404702491E-2</c:v>
                </c:pt>
                <c:pt idx="171">
                  <c:v>4.9968814802252098E-2</c:v>
                </c:pt>
                <c:pt idx="172">
                  <c:v>5.1030480287080626E-2</c:v>
                </c:pt>
                <c:pt idx="173">
                  <c:v>5.2111367278438958E-2</c:v>
                </c:pt>
                <c:pt idx="174">
                  <c:v>5.3211743096661865E-2</c:v>
                </c:pt>
                <c:pt idx="175">
                  <c:v>5.4331876934281556E-2</c:v>
                </c:pt>
                <c:pt idx="176">
                  <c:v>5.5472039825924899E-2</c:v>
                </c:pt>
                <c:pt idx="177">
                  <c:v>5.663250461698028E-2</c:v>
                </c:pt>
                <c:pt idx="178">
                  <c:v>5.781354593102063E-2</c:v>
                </c:pt>
                <c:pt idx="179">
                  <c:v>5.9015440135968773E-2</c:v>
                </c:pt>
                <c:pt idx="180">
                  <c:v>6.0238465308992274E-2</c:v>
                </c:pt>
                <c:pt idx="181">
                  <c:v>6.1482901200114702E-2</c:v>
                </c:pt>
                <c:pt idx="182">
                  <c:v>6.2749029194530764E-2</c:v>
                </c:pt>
                <c:pt idx="183">
                  <c:v>6.4037132273613101E-2</c:v>
                </c:pt>
                <c:pt idx="184">
                  <c:v>6.5347494974598908E-2</c:v>
                </c:pt>
                <c:pt idx="185">
                  <c:v>6.6680403348944664E-2</c:v>
                </c:pt>
                <c:pt idx="186">
                  <c:v>6.803614491933796E-2</c:v>
                </c:pt>
                <c:pt idx="187">
                  <c:v>6.9415008635355588E-2</c:v>
                </c:pt>
                <c:pt idx="188">
                  <c:v>7.081728482775726E-2</c:v>
                </c:pt>
                <c:pt idx="189">
                  <c:v>7.224326516140539E-2</c:v>
                </c:pt>
                <c:pt idx="190">
                  <c:v>7.3693242586800767E-2</c:v>
                </c:pt>
                <c:pt idx="191">
                  <c:v>7.5167511290225655E-2</c:v>
                </c:pt>
                <c:pt idx="192">
                  <c:v>7.6666366642484787E-2</c:v>
                </c:pt>
                <c:pt idx="193">
                  <c:v>7.8190105146236977E-2</c:v>
                </c:pt>
                <c:pt idx="194">
                  <c:v>7.9739024381908524E-2</c:v>
                </c:pt>
                <c:pt idx="195">
                  <c:v>8.131342295218201E-2</c:v>
                </c:pt>
                <c:pt idx="196">
                  <c:v>8.2913600425053038E-2</c:v>
                </c:pt>
                <c:pt idx="197">
                  <c:v>8.4539857275449243E-2</c:v>
                </c:pt>
                <c:pt idx="198">
                  <c:v>8.6192494825405044E-2</c:v>
                </c:pt>
                <c:pt idx="199">
                  <c:v>8.7871815182787777E-2</c:v>
                </c:pt>
                <c:pt idx="200">
                  <c:v>8.9578121178569906E-2</c:v>
                </c:pt>
                <c:pt idx="201">
                  <c:v>9.1311716302643564E-2</c:v>
                </c:pt>
                <c:pt idx="202">
                  <c:v>9.3072904638173498E-2</c:v>
                </c:pt>
                <c:pt idx="203">
                  <c:v>9.4861990794486359E-2</c:v>
                </c:pt>
                <c:pt idx="204">
                  <c:v>9.6679279838492671E-2</c:v>
                </c:pt>
                <c:pt idx="205">
                  <c:v>9.8525077224641308E-2</c:v>
                </c:pt>
                <c:pt idx="206">
                  <c:v>0.10039968872340409</c:v>
                </c:pt>
                <c:pt idx="207">
                  <c:v>0.10230342034829099</c:v>
                </c:pt>
                <c:pt idx="208">
                  <c:v>0.1042365782813955</c:v>
                </c:pt>
                <c:pt idx="209">
                  <c:v>0.10619946879747176</c:v>
                </c:pt>
                <c:pt idx="210">
                  <c:v>0.10819239818654436</c:v>
                </c:pt>
                <c:pt idx="211">
                  <c:v>0.11021567267505337</c:v>
                </c:pt>
                <c:pt idx="212">
                  <c:v>0.11226959834553792</c:v>
                </c:pt>
                <c:pt idx="213">
                  <c:v>0.11435448105486143</c:v>
                </c:pt>
                <c:pt idx="214">
                  <c:v>0.11647062635098303</c:v>
                </c:pt>
                <c:pt idx="215">
                  <c:v>0.11861833938828097</c:v>
                </c:pt>
                <c:pt idx="216">
                  <c:v>0.12079792484143309</c:v>
                </c:pt>
                <c:pt idx="217">
                  <c:v>0.12300968681786142</c:v>
                </c:pt>
                <c:pt idx="218">
                  <c:v>0.12525392876874861</c:v>
                </c:pt>
                <c:pt idx="219">
                  <c:v>0.12753095339863357</c:v>
                </c:pt>
                <c:pt idx="220">
                  <c:v>0.12984106257359684</c:v>
                </c:pt>
                <c:pt idx="221">
                  <c:v>0.13218455722804362</c:v>
                </c:pt>
                <c:pt idx="222">
                  <c:v>0.13456173727009679</c:v>
                </c:pt>
                <c:pt idx="223">
                  <c:v>0.13697290148561031</c:v>
                </c:pt>
                <c:pt idx="224">
                  <c:v>0.13941834744081608</c:v>
                </c:pt>
                <c:pt idx="225">
                  <c:v>0.14189837138361619</c:v>
                </c:pt>
                <c:pt idx="226">
                  <c:v>0.14441326814353636</c:v>
                </c:pt>
                <c:pt idx="227">
                  <c:v>0.14696333103035367</c:v>
                </c:pt>
                <c:pt idx="228">
                  <c:v>0.14954885173141502</c:v>
                </c:pt>
                <c:pt idx="229">
                  <c:v>0.15217012020766349</c:v>
                </c:pt>
                <c:pt idx="230">
                  <c:v>0.15482742458838836</c:v>
                </c:pt>
                <c:pt idx="231">
                  <c:v>0.15752105106471939</c:v>
                </c:pt>
                <c:pt idx="232">
                  <c:v>0.16025128378188233</c:v>
                </c:pt>
                <c:pt idx="233">
                  <c:v>0.16301840473023751</c:v>
                </c:pt>
                <c:pt idx="234">
                  <c:v>0.16582269363512162</c:v>
                </c:pt>
                <c:pt idx="235">
                  <c:v>0.16866442784551461</c:v>
                </c:pt>
                <c:pt idx="236">
                  <c:v>0.17154388222155514</c:v>
                </c:pt>
                <c:pt idx="237">
                  <c:v>0.17446132902092776</c:v>
                </c:pt>
                <c:pt idx="238">
                  <c:v>0.17741703778414666</c:v>
                </c:pt>
                <c:pt idx="239">
                  <c:v>0.18041127521876152</c:v>
                </c:pt>
                <c:pt idx="240">
                  <c:v>0.18344430508251219</c:v>
                </c:pt>
                <c:pt idx="241">
                  <c:v>0.18651638806545964</c:v>
                </c:pt>
                <c:pt idx="242">
                  <c:v>0.18962778167112085</c:v>
                </c:pt>
                <c:pt idx="243">
                  <c:v>0.19277874009663798</c:v>
                </c:pt>
                <c:pt idx="244">
                  <c:v>0.19596951411201122</c:v>
                </c:pt>
                <c:pt idx="245">
                  <c:v>0.19920035093842681</c:v>
                </c:pt>
                <c:pt idx="246">
                  <c:v>0.20247149412571258</c:v>
                </c:pt>
                <c:pt idx="247">
                  <c:v>0.20578318342895302</c:v>
                </c:pt>
                <c:pt idx="248">
                  <c:v>0.20913565468429901</c:v>
                </c:pt>
                <c:pt idx="249">
                  <c:v>0.21252913968400633</c:v>
                </c:pt>
                <c:pt idx="250">
                  <c:v>0.21596386605073895</c:v>
                </c:pt>
                <c:pt idx="251">
                  <c:v>0.21944005711117329</c:v>
                </c:pt>
                <c:pt idx="252">
                  <c:v>0.22295793176894213</c:v>
                </c:pt>
                <c:pt idx="253">
                  <c:v>0.22651770437695554</c:v>
                </c:pt>
                <c:pt idx="254">
                  <c:v>0.23011958460913881</c:v>
                </c:pt>
                <c:pt idx="255">
                  <c:v>0.23376377733162751</c:v>
                </c:pt>
                <c:pt idx="256">
                  <c:v>0.23745048247346101</c:v>
                </c:pt>
                <c:pt idx="257">
                  <c:v>0.24117989489681627</c:v>
                </c:pt>
                <c:pt idx="258">
                  <c:v>0.24495220426682504</c:v>
                </c:pt>
                <c:pt idx="259">
                  <c:v>0.24876759492101852</c:v>
                </c:pt>
                <c:pt idx="260">
                  <c:v>0.25262624573844333</c:v>
                </c:pt>
                <c:pt idx="261">
                  <c:v>0.25652833000849512</c:v>
                </c:pt>
                <c:pt idx="262">
                  <c:v>0.26047401529951625</c:v>
                </c:pt>
                <c:pt idx="263">
                  <c:v>0.26446346332720333</c:v>
                </c:pt>
                <c:pt idx="264">
                  <c:v>0.26849682982287504</c:v>
                </c:pt>
                <c:pt idx="265">
                  <c:v>0.27257426440164645</c:v>
                </c:pt>
                <c:pt idx="266">
                  <c:v>0.27669591043056108</c:v>
                </c:pt>
                <c:pt idx="267">
                  <c:v>0.2808619048967308</c:v>
                </c:pt>
                <c:pt idx="268">
                  <c:v>0.28507237827553422</c:v>
                </c:pt>
                <c:pt idx="269">
                  <c:v>0.28932745439892565</c:v>
                </c:pt>
                <c:pt idx="270">
                  <c:v>0.2936272503239078</c:v>
                </c:pt>
                <c:pt idx="271">
                  <c:v>0.29797187620122034</c:v>
                </c:pt>
                <c:pt idx="272">
                  <c:v>0.30236143514429992</c:v>
                </c:pt>
                <c:pt idx="273">
                  <c:v>0.30679602309856474</c:v>
                </c:pt>
                <c:pt idx="274">
                  <c:v>0.31127572871108039</c:v>
                </c:pt>
                <c:pt idx="275">
                  <c:v>0.31580063320066204</c:v>
                </c:pt>
                <c:pt idx="276">
                  <c:v>0.32037081022847047</c:v>
                </c:pt>
                <c:pt idx="277">
                  <c:v>0.32498632576915792</c:v>
                </c:pt>
                <c:pt idx="278">
                  <c:v>0.32964723798262346</c:v>
                </c:pt>
                <c:pt idx="279">
                  <c:v>0.3343535970864342</c:v>
                </c:pt>
                <c:pt idx="280">
                  <c:v>0.33910544522897318</c:v>
                </c:pt>
                <c:pt idx="281">
                  <c:v>0.34390281636337194</c:v>
                </c:pt>
                <c:pt idx="282">
                  <c:v>0.34874573612228843</c:v>
                </c:pt>
                <c:pt idx="283">
                  <c:v>0.35363422169359099</c:v>
                </c:pt>
                <c:pt idx="284">
                  <c:v>0.35856828169700866</c:v>
                </c:pt>
                <c:pt idx="285">
                  <c:v>0.36354791606180875</c:v>
                </c:pt>
                <c:pt idx="286">
                  <c:v>0.3685731159055653</c:v>
                </c:pt>
                <c:pt idx="287">
                  <c:v>0.37364386341407779</c:v>
                </c:pt>
                <c:pt idx="288">
                  <c:v>0.378760131722505</c:v>
                </c:pt>
                <c:pt idx="289">
                  <c:v>0.38392188479777495</c:v>
                </c:pt>
                <c:pt idx="290">
                  <c:v>0.38912907732233531</c:v>
                </c:pt>
                <c:pt idx="291">
                  <c:v>0.39438165457930602</c:v>
                </c:pt>
                <c:pt idx="292">
                  <c:v>0.39967955233909958</c:v>
                </c:pt>
                <c:pt idx="293">
                  <c:v>0.40502269674757108</c:v>
                </c:pt>
                <c:pt idx="294">
                  <c:v>0.41041100421576254</c:v>
                </c:pt>
                <c:pt idx="295">
                  <c:v>0.4158443813113058</c:v>
                </c:pt>
                <c:pt idx="296">
                  <c:v>0.42132272465154746</c:v>
                </c:pt>
                <c:pt idx="297">
                  <c:v>0.42684592079846079</c:v>
                </c:pt>
                <c:pt idx="298">
                  <c:v>0.43241384615540851</c:v>
                </c:pt>
                <c:pt idx="299">
                  <c:v>0.43802636686582053</c:v>
                </c:pt>
                <c:pt idx="300">
                  <c:v>0.44368333871385157</c:v>
                </c:pt>
                <c:pt idx="301">
                  <c:v>0.44938460702708227</c:v>
                </c:pt>
                <c:pt idx="302">
                  <c:v>0.4551300065813278</c:v>
                </c:pt>
                <c:pt idx="303">
                  <c:v>0.46091936150761892</c:v>
                </c:pt>
                <c:pt idx="304">
                  <c:v>0.46675248520141838</c:v>
                </c:pt>
                <c:pt idx="305">
                  <c:v>0.47262918023413636</c:v>
                </c:pt>
                <c:pt idx="306">
                  <c:v>0.47854923826700951</c:v>
                </c:pt>
                <c:pt idx="307">
                  <c:v>0.48451243996740473</c:v>
                </c:pt>
                <c:pt idx="308">
                  <c:v>0.49051855492761332</c:v>
                </c:pt>
                <c:pt idx="309">
                  <c:v>0.49656734158619492</c:v>
                </c:pt>
                <c:pt idx="310">
                  <c:v>0.50265854715193659</c:v>
                </c:pt>
                <c:pt idx="311">
                  <c:v>0.50879190753048531</c:v>
                </c:pt>
                <c:pt idx="312">
                  <c:v>0.5149671472537195</c:v>
                </c:pt>
                <c:pt idx="313">
                  <c:v>0.52118397941191608</c:v>
                </c:pt>
                <c:pt idx="314">
                  <c:v>0.52744210558877658</c:v>
                </c:pt>
                <c:pt idx="315">
                  <c:v>0.53374121579936984</c:v>
                </c:pt>
                <c:pt idx="316">
                  <c:v>0.54008098843105334</c:v>
                </c:pt>
                <c:pt idx="317">
                  <c:v>0.5464610901874275</c:v>
                </c:pt>
                <c:pt idx="318">
                  <c:v>0.55288117603538567</c:v>
                </c:pt>
                <c:pt idx="319">
                  <c:v>0.55934088915531333</c:v>
                </c:pt>
                <c:pt idx="320">
                  <c:v>0.56583986089449378</c:v>
                </c:pt>
                <c:pt idx="321">
                  <c:v>0.57237771072377808</c:v>
                </c:pt>
                <c:pt idx="322">
                  <c:v>0.57895404619757085</c:v>
                </c:pt>
                <c:pt idx="323">
                  <c:v>0.585568462917189</c:v>
                </c:pt>
                <c:pt idx="324">
                  <c:v>0.59222054449764339</c:v>
                </c:pt>
                <c:pt idx="325">
                  <c:v>0.5989098625378988</c:v>
                </c:pt>
                <c:pt idx="326">
                  <c:v>0.60563597659466073</c:v>
                </c:pt>
                <c:pt idx="327">
                  <c:v>0.61239843415974171</c:v>
                </c:pt>
                <c:pt idx="328">
                  <c:v>0.61919677064105261</c:v>
                </c:pt>
                <c:pt idx="329">
                  <c:v>0.62603050934727211</c:v>
                </c:pt>
                <c:pt idx="330">
                  <c:v>0.63289916147623626</c:v>
                </c:pt>
                <c:pt idx="331">
                  <c:v>0.63980222610709803</c:v>
                </c:pt>
                <c:pt idx="332">
                  <c:v>0.64673919019629744</c:v>
                </c:pt>
                <c:pt idx="333">
                  <c:v>0.6537095285773904</c:v>
                </c:pt>
                <c:pt idx="334">
                  <c:v>0.66071270396477366</c:v>
                </c:pt>
                <c:pt idx="335">
                  <c:v>0.66774816696134998</c:v>
                </c:pt>
                <c:pt idx="336">
                  <c:v>0.67481535607017162</c:v>
                </c:pt>
                <c:pt idx="337">
                  <c:v>0.68191369771010091</c:v>
                </c:pt>
                <c:pt idx="338">
                  <c:v>0.68904260623552294</c:v>
                </c:pt>
                <c:pt idx="339">
                  <c:v>0.69620148396014947</c:v>
                </c:pt>
                <c:pt idx="340">
                  <c:v>0.70338972118494214</c:v>
                </c:pt>
                <c:pt idx="341">
                  <c:v>0.7106066962301939</c:v>
                </c:pt>
                <c:pt idx="342">
                  <c:v>0.71785177547179357</c:v>
                </c:pt>
                <c:pt idx="343">
                  <c:v>0.72512431338170635</c:v>
                </c:pt>
                <c:pt idx="344">
                  <c:v>0.73242365257269704</c:v>
                </c:pt>
                <c:pt idx="345">
                  <c:v>0.73974912384732083</c:v>
                </c:pt>
                <c:pt idx="346">
                  <c:v>0.74710004625120807</c:v>
                </c:pt>
                <c:pt idx="347">
                  <c:v>0.75447572713066346</c:v>
                </c:pt>
                <c:pt idx="348">
                  <c:v>0.76187546219460256</c:v>
                </c:pt>
                <c:pt idx="349">
                  <c:v>0.76929853558084293</c:v>
                </c:pt>
                <c:pt idx="350">
                  <c:v>0.77674421992676934</c:v>
                </c:pt>
                <c:pt idx="351">
                  <c:v>0.78421177644438689</c:v>
                </c:pt>
                <c:pt idx="352">
                  <c:v>0.7917004549997767</c:v>
                </c:pt>
                <c:pt idx="353">
                  <c:v>0.79920949419696607</c:v>
                </c:pt>
                <c:pt idx="354">
                  <c:v>0.8067381214662237</c:v>
                </c:pt>
                <c:pt idx="355">
                  <c:v>0.81428555315678575</c:v>
                </c:pt>
                <c:pt idx="356">
                  <c:v>0.82185099463402345</c:v>
                </c:pt>
                <c:pt idx="357">
                  <c:v>0.82943364038105161</c:v>
                </c:pt>
                <c:pt idx="358">
                  <c:v>0.83703267410478432</c:v>
                </c:pt>
                <c:pt idx="359">
                  <c:v>0.84464726884643537</c:v>
                </c:pt>
                <c:pt idx="360">
                  <c:v>0.85227658709646459</c:v>
                </c:pt>
                <c:pt idx="361">
                  <c:v>0.85991978091396359</c:v>
                </c:pt>
                <c:pt idx="362">
                  <c:v>0.86757599205047742</c:v>
                </c:pt>
                <c:pt idx="363">
                  <c:v>0.87524435207825357</c:v>
                </c:pt>
                <c:pt idx="364">
                  <c:v>0.88292398252290838</c:v>
                </c:pt>
                <c:pt idx="365">
                  <c:v>0.89061399500049887</c:v>
                </c:pt>
                <c:pt idx="366">
                  <c:v>0.89831349135898841</c:v>
                </c:pt>
                <c:pt idx="367">
                  <c:v>0.90602156382408583</c:v>
                </c:pt>
                <c:pt idx="368">
                  <c:v>0.91373729514944368</c:v>
                </c:pt>
                <c:pt idx="369">
                  <c:v>0.92145975877119402</c:v>
                </c:pt>
                <c:pt idx="370">
                  <c:v>0.92918801896679837</c:v>
                </c:pt>
                <c:pt idx="371">
                  <c:v>0.93692113101818986</c:v>
                </c:pt>
                <c:pt idx="372">
                  <c:v>0.94465814137917758</c:v>
                </c:pt>
                <c:pt idx="373">
                  <c:v>0.95239808784708824</c:v>
                </c:pt>
                <c:pt idx="374">
                  <c:v>0.96013999973860931</c:v>
                </c:pt>
                <c:pt idx="375">
                  <c:v>0.96788289806980632</c:v>
                </c:pt>
                <c:pt idx="376">
                  <c:v>0.97562579574027408</c:v>
                </c:pt>
                <c:pt idx="377">
                  <c:v>0.98336769772138732</c:v>
                </c:pt>
                <c:pt idx="378">
                  <c:v>0.99110760124860997</c:v>
                </c:pt>
                <c:pt idx="379">
                  <c:v>0.99884449601782255</c:v>
                </c:pt>
                <c:pt idx="380">
                  <c:v>1.0065773643856222</c:v>
                </c:pt>
                <c:pt idx="381">
                  <c:v>1.0143051815735511</c:v>
                </c:pt>
                <c:pt idx="382">
                  <c:v>1.0220269158762039</c:v>
                </c:pt>
                <c:pt idx="383">
                  <c:v>1.0297415288731655</c:v>
                </c:pt>
                <c:pt idx="384">
                  <c:v>1.0374479756447244</c:v>
                </c:pt>
                <c:pt idx="385">
                  <c:v>1.0451452049913106</c:v>
                </c:pt>
                <c:pt idx="386">
                  <c:v>1.0528321596565979</c:v>
                </c:pt>
                <c:pt idx="387">
                  <c:v>1.0605077765542161</c:v>
                </c:pt>
                <c:pt idx="388">
                  <c:v>1.0681709869980072</c:v>
                </c:pt>
                <c:pt idx="389">
                  <c:v>1.0758207169357696</c:v>
                </c:pt>
                <c:pt idx="390">
                  <c:v>1.0834558871864193</c:v>
                </c:pt>
                <c:pt idx="391">
                  <c:v>1.0910754136805052</c:v>
                </c:pt>
                <c:pt idx="392">
                  <c:v>1.09867820770401</c:v>
                </c:pt>
                <c:pt idx="393">
                  <c:v>1.1062631761453612</c:v>
                </c:pt>
                <c:pt idx="394">
                  <c:v>1.1138292217455892</c:v>
                </c:pt>
                <c:pt idx="395">
                  <c:v>1.1213752433515451</c:v>
                </c:pt>
                <c:pt idx="396">
                  <c:v>1.1289001361721154</c:v>
                </c:pt>
                <c:pt idx="397">
                  <c:v>1.1364027920373436</c:v>
                </c:pt>
                <c:pt idx="398">
                  <c:v>1.1438820996603873</c:v>
                </c:pt>
                <c:pt idx="399">
                  <c:v>1.1513369449022226</c:v>
                </c:pt>
                <c:pt idx="400">
                  <c:v>1.1587662110390176</c:v>
                </c:pt>
                <c:pt idx="401">
                  <c:v>1.1661687790320834</c:v>
                </c:pt>
                <c:pt idx="402">
                  <c:v>1.173543527800323</c:v>
                </c:pt>
                <c:pt idx="403">
                  <c:v>1.1808893344950802</c:v>
                </c:pt>
                <c:pt idx="404">
                  <c:v>1.1882050747773067</c:v>
                </c:pt>
                <c:pt idx="405">
                  <c:v>1.1954896230969505</c:v>
                </c:pt>
                <c:pt idx="406">
                  <c:v>1.2027418529744704</c:v>
                </c:pt>
                <c:pt idx="407">
                  <c:v>1.2099606372843879</c:v>
                </c:pt>
                <c:pt idx="408">
                  <c:v>1.217144848540771</c:v>
                </c:pt>
                <c:pt idx="409">
                  <c:v>1.2242933591845613</c:v>
                </c:pt>
                <c:pt idx="410">
                  <c:v>1.2314050418726343</c:v>
                </c:pt>
                <c:pt idx="411">
                  <c:v>1.2384787697685027</c:v>
                </c:pt>
                <c:pt idx="412">
                  <c:v>1.2455134168345507</c:v>
                </c:pt>
                <c:pt idx="413">
                  <c:v>1.2525078581257028</c:v>
                </c:pt>
                <c:pt idx="414">
                  <c:v>1.2594609700844188</c:v>
                </c:pt>
                <c:pt idx="415">
                  <c:v>1.2663716308369082</c:v>
                </c:pt>
                <c:pt idx="416">
                  <c:v>1.2732387204904607</c:v>
                </c:pt>
                <c:pt idx="417">
                  <c:v>1.2800611214317801</c:v>
                </c:pt>
                <c:pt idx="418">
                  <c:v>1.2868377186262139</c:v>
                </c:pt>
                <c:pt idx="419">
                  <c:v>1.2935673999177713</c:v>
                </c:pt>
                <c:pt idx="420">
                  <c:v>1.3002490563298121</c:v>
                </c:pt>
                <c:pt idx="421">
                  <c:v>1.3068815823662996</c:v>
                </c:pt>
                <c:pt idx="422">
                  <c:v>1.3134638763135018</c:v>
                </c:pt>
                <c:pt idx="423">
                  <c:v>1.3199948405420294</c:v>
                </c:pt>
                <c:pt idx="424">
                  <c:v>1.3264733818090917</c:v>
                </c:pt>
                <c:pt idx="425">
                  <c:v>1.3328984115608615</c:v>
                </c:pt>
                <c:pt idx="426">
                  <c:v>1.3392688462348259</c:v>
                </c:pt>
                <c:pt idx="427">
                  <c:v>1.3455836075620131</c:v>
                </c:pt>
                <c:pt idx="428">
                  <c:v>1.3518416228689749</c:v>
                </c:pt>
                <c:pt idx="429">
                  <c:v>1.3580418253794053</c:v>
                </c:pt>
                <c:pt idx="430">
                  <c:v>1.3641831545152856</c:v>
                </c:pt>
                <c:pt idx="431">
                  <c:v>1.3702645561974267</c:v>
                </c:pt>
                <c:pt idx="432">
                  <c:v>1.376284983145299</c:v>
                </c:pt>
                <c:pt idx="433">
                  <c:v>1.3822433951760287</c:v>
                </c:pt>
                <c:pt idx="434">
                  <c:v>1.3881387595024384</c:v>
                </c:pt>
                <c:pt idx="435">
                  <c:v>1.393970051030019</c:v>
                </c:pt>
                <c:pt idx="436">
                  <c:v>1.3997362526527093</c:v>
                </c:pt>
                <c:pt idx="437">
                  <c:v>1.4054363555473646</c:v>
                </c:pt>
                <c:pt idx="438">
                  <c:v>1.4110693594668018</c:v>
                </c:pt>
                <c:pt idx="439">
                  <c:v>1.4166342730312915</c:v>
                </c:pt>
                <c:pt idx="440">
                  <c:v>1.4221301140183884</c:v>
                </c:pt>
                <c:pt idx="441">
                  <c:v>1.4275559096509771</c:v>
                </c:pt>
                <c:pt idx="442">
                  <c:v>1.4329106968834158</c:v>
                </c:pt>
                <c:pt idx="443">
                  <c:v>1.4381935226856617</c:v>
                </c:pt>
                <c:pt idx="444">
                  <c:v>1.4434034443252599</c:v>
                </c:pt>
                <c:pt idx="445">
                  <c:v>1.4485395296470809</c:v>
                </c:pt>
                <c:pt idx="446">
                  <c:v>1.4536008573506871</c:v>
                </c:pt>
                <c:pt idx="447">
                  <c:v>1.4585865172652193</c:v>
                </c:pt>
                <c:pt idx="448">
                  <c:v>1.4634956106216812</c:v>
                </c:pt>
                <c:pt idx="449">
                  <c:v>1.4683272503225149</c:v>
                </c:pt>
                <c:pt idx="450">
                  <c:v>1.4730805612083497</c:v>
                </c:pt>
                <c:pt idx="451">
                  <c:v>1.4777546803218136</c:v>
                </c:pt>
                <c:pt idx="452">
                  <c:v>1.4823487571682974</c:v>
                </c:pt>
                <c:pt idx="453">
                  <c:v>1.4868619539735597</c:v>
                </c:pt>
                <c:pt idx="454">
                  <c:v>1.4912934459380656</c:v>
                </c:pt>
                <c:pt idx="455">
                  <c:v>1.495642421487946</c:v>
                </c:pt>
                <c:pt idx="456">
                  <c:v>1.4999080825224806</c:v>
                </c:pt>
                <c:pt idx="457">
                  <c:v>1.5040896446579879</c:v>
                </c:pt>
                <c:pt idx="458">
                  <c:v>1.5081863374680253</c:v>
                </c:pt>
                <c:pt idx="459">
                  <c:v>1.5121974047197935</c:v>
                </c:pt>
                <c:pt idx="460">
                  <c:v>1.5161221046066458</c:v>
                </c:pt>
                <c:pt idx="461">
                  <c:v>1.5199597099765989</c:v>
                </c:pt>
                <c:pt idx="462">
                  <c:v>1.5237095085567502</c:v>
                </c:pt>
                <c:pt idx="463">
                  <c:v>1.5273708031735018</c:v>
                </c:pt>
                <c:pt idx="464">
                  <c:v>1.5309429119684999</c:v>
                </c:pt>
                <c:pt idx="465">
                  <c:v>1.5344251686101893</c:v>
                </c:pt>
                <c:pt idx="466">
                  <c:v>1.5378169225009002</c:v>
                </c:pt>
                <c:pt idx="467">
                  <c:v>1.5411175389793681</c:v>
                </c:pt>
                <c:pt idx="468">
                  <c:v>1.544326399518605</c:v>
                </c:pt>
                <c:pt idx="469">
                  <c:v>1.547442901919033</c:v>
                </c:pt>
                <c:pt idx="470">
                  <c:v>1.5504664604967957</c:v>
                </c:pt>
                <c:pt idx="471">
                  <c:v>1.5533965062671666</c:v>
                </c:pt>
                <c:pt idx="472">
                  <c:v>1.5562324871229714</c:v>
                </c:pt>
                <c:pt idx="473">
                  <c:v>1.5589738680079481</c:v>
                </c:pt>
                <c:pt idx="474">
                  <c:v>1.5616201310849702</c:v>
                </c:pt>
                <c:pt idx="475">
                  <c:v>1.5641707758990531</c:v>
                </c:pt>
                <c:pt idx="476">
                  <c:v>1.5666253195350788</c:v>
                </c:pt>
                <c:pt idx="477">
                  <c:v>1.5689832967701645</c:v>
                </c:pt>
                <c:pt idx="478">
                  <c:v>1.57124426022061</c:v>
                </c:pt>
                <c:pt idx="479">
                  <c:v>1.5734077804833584</c:v>
                </c:pt>
                <c:pt idx="480">
                  <c:v>1.5754734462719076</c:v>
                </c:pt>
                <c:pt idx="481">
                  <c:v>1.5774408645466114</c:v>
                </c:pt>
                <c:pt idx="482">
                  <c:v>1.5793096606393153</c:v>
                </c:pt>
                <c:pt idx="483">
                  <c:v>1.5810794783722664</c:v>
                </c:pt>
                <c:pt idx="484">
                  <c:v>1.5827499801712512</c:v>
                </c:pt>
                <c:pt idx="485">
                  <c:v>1.5843208471729053</c:v>
                </c:pt>
                <c:pt idx="486">
                  <c:v>1.5857917793261502</c:v>
                </c:pt>
                <c:pt idx="487">
                  <c:v>1.5871624954877122</c:v>
                </c:pt>
                <c:pt idx="488">
                  <c:v>1.5884327335116784</c:v>
                </c:pt>
                <c:pt idx="489">
                  <c:v>1.5896022503330529</c:v>
                </c:pt>
                <c:pt idx="490">
                  <c:v>1.590670822045273</c:v>
                </c:pt>
                <c:pt idx="491">
                  <c:v>1.5916382439716545</c:v>
                </c:pt>
                <c:pt idx="492">
                  <c:v>1.5925043307307296</c:v>
                </c:pt>
                <c:pt idx="493">
                  <c:v>1.593268916295451</c:v>
                </c:pt>
                <c:pt idx="494">
                  <c:v>1.5939318540462373</c:v>
                </c:pt>
                <c:pt idx="495">
                  <c:v>1.5944930168178315</c:v>
                </c:pt>
                <c:pt idx="496">
                  <c:v>1.5949522969399548</c:v>
                </c:pt>
                <c:pt idx="497">
                  <c:v>1.595309606271738</c:v>
                </c:pt>
                <c:pt idx="498">
                  <c:v>1.5955648762299111</c:v>
                </c:pt>
                <c:pt idx="499">
                  <c:v>1.5957180578107459</c:v>
                </c:pt>
                <c:pt idx="500">
                  <c:v>1.5957691216057308</c:v>
                </c:pt>
                <c:pt idx="501">
                  <c:v>1.5957180578109837</c:v>
                </c:pt>
                <c:pt idx="502">
                  <c:v>1.5955648762303871</c:v>
                </c:pt>
                <c:pt idx="503">
                  <c:v>1.5953096062724517</c:v>
                </c:pt>
                <c:pt idx="504">
                  <c:v>1.5949522969409065</c:v>
                </c:pt>
                <c:pt idx="505">
                  <c:v>1.5944930168190208</c:v>
                </c:pt>
                <c:pt idx="506">
                  <c:v>1.5939318540476639</c:v>
                </c:pt>
                <c:pt idx="507">
                  <c:v>1.5932689162971145</c:v>
                </c:pt>
                <c:pt idx="508">
                  <c:v>1.5925043307326299</c:v>
                </c:pt>
                <c:pt idx="509">
                  <c:v>1.5916382439737913</c:v>
                </c:pt>
                <c:pt idx="510">
                  <c:v>1.5906708220476455</c:v>
                </c:pt>
                <c:pt idx="511">
                  <c:v>1.5896022503356608</c:v>
                </c:pt>
                <c:pt idx="512">
                  <c:v>1.5884327335145216</c:v>
                </c:pt>
                <c:pt idx="513">
                  <c:v>1.5871624954907897</c:v>
                </c:pt>
                <c:pt idx="514">
                  <c:v>1.5857917793294618</c:v>
                </c:pt>
                <c:pt idx="515">
                  <c:v>1.5843208471764501</c:v>
                </c:pt>
                <c:pt idx="516">
                  <c:v>1.5827499801750287</c:v>
                </c:pt>
                <c:pt idx="517">
                  <c:v>1.5810794783762754</c:v>
                </c:pt>
                <c:pt idx="518">
                  <c:v>1.5793096606435555</c:v>
                </c:pt>
                <c:pt idx="519">
                  <c:v>1.577440864551082</c:v>
                </c:pt>
                <c:pt idx="520">
                  <c:v>1.5754734462766073</c:v>
                </c:pt>
                <c:pt idx="521">
                  <c:v>1.5734077804882869</c:v>
                </c:pt>
                <c:pt idx="522">
                  <c:v>1.5712442602257659</c:v>
                </c:pt>
                <c:pt idx="523">
                  <c:v>1.568983296775547</c:v>
                </c:pt>
                <c:pt idx="524">
                  <c:v>1.566625319540687</c:v>
                </c:pt>
                <c:pt idx="525">
                  <c:v>1.564170775904886</c:v>
                </c:pt>
                <c:pt idx="526">
                  <c:v>1.5616201310910265</c:v>
                </c:pt>
                <c:pt idx="527">
                  <c:v>1.5589738680142264</c:v>
                </c:pt>
                <c:pt idx="528">
                  <c:v>1.5562324871294708</c:v>
                </c:pt>
                <c:pt idx="529">
                  <c:v>1.5533965062738861</c:v>
                </c:pt>
                <c:pt idx="530">
                  <c:v>1.5504664605037337</c:v>
                </c:pt>
                <c:pt idx="531">
                  <c:v>1.5474429019261882</c:v>
                </c:pt>
                <c:pt idx="532">
                  <c:v>1.5443263995259759</c:v>
                </c:pt>
                <c:pt idx="533">
                  <c:v>1.5411175389869536</c:v>
                </c:pt>
                <c:pt idx="534">
                  <c:v>1.5378169225086991</c:v>
                </c:pt>
                <c:pt idx="535">
                  <c:v>1.5344251686181998</c:v>
                </c:pt>
                <c:pt idx="536">
                  <c:v>1.5309429119767206</c:v>
                </c:pt>
                <c:pt idx="537">
                  <c:v>1.5273708031819313</c:v>
                </c:pt>
                <c:pt idx="538">
                  <c:v>1.5237095085653867</c:v>
                </c:pt>
                <c:pt idx="539">
                  <c:v>1.5199597099854407</c:v>
                </c:pt>
                <c:pt idx="540">
                  <c:v>1.5161221046156914</c:v>
                </c:pt>
                <c:pt idx="541">
                  <c:v>1.5121974047290412</c:v>
                </c:pt>
                <c:pt idx="542">
                  <c:v>1.5081863374774733</c:v>
                </c:pt>
                <c:pt idx="543">
                  <c:v>1.5040896446676348</c:v>
                </c:pt>
                <c:pt idx="544">
                  <c:v>1.4999080825323245</c:v>
                </c:pt>
                <c:pt idx="545">
                  <c:v>1.4956424214979849</c:v>
                </c:pt>
                <c:pt idx="546">
                  <c:v>1.4912934459482976</c:v>
                </c:pt>
                <c:pt idx="547">
                  <c:v>1.4868619539839834</c:v>
                </c:pt>
                <c:pt idx="548">
                  <c:v>1.4823487571789102</c:v>
                </c:pt>
                <c:pt idx="549">
                  <c:v>1.477754680332614</c:v>
                </c:pt>
                <c:pt idx="550">
                  <c:v>1.4730805612193358</c:v>
                </c:pt>
                <c:pt idx="551">
                  <c:v>1.4683272503336846</c:v>
                </c:pt>
                <c:pt idx="552">
                  <c:v>1.4634956106330324</c:v>
                </c:pt>
                <c:pt idx="553">
                  <c:v>1.4585865172767498</c:v>
                </c:pt>
                <c:pt idx="554">
                  <c:v>1.4536008573623951</c:v>
                </c:pt>
                <c:pt idx="555">
                  <c:v>1.448539529658964</c:v>
                </c:pt>
                <c:pt idx="556">
                  <c:v>1.4434034443373165</c:v>
                </c:pt>
                <c:pt idx="557">
                  <c:v>1.4381935226978892</c:v>
                </c:pt>
                <c:pt idx="558">
                  <c:v>1.4329106968958121</c:v>
                </c:pt>
                <c:pt idx="559">
                  <c:v>1.42755590966354</c:v>
                </c:pt>
                <c:pt idx="560">
                  <c:v>1.4221301140311158</c:v>
                </c:pt>
                <c:pt idx="561">
                  <c:v>1.416634273044181</c:v>
                </c:pt>
                <c:pt idx="562">
                  <c:v>1.4110693594798511</c:v>
                </c:pt>
                <c:pt idx="563">
                  <c:v>1.4054363555605713</c:v>
                </c:pt>
                <c:pt idx="564">
                  <c:v>1.399736252666071</c:v>
                </c:pt>
                <c:pt idx="565">
                  <c:v>1.393970051043534</c:v>
                </c:pt>
                <c:pt idx="566">
                  <c:v>1.3881387595161039</c:v>
                </c:pt>
                <c:pt idx="567">
                  <c:v>1.3822433951898421</c:v>
                </c:pt>
                <c:pt idx="568">
                  <c:v>1.3762849831592583</c:v>
                </c:pt>
                <c:pt idx="569">
                  <c:v>1.370264556211529</c:v>
                </c:pt>
                <c:pt idx="570">
                  <c:v>1.3641831545295291</c:v>
                </c:pt>
                <c:pt idx="571">
                  <c:v>1.3580418253937871</c:v>
                </c:pt>
                <c:pt idx="572">
                  <c:v>1.3518416228834926</c:v>
                </c:pt>
                <c:pt idx="573">
                  <c:v>1.3455836075766647</c:v>
                </c:pt>
                <c:pt idx="574">
                  <c:v>1.3392688462496083</c:v>
                </c:pt>
                <c:pt idx="575">
                  <c:v>1.3328984115757725</c:v>
                </c:pt>
                <c:pt idx="576">
                  <c:v>1.3264733818241286</c:v>
                </c:pt>
                <c:pt idx="577">
                  <c:v>1.3199948405571897</c:v>
                </c:pt>
                <c:pt idx="578">
                  <c:v>1.3134638763287829</c:v>
                </c:pt>
                <c:pt idx="579">
                  <c:v>1.306881582381699</c:v>
                </c:pt>
                <c:pt idx="580">
                  <c:v>1.3002490563453275</c:v>
                </c:pt>
                <c:pt idx="581">
                  <c:v>1.2935673999333999</c:v>
                </c:pt>
                <c:pt idx="582">
                  <c:v>1.2868377186419531</c:v>
                </c:pt>
                <c:pt idx="583">
                  <c:v>1.2800611214476272</c:v>
                </c:pt>
                <c:pt idx="584">
                  <c:v>1.2732387205064133</c:v>
                </c:pt>
                <c:pt idx="585">
                  <c:v>1.2663716308529638</c:v>
                </c:pt>
                <c:pt idx="586">
                  <c:v>1.2594609701005746</c:v>
                </c:pt>
                <c:pt idx="587">
                  <c:v>1.2525078581419562</c:v>
                </c:pt>
                <c:pt idx="588">
                  <c:v>1.245513416850899</c:v>
                </c:pt>
                <c:pt idx="589">
                  <c:v>1.2384787697849433</c:v>
                </c:pt>
                <c:pt idx="590">
                  <c:v>1.2314050418891649</c:v>
                </c:pt>
                <c:pt idx="591">
                  <c:v>1.2242933592011789</c:v>
                </c:pt>
                <c:pt idx="592">
                  <c:v>1.2171448485574732</c:v>
                </c:pt>
                <c:pt idx="593">
                  <c:v>1.2099606373011718</c:v>
                </c:pt>
                <c:pt idx="594">
                  <c:v>1.2027418529913338</c:v>
                </c:pt>
                <c:pt idx="595">
                  <c:v>1.1954896231138903</c:v>
                </c:pt>
                <c:pt idx="596">
                  <c:v>1.1882050747943209</c:v>
                </c:pt>
                <c:pt idx="597">
                  <c:v>1.1808893345121656</c:v>
                </c:pt>
                <c:pt idx="598">
                  <c:v>1.1735435278174771</c:v>
                </c:pt>
                <c:pt idx="599">
                  <c:v>1.1661687790493038</c:v>
                </c:pt>
                <c:pt idx="600">
                  <c:v>1.1587662110563013</c:v>
                </c:pt>
                <c:pt idx="601">
                  <c:v>1.1513369449195674</c:v>
                </c:pt>
                <c:pt idx="602">
                  <c:v>1.1438820996777903</c:v>
                </c:pt>
                <c:pt idx="603">
                  <c:v>1.1364027920548023</c:v>
                </c:pt>
                <c:pt idx="604">
                  <c:v>1.1289001361896274</c:v>
                </c:pt>
                <c:pt idx="605">
                  <c:v>1.1213752433691075</c:v>
                </c:pt>
                <c:pt idx="606">
                  <c:v>1.1138292217631995</c:v>
                </c:pt>
                <c:pt idx="607">
                  <c:v>1.1062631761630171</c:v>
                </c:pt>
                <c:pt idx="608">
                  <c:v>1.0986782077217085</c:v>
                </c:pt>
                <c:pt idx="609">
                  <c:v>1.0910754136982441</c:v>
                </c:pt>
                <c:pt idx="610">
                  <c:v>1.0834558872041959</c:v>
                </c:pt>
                <c:pt idx="611">
                  <c:v>1.0758207169535814</c:v>
                </c:pt>
                <c:pt idx="612">
                  <c:v>1.0681709870158518</c:v>
                </c:pt>
                <c:pt idx="613">
                  <c:v>1.0605077765720907</c:v>
                </c:pt>
                <c:pt idx="614">
                  <c:v>1.0528321596745003</c:v>
                </c:pt>
                <c:pt idx="615">
                  <c:v>1.045145205009238</c:v>
                </c:pt>
                <c:pt idx="616">
                  <c:v>1.0374479756626744</c:v>
                </c:pt>
                <c:pt idx="617">
                  <c:v>1.0297415288911358</c:v>
                </c:pt>
                <c:pt idx="618">
                  <c:v>1.0220269158941919</c:v>
                </c:pt>
                <c:pt idx="619">
                  <c:v>1.0143051815915547</c:v>
                </c:pt>
                <c:pt idx="620">
                  <c:v>1.0065773644036387</c:v>
                </c:pt>
                <c:pt idx="621">
                  <c:v>0.99884449603584979</c:v>
                </c:pt>
                <c:pt idx="622">
                  <c:v>0.99110760126664532</c:v>
                </c:pt>
                <c:pt idx="623">
                  <c:v>0.98336769773942845</c:v>
                </c:pt>
                <c:pt idx="624">
                  <c:v>0.97562579575831876</c:v>
                </c:pt>
                <c:pt idx="625">
                  <c:v>0.96788289808785211</c:v>
                </c:pt>
                <c:pt idx="626">
                  <c:v>0.96013999975665398</c:v>
                </c:pt>
                <c:pt idx="627">
                  <c:v>0.95239808786512958</c:v>
                </c:pt>
                <c:pt idx="628">
                  <c:v>0.94465814139721327</c:v>
                </c:pt>
                <c:pt idx="629">
                  <c:v>0.93692113103621744</c:v>
                </c:pt>
                <c:pt idx="630">
                  <c:v>0.92918801898481584</c:v>
                </c:pt>
                <c:pt idx="631">
                  <c:v>0.92145975878919906</c:v>
                </c:pt>
                <c:pt idx="632">
                  <c:v>0.91373729516743418</c:v>
                </c:pt>
                <c:pt idx="633">
                  <c:v>0.90602156384205956</c:v>
                </c:pt>
                <c:pt idx="634">
                  <c:v>0.89831349137694294</c:v>
                </c:pt>
                <c:pt idx="635">
                  <c:v>0.89061399501843241</c:v>
                </c:pt>
                <c:pt idx="636">
                  <c:v>0.88292398254081861</c:v>
                </c:pt>
                <c:pt idx="637">
                  <c:v>0.87524435209613882</c:v>
                </c:pt>
                <c:pt idx="638">
                  <c:v>0.86757599206833536</c:v>
                </c:pt>
                <c:pt idx="639">
                  <c:v>0.85991978093179211</c:v>
                </c:pt>
                <c:pt idx="640">
                  <c:v>0.8522765871142618</c:v>
                </c:pt>
                <c:pt idx="641">
                  <c:v>0.84464726886419927</c:v>
                </c:pt>
                <c:pt idx="642">
                  <c:v>0.83703267412251292</c:v>
                </c:pt>
                <c:pt idx="643">
                  <c:v>0.82943364039874301</c:v>
                </c:pt>
                <c:pt idx="644">
                  <c:v>0.82185099465167577</c:v>
                </c:pt>
                <c:pt idx="645">
                  <c:v>0.81428555317439699</c:v>
                </c:pt>
                <c:pt idx="646">
                  <c:v>0.80673812148379209</c:v>
                </c:pt>
                <c:pt idx="647">
                  <c:v>0.79920949421448972</c:v>
                </c:pt>
                <c:pt idx="648">
                  <c:v>0.79170045501725372</c:v>
                </c:pt>
                <c:pt idx="649">
                  <c:v>0.7842117764618155</c:v>
                </c:pt>
                <c:pt idx="650">
                  <c:v>0.77674421994414788</c:v>
                </c:pt>
                <c:pt idx="651">
                  <c:v>0.76929853559816963</c:v>
                </c:pt>
                <c:pt idx="652">
                  <c:v>0.76187546221187563</c:v>
                </c:pt>
                <c:pt idx="653">
                  <c:v>0.75447572714788136</c:v>
                </c:pt>
                <c:pt idx="654">
                  <c:v>0.74710004626836912</c:v>
                </c:pt>
                <c:pt idx="655">
                  <c:v>0.73974912386442337</c:v>
                </c:pt>
                <c:pt idx="656">
                  <c:v>0.7324236525897394</c:v>
                </c:pt>
                <c:pt idx="657">
                  <c:v>0.7251243133986871</c:v>
                </c:pt>
                <c:pt idx="658">
                  <c:v>0.71785177548871104</c:v>
                </c:pt>
                <c:pt idx="659">
                  <c:v>0.71060669624704664</c:v>
                </c:pt>
                <c:pt idx="660">
                  <c:v>0.7033897212017286</c:v>
                </c:pt>
                <c:pt idx="661">
                  <c:v>0.6962014839768681</c:v>
                </c:pt>
                <c:pt idx="662">
                  <c:v>0.68904260625217262</c:v>
                </c:pt>
                <c:pt idx="663">
                  <c:v>0.68191369772667998</c:v>
                </c:pt>
                <c:pt idx="664">
                  <c:v>0.67481535608667886</c:v>
                </c:pt>
                <c:pt idx="665">
                  <c:v>0.66774816697778383</c:v>
                </c:pt>
                <c:pt idx="666">
                  <c:v>0.66071270398113302</c:v>
                </c:pt>
                <c:pt idx="667">
                  <c:v>0.65370952859367382</c:v>
                </c:pt>
                <c:pt idx="668">
                  <c:v>0.64673919021250359</c:v>
                </c:pt>
                <c:pt idx="669">
                  <c:v>0.63980222612322579</c:v>
                </c:pt>
                <c:pt idx="670">
                  <c:v>0.63289916149228453</c:v>
                </c:pt>
                <c:pt idx="671">
                  <c:v>0.62603050936323956</c:v>
                </c:pt>
                <c:pt idx="672">
                  <c:v>0.61919677065693801</c:v>
                </c:pt>
                <c:pt idx="673">
                  <c:v>0.61239843417554407</c:v>
                </c:pt>
                <c:pt idx="674">
                  <c:v>0.60563597661037916</c:v>
                </c:pt>
                <c:pt idx="675">
                  <c:v>0.59890986255353185</c:v>
                </c:pt>
                <c:pt idx="676">
                  <c:v>0.59222054451319017</c:v>
                </c:pt>
                <c:pt idx="677">
                  <c:v>0.58556846293264853</c:v>
                </c:pt>
                <c:pt idx="678">
                  <c:v>0.57895404621294211</c:v>
                </c:pt>
                <c:pt idx="679">
                  <c:v>0.57237771073905996</c:v>
                </c:pt>
                <c:pt idx="680">
                  <c:v>0.56583986090968552</c:v>
                </c:pt>
                <c:pt idx="681">
                  <c:v>0.55934088917041414</c:v>
                </c:pt>
                <c:pt idx="682">
                  <c:v>0.55288117605039466</c:v>
                </c:pt>
                <c:pt idx="683">
                  <c:v>0.54646109020234357</c:v>
                </c:pt>
                <c:pt idx="684">
                  <c:v>0.54008098844587582</c:v>
                </c:pt>
                <c:pt idx="685">
                  <c:v>0.53374121581409806</c:v>
                </c:pt>
                <c:pt idx="686">
                  <c:v>0.52744210560340954</c:v>
                </c:pt>
                <c:pt idx="687">
                  <c:v>0.52118397942645311</c:v>
                </c:pt>
                <c:pt idx="688">
                  <c:v>0.51496714726815995</c:v>
                </c:pt>
                <c:pt idx="689">
                  <c:v>0.50879190754482861</c:v>
                </c:pt>
                <c:pt idx="690">
                  <c:v>0.50265854716618186</c:v>
                </c:pt>
                <c:pt idx="691">
                  <c:v>0.49656734160034166</c:v>
                </c:pt>
                <c:pt idx="692">
                  <c:v>0.49051855494166091</c:v>
                </c:pt>
                <c:pt idx="693">
                  <c:v>0.48451243998135257</c:v>
                </c:pt>
                <c:pt idx="694">
                  <c:v>0.47854923828085699</c:v>
                </c:pt>
                <c:pt idx="695">
                  <c:v>0.4726291802478832</c:v>
                </c:pt>
                <c:pt idx="696">
                  <c:v>0.46675248521506379</c:v>
                </c:pt>
                <c:pt idx="697">
                  <c:v>0.46091936152116253</c:v>
                </c:pt>
                <c:pt idx="698">
                  <c:v>0.4551300065947691</c:v>
                </c:pt>
                <c:pt idx="699">
                  <c:v>0.44938460704042105</c:v>
                </c:pt>
                <c:pt idx="700">
                  <c:v>0.44368333872708726</c:v>
                </c:pt>
                <c:pt idx="701">
                  <c:v>0.4380263668789528</c:v>
                </c:pt>
                <c:pt idx="702">
                  <c:v>0.43241384616843698</c:v>
                </c:pt>
                <c:pt idx="703">
                  <c:v>0.42684592081138523</c:v>
                </c:pt>
                <c:pt idx="704">
                  <c:v>0.42132272466436743</c:v>
                </c:pt>
                <c:pt idx="705">
                  <c:v>0.41584438132402118</c:v>
                </c:pt>
                <c:pt idx="706">
                  <c:v>0.41041100422837296</c:v>
                </c:pt>
                <c:pt idx="707">
                  <c:v>0.40502269676007635</c:v>
                </c:pt>
                <c:pt idx="708">
                  <c:v>0.39967955235149943</c:v>
                </c:pt>
                <c:pt idx="709">
                  <c:v>0.39438165459160035</c:v>
                </c:pt>
                <c:pt idx="710">
                  <c:v>0.38912907733452395</c:v>
                </c:pt>
                <c:pt idx="711">
                  <c:v>0.38392188480985778</c:v>
                </c:pt>
                <c:pt idx="712">
                  <c:v>0.37876013173448186</c:v>
                </c:pt>
                <c:pt idx="713">
                  <c:v>0.37364386342594857</c:v>
                </c:pt>
                <c:pt idx="714">
                  <c:v>0.36857311591733</c:v>
                </c:pt>
                <c:pt idx="715">
                  <c:v>0.36354791607346731</c:v>
                </c:pt>
                <c:pt idx="716">
                  <c:v>0.35856828170856103</c:v>
                </c:pt>
                <c:pt idx="717">
                  <c:v>0.35363422170503717</c:v>
                </c:pt>
                <c:pt idx="718">
                  <c:v>0.34874573613362836</c:v>
                </c:pt>
                <c:pt idx="719">
                  <c:v>0.34390281637460568</c:v>
                </c:pt>
                <c:pt idx="720">
                  <c:v>0.33910544524010078</c:v>
                </c:pt>
                <c:pt idx="721">
                  <c:v>0.33435359709745577</c:v>
                </c:pt>
                <c:pt idx="722">
                  <c:v>0.32964723799353901</c:v>
                </c:pt>
                <c:pt idx="723">
                  <c:v>0.32498632577996767</c:v>
                </c:pt>
                <c:pt idx="724">
                  <c:v>0.32037081023917452</c:v>
                </c:pt>
                <c:pt idx="725">
                  <c:v>0.31580063321126051</c:v>
                </c:pt>
                <c:pt idx="726">
                  <c:v>0.31127572872157339</c:v>
                </c:pt>
                <c:pt idx="727">
                  <c:v>0.30679602310895249</c:v>
                </c:pt>
                <c:pt idx="728">
                  <c:v>0.30236143515458258</c:v>
                </c:pt>
                <c:pt idx="729">
                  <c:v>0.2979718762113982</c:v>
                </c:pt>
                <c:pt idx="730">
                  <c:v>0.29362725033398102</c:v>
                </c:pt>
                <c:pt idx="731">
                  <c:v>0.28932745440889457</c:v>
                </c:pt>
                <c:pt idx="732">
                  <c:v>0.285072378285399</c:v>
                </c:pt>
                <c:pt idx="733">
                  <c:v>0.28086190490649177</c:v>
                </c:pt>
                <c:pt idx="734">
                  <c:v>0.27669591044021852</c:v>
                </c:pt>
                <c:pt idx="735">
                  <c:v>0.27257426441120064</c:v>
                </c:pt>
                <c:pt idx="736">
                  <c:v>0.26849682983232642</c:v>
                </c:pt>
                <c:pt idx="737">
                  <c:v>0.26446346333655213</c:v>
                </c:pt>
                <c:pt idx="738">
                  <c:v>0.26047401530876291</c:v>
                </c:pt>
                <c:pt idx="739">
                  <c:v>0.25652833001763997</c:v>
                </c:pt>
                <c:pt idx="740">
                  <c:v>0.25262624574748677</c:v>
                </c:pt>
                <c:pt idx="741">
                  <c:v>0.24876759492996092</c:v>
                </c:pt>
                <c:pt idx="742">
                  <c:v>0.2449522042756668</c:v>
                </c:pt>
                <c:pt idx="743">
                  <c:v>0.2411798949055578</c:v>
                </c:pt>
                <c:pt idx="744">
                  <c:v>0.23745048248210285</c:v>
                </c:pt>
                <c:pt idx="745">
                  <c:v>0.23376377734017006</c:v>
                </c:pt>
                <c:pt idx="746">
                  <c:v>0.2301195846175825</c:v>
                </c:pt>
                <c:pt idx="747">
                  <c:v>0.22651770438530086</c:v>
                </c:pt>
                <c:pt idx="748">
                  <c:v>0.22295793177718959</c:v>
                </c:pt>
                <c:pt idx="749">
                  <c:v>0.21944005711932332</c:v>
                </c:pt>
                <c:pt idx="750">
                  <c:v>0.21596386605879209</c:v>
                </c:pt>
                <c:pt idx="751">
                  <c:v>0.21252913969196308</c:v>
                </c:pt>
                <c:pt idx="752">
                  <c:v>0.20913565469215986</c:v>
                </c:pt>
                <c:pt idx="753">
                  <c:v>0.2057831834367185</c:v>
                </c:pt>
                <c:pt idx="754">
                  <c:v>0.20247149413338336</c:v>
                </c:pt>
                <c:pt idx="755">
                  <c:v>0.19920035094600344</c:v>
                </c:pt>
                <c:pt idx="756">
                  <c:v>0.19596951411949415</c:v>
                </c:pt>
                <c:pt idx="757">
                  <c:v>0.19277874010402785</c:v>
                </c:pt>
                <c:pt idx="758">
                  <c:v>0.18962778167841821</c:v>
                </c:pt>
                <c:pt idx="759">
                  <c:v>0.1865163880726651</c:v>
                </c:pt>
                <c:pt idx="760">
                  <c:v>0.18344430508962636</c:v>
                </c:pt>
                <c:pt idx="761">
                  <c:v>0.1804112752257849</c:v>
                </c:pt>
                <c:pt idx="762">
                  <c:v>0.17741703779108001</c:v>
                </c:pt>
                <c:pt idx="763">
                  <c:v>0.17446132902777164</c:v>
                </c:pt>
                <c:pt idx="764">
                  <c:v>0.17154388222831016</c:v>
                </c:pt>
                <c:pt idx="765">
                  <c:v>0.16866442785218133</c:v>
                </c:pt>
                <c:pt idx="766">
                  <c:v>0.1658226936417008</c:v>
                </c:pt>
                <c:pt idx="767">
                  <c:v>0.16301840473672971</c:v>
                </c:pt>
                <c:pt idx="768">
                  <c:v>0.16025128378828818</c:v>
                </c:pt>
                <c:pt idx="769">
                  <c:v>0.15752105107103961</c:v>
                </c:pt>
                <c:pt idx="770">
                  <c:v>0.15482742459462362</c:v>
                </c:pt>
                <c:pt idx="771">
                  <c:v>0.15217012021381443</c:v>
                </c:pt>
                <c:pt idx="772">
                  <c:v>0.14954885173748234</c:v>
                </c:pt>
                <c:pt idx="773">
                  <c:v>0.14696333103633799</c:v>
                </c:pt>
                <c:pt idx="774">
                  <c:v>0.14441326814943839</c:v>
                </c:pt>
                <c:pt idx="775">
                  <c:v>0.14189837138943662</c:v>
                </c:pt>
                <c:pt idx="776">
                  <c:v>0.13941834744655551</c:v>
                </c:pt>
                <c:pt idx="777">
                  <c:v>0.13697290149126959</c:v>
                </c:pt>
                <c:pt idx="778">
                  <c:v>0.13456173727567644</c:v>
                </c:pt>
                <c:pt idx="779">
                  <c:v>0.13218455723354444</c:v>
                </c:pt>
                <c:pt idx="780">
                  <c:v>0.12984106257901951</c:v>
                </c:pt>
                <c:pt idx="781">
                  <c:v>0.1275309534039788</c:v>
                </c:pt>
                <c:pt idx="782">
                  <c:v>0.12525392877401709</c:v>
                </c:pt>
                <c:pt idx="783">
                  <c:v>0.12300968682305385</c:v>
                </c:pt>
                <c:pt idx="784">
                  <c:v>0.12079792484655014</c:v>
                </c:pt>
                <c:pt idx="785">
                  <c:v>0.11861833939332338</c:v>
                </c:pt>
                <c:pt idx="786">
                  <c:v>0.11647062635595151</c:v>
                </c:pt>
                <c:pt idx="787">
                  <c:v>0.11435448105975672</c:v>
                </c:pt>
                <c:pt idx="788">
                  <c:v>0.1122695983503607</c:v>
                </c:pt>
                <c:pt idx="789">
                  <c:v>0.11021567267980438</c:v>
                </c:pt>
                <c:pt idx="790">
                  <c:v>0.10819239819122428</c:v>
                </c:pt>
                <c:pt idx="791">
                  <c:v>0.10619946880208134</c:v>
                </c:pt>
                <c:pt idx="792">
                  <c:v>0.10423657828593542</c:v>
                </c:pt>
                <c:pt idx="793">
                  <c:v>0.10230342035276194</c:v>
                </c:pt>
                <c:pt idx="794">
                  <c:v>0.10039968872780686</c:v>
                </c:pt>
                <c:pt idx="795">
                  <c:v>9.8525077228976535E-2</c:v>
                </c:pt>
                <c:pt idx="796">
                  <c:v>9.6679279842761104E-2</c:v>
                </c:pt>
                <c:pt idx="797">
                  <c:v>9.486199079868872E-2</c:v>
                </c:pt>
                <c:pt idx="798">
                  <c:v>9.3072904642310494E-2</c:v>
                </c:pt>
                <c:pt idx="799">
                  <c:v>9.131171630671589E-2</c:v>
                </c:pt>
                <c:pt idx="800">
                  <c:v>8.9578121182578282E-2</c:v>
                </c:pt>
                <c:pt idx="801">
                  <c:v>8.7871815186732885E-2</c:v>
                </c:pt>
                <c:pt idx="802">
                  <c:v>8.6192494829287605E-2</c:v>
                </c:pt>
                <c:pt idx="803">
                  <c:v>8.4539857279269992E-2</c:v>
                </c:pt>
                <c:pt idx="804">
                  <c:v>8.2913600428812656E-2</c:v>
                </c:pt>
                <c:pt idx="805">
                  <c:v>8.131342295588119E-2</c:v>
                </c:pt>
                <c:pt idx="806">
                  <c:v>7.9739024385547988E-2</c:v>
                </c:pt>
                <c:pt idx="807">
                  <c:v>7.8190105149817404E-2</c:v>
                </c:pt>
                <c:pt idx="808">
                  <c:v>7.6666366646006887E-2</c:v>
                </c:pt>
                <c:pt idx="809">
                  <c:v>7.5167511293690065E-2</c:v>
                </c:pt>
                <c:pt idx="810">
                  <c:v>7.3693242590208277E-2</c:v>
                </c:pt>
                <c:pt idx="811">
                  <c:v>7.2243265164756598E-2</c:v>
                </c:pt>
                <c:pt idx="812">
                  <c:v>7.0817284831052887E-2</c:v>
                </c:pt>
                <c:pt idx="813">
                  <c:v>6.9415008638596301E-2</c:v>
                </c:pt>
                <c:pt idx="814">
                  <c:v>6.8036144922524466E-2</c:v>
                </c:pt>
                <c:pt idx="815">
                  <c:v>6.6680403352077589E-2</c:v>
                </c:pt>
                <c:pt idx="816">
                  <c:v>6.5347494977678985E-2</c:v>
                </c:pt>
                <c:pt idx="817">
                  <c:v>6.4037132276640971E-2</c:v>
                </c:pt>
                <c:pt idx="818">
                  <c:v>6.2749029197507092E-2</c:v>
                </c:pt>
                <c:pt idx="819">
                  <c:v>6.1482901203040147E-2</c:v>
                </c:pt>
                <c:pt idx="820">
                  <c:v>6.0238465311867467E-2</c:v>
                </c:pt>
                <c:pt idx="821">
                  <c:v>5.9015440138794402E-2</c:v>
                </c:pt>
                <c:pt idx="822">
                  <c:v>5.7813545933797339E-2</c:v>
                </c:pt>
                <c:pt idx="823">
                  <c:v>5.6632504619708708E-2</c:v>
                </c:pt>
                <c:pt idx="824">
                  <c:v>5.5472039828605692E-2</c:v>
                </c:pt>
                <c:pt idx="825">
                  <c:v>5.4331876936915345E-2</c:v>
                </c:pt>
                <c:pt idx="826">
                  <c:v>5.3211743099249295E-2</c:v>
                </c:pt>
                <c:pt idx="827">
                  <c:v>5.2111367280980661E-2</c:v>
                </c:pt>
                <c:pt idx="828">
                  <c:v>5.1030480289577219E-2</c:v>
                </c:pt>
                <c:pt idx="829">
                  <c:v>4.9968814804704206E-2</c:v>
                </c:pt>
                <c:pt idx="830">
                  <c:v>4.8926105407110732E-2</c:v>
                </c:pt>
                <c:pt idx="831">
                  <c:v>4.790208860631439E-2</c:v>
                </c:pt>
                <c:pt idx="832">
                  <c:v>4.6896502867098129E-2</c:v>
                </c:pt>
                <c:pt idx="833">
                  <c:v>4.5909088634834491E-2</c:v>
                </c:pt>
                <c:pt idx="834">
                  <c:v>4.493958835965179E-2</c:v>
                </c:pt>
                <c:pt idx="835">
                  <c:v>4.398774651945761E-2</c:v>
                </c:pt>
                <c:pt idx="836">
                  <c:v>4.3053309641834826E-2</c:v>
                </c:pt>
                <c:pt idx="837">
                  <c:v>4.2136026324825611E-2</c:v>
                </c:pt>
                <c:pt idx="838">
                  <c:v>4.1235647256619282E-2</c:v>
                </c:pt>
                <c:pt idx="839">
                  <c:v>4.0351925234159404E-2</c:v>
                </c:pt>
                <c:pt idx="840">
                  <c:v>3.9484615180686577E-2</c:v>
                </c:pt>
                <c:pt idx="841">
                  <c:v>3.8633474162232576E-2</c:v>
                </c:pt>
                <c:pt idx="842">
                  <c:v>3.77982614030824E-2</c:v>
                </c:pt>
                <c:pt idx="843">
                  <c:v>3.6978738300220144E-2</c:v>
                </c:pt>
                <c:pt idx="844">
                  <c:v>3.6174668436775602E-2</c:v>
                </c:pt>
                <c:pt idx="845">
                  <c:v>3.5385817594487591E-2</c:v>
                </c:pt>
                <c:pt idx="846">
                  <c:v>3.4611953765200945E-2</c:v>
                </c:pt>
                <c:pt idx="847">
                  <c:v>3.3852847161413742E-2</c:v>
                </c:pt>
                <c:pt idx="848">
                  <c:v>3.310827022589128E-2</c:v>
                </c:pt>
                <c:pt idx="849">
                  <c:v>3.2377997640363858E-2</c:v>
                </c:pt>
                <c:pt idx="850">
                  <c:v>3.1661806333324827E-2</c:v>
                </c:pt>
                <c:pt idx="851">
                  <c:v>3.095947548694614E-2</c:v>
                </c:pt>
                <c:pt idx="852">
                  <c:v>3.0270786543127787E-2</c:v>
                </c:pt>
                <c:pt idx="853">
                  <c:v>2.9595523208698387E-2</c:v>
                </c:pt>
                <c:pt idx="854">
                  <c:v>2.8933471459783418E-2</c:v>
                </c:pt>
                <c:pt idx="855">
                  <c:v>2.8284419545358319E-2</c:v>
                </c:pt>
                <c:pt idx="856">
                  <c:v>2.7648157990002937E-2</c:v>
                </c:pt>
                <c:pt idx="857">
                  <c:v>2.7024479595874434E-2</c:v>
                </c:pt>
                <c:pt idx="858">
                  <c:v>2.6413179443915271E-2</c:v>
                </c:pt>
                <c:pt idx="859">
                  <c:v>2.5814054894312981E-2</c:v>
                </c:pt>
                <c:pt idx="860">
                  <c:v>2.5226905586228664E-2</c:v>
                </c:pt>
                <c:pt idx="861">
                  <c:v>2.4651533436810518E-2</c:v>
                </c:pt>
                <c:pt idx="862">
                  <c:v>2.4087742639509305E-2</c:v>
                </c:pt>
                <c:pt idx="863">
                  <c:v>2.3535339661712121E-2</c:v>
                </c:pt>
                <c:pt idx="864">
                  <c:v>2.2994133241710825E-2</c:v>
                </c:pt>
                <c:pt idx="865">
                  <c:v>2.2463934385021748E-2</c:v>
                </c:pt>
                <c:pt idx="866">
                  <c:v>2.1944556360072674E-2</c:v>
                </c:pt>
                <c:pt idx="867">
                  <c:v>2.1435814693273533E-2</c:v>
                </c:pt>
                <c:pt idx="868">
                  <c:v>2.0937527163486628E-2</c:v>
                </c:pt>
                <c:pt idx="869">
                  <c:v>2.0449513795912741E-2</c:v>
                </c:pt>
                <c:pt idx="870">
                  <c:v>1.9971596855408405E-2</c:v>
                </c:pt>
                <c:pt idx="871">
                  <c:v>1.9503600839250845E-2</c:v>
                </c:pt>
                <c:pt idx="872">
                  <c:v>1.9045352469365517E-2</c:v>
                </c:pt>
                <c:pt idx="873">
                  <c:v>1.8596680684032144E-2</c:v>
                </c:pt>
                <c:pt idx="874">
                  <c:v>1.8157416629084593E-2</c:v>
                </c:pt>
                <c:pt idx="875">
                  <c:v>1.7727393648619649E-2</c:v>
                </c:pt>
                <c:pt idx="876">
                  <c:v>1.7306447275229911E-2</c:v>
                </c:pt>
                <c:pt idx="877">
                  <c:v>1.6894415219775777E-2</c:v>
                </c:pt>
                <c:pt idx="878">
                  <c:v>1.6491137360711179E-2</c:v>
                </c:pt>
                <c:pt idx="879">
                  <c:v>1.6096455732977879E-2</c:v>
                </c:pt>
                <c:pt idx="880">
                  <c:v>1.5710214516482718E-2</c:v>
                </c:pt>
                <c:pt idx="881">
                  <c:v>1.533226002417208E-2</c:v>
                </c:pt>
                <c:pt idx="882">
                  <c:v>1.4962440689717946E-2</c:v>
                </c:pt>
                <c:pt idx="883">
                  <c:v>1.4600607054829264E-2</c:v>
                </c:pt>
                <c:pt idx="884">
                  <c:v>1.4246611756202678E-2</c:v>
                </c:pt>
                <c:pt idx="885">
                  <c:v>1.3900309512126187E-2</c:v>
                </c:pt>
                <c:pt idx="886">
                  <c:v>1.3561557108749098E-2</c:v>
                </c:pt>
                <c:pt idx="887">
                  <c:v>1.3230213386031814E-2</c:v>
                </c:pt>
                <c:pt idx="888">
                  <c:v>1.2906139223388312E-2</c:v>
                </c:pt>
                <c:pt idx="889">
                  <c:v>1.2589197525034443E-2</c:v>
                </c:pt>
                <c:pt idx="890">
                  <c:v>1.2279253205054694E-2</c:v>
                </c:pt>
                <c:pt idx="891">
                  <c:v>1.1976173172199941E-2</c:v>
                </c:pt>
                <c:pt idx="892">
                  <c:v>1.1679826314428725E-2</c:v>
                </c:pt>
                <c:pt idx="893">
                  <c:v>1.1390083483204E-2</c:v>
                </c:pt>
                <c:pt idx="894">
                  <c:v>1.1106817477557587E-2</c:v>
                </c:pt>
                <c:pt idx="895">
                  <c:v>1.0829903027933872E-2</c:v>
                </c:pt>
                <c:pt idx="896">
                  <c:v>1.0559216779824642E-2</c:v>
                </c:pt>
                <c:pt idx="897">
                  <c:v>1.0294637277206082E-2</c:v>
                </c:pt>
                <c:pt idx="898">
                  <c:v>1.0036044945789606E-2</c:v>
                </c:pt>
                <c:pt idx="899">
                  <c:v>9.7833220760970424E-3</c:v>
                </c:pt>
                <c:pt idx="900">
                  <c:v>9.5363528063714398E-3</c:v>
                </c:pt>
                <c:pt idx="901">
                  <c:v>9.2950231053337204E-3</c:v>
                </c:pt>
                <c:pt idx="902">
                  <c:v>9.0592207547958888E-3</c:v>
                </c:pt>
                <c:pt idx="903">
                  <c:v>8.8288353321408081E-3</c:v>
                </c:pt>
                <c:pt idx="904">
                  <c:v>8.6037581926787093E-3</c:v>
                </c:pt>
                <c:pt idx="905">
                  <c:v>8.3838824518901213E-3</c:v>
                </c:pt>
                <c:pt idx="906">
                  <c:v>8.1691029675649632E-3</c:v>
                </c:pt>
                <c:pt idx="907">
                  <c:v>7.9593163218471229E-3</c:v>
                </c:pt>
                <c:pt idx="908">
                  <c:v>7.7544208031937525E-3</c:v>
                </c:pt>
                <c:pt idx="909">
                  <c:v>7.5543163882584004E-3</c:v>
                </c:pt>
                <c:pt idx="910">
                  <c:v>7.3589047237066453E-3</c:v>
                </c:pt>
                <c:pt idx="911">
                  <c:v>7.1680891079730089E-3</c:v>
                </c:pt>
                <c:pt idx="912">
                  <c:v>6.9817744729674946E-3</c:v>
                </c:pt>
                <c:pt idx="913">
                  <c:v>6.7998673657399819E-3</c:v>
                </c:pt>
                <c:pt idx="914">
                  <c:v>6.6222759301105862E-3</c:v>
                </c:pt>
                <c:pt idx="915">
                  <c:v>6.4489098882737532E-3</c:v>
                </c:pt>
                <c:pt idx="916">
                  <c:v>6.2796805223838004E-3</c:v>
                </c:pt>
                <c:pt idx="917">
                  <c:v>6.1145006561293177E-3</c:v>
                </c:pt>
                <c:pt idx="918">
                  <c:v>5.9532846363037802E-3</c:v>
                </c:pt>
                <c:pt idx="919">
                  <c:v>5.7959483143793173E-3</c:v>
                </c:pt>
                <c:pt idx="920">
                  <c:v>5.6424090280907339E-3</c:v>
                </c:pt>
                <c:pt idx="921">
                  <c:v>5.4925855830362594E-3</c:v>
                </c:pt>
                <c:pt idx="922">
                  <c:v>5.3463982343017902E-3</c:v>
                </c:pt>
                <c:pt idx="923">
                  <c:v>5.2037686681147598E-3</c:v>
                </c:pt>
                <c:pt idx="924">
                  <c:v>5.0646199835339446E-3</c:v>
                </c:pt>
                <c:pt idx="925">
                  <c:v>4.9288766741810925E-3</c:v>
                </c:pt>
                <c:pt idx="926">
                  <c:v>4.7964646100202577E-3</c:v>
                </c:pt>
                <c:pt idx="927">
                  <c:v>4.6673110191903866E-3</c:v>
                </c:pt>
                <c:pt idx="928">
                  <c:v>4.5413444698966885E-3</c:v>
                </c:pt>
                <c:pt idx="929">
                  <c:v>4.4184948523660096E-3</c:v>
                </c:pt>
                <c:pt idx="930">
                  <c:v>4.2986933608713486E-3</c:v>
                </c:pt>
                <c:pt idx="931">
                  <c:v>4.1818724758304719E-3</c:v>
                </c:pt>
                <c:pt idx="932">
                  <c:v>4.0679659459833565E-3</c:v>
                </c:pt>
                <c:pt idx="933">
                  <c:v>3.956908770653138E-3</c:v>
                </c:pt>
                <c:pt idx="934">
                  <c:v>3.8486371820949531E-3</c:v>
                </c:pt>
                <c:pt idx="935">
                  <c:v>3.7430886279369974E-3</c:v>
                </c:pt>
                <c:pt idx="936">
                  <c:v>3.6402017537179383E-3</c:v>
                </c:pt>
                <c:pt idx="937">
                  <c:v>3.5399163855246254E-3</c:v>
                </c:pt>
                <c:pt idx="938">
                  <c:v>3.4421735127339679E-3</c:v>
                </c:pt>
                <c:pt idx="939">
                  <c:v>3.3469152708626181E-3</c:v>
                </c:pt>
                <c:pt idx="940">
                  <c:v>3.2540849245279815E-3</c:v>
                </c:pt>
                <c:pt idx="941">
                  <c:v>3.163626850523973E-3</c:v>
                </c:pt>
                <c:pt idx="942">
                  <c:v>3.0754865210146903E-3</c:v>
                </c:pt>
                <c:pt idx="943">
                  <c:v>2.9896104868491632E-3</c:v>
                </c:pt>
                <c:pt idx="944">
                  <c:v>2.9059463610000761E-3</c:v>
                </c:pt>
                <c:pt idx="945">
                  <c:v>2.8244428021293082E-3</c:v>
                </c:pt>
                <c:pt idx="946">
                  <c:v>2.7450494982829612E-3</c:v>
                </c:pt>
                <c:pt idx="947">
                  <c:v>2.6677171507184481E-3</c:v>
                </c:pt>
                <c:pt idx="948">
                  <c:v>2.5923974578660131E-3</c:v>
                </c:pt>
                <c:pt idx="949">
                  <c:v>2.5190430994270195E-3</c:v>
                </c:pt>
                <c:pt idx="950">
                  <c:v>2.4476077206111594E-3</c:v>
                </c:pt>
                <c:pt idx="951">
                  <c:v>2.3780459165146251E-3</c:v>
                </c:pt>
                <c:pt idx="952">
                  <c:v>2.3103132166411569E-3</c:v>
                </c:pt>
                <c:pt idx="953">
                  <c:v>2.2443660695678071E-3</c:v>
                </c:pt>
                <c:pt idx="954">
                  <c:v>2.180161827757069E-3</c:v>
                </c:pt>
                <c:pt idx="955">
                  <c:v>2.1176587325169908E-3</c:v>
                </c:pt>
                <c:pt idx="956">
                  <c:v>2.0568158991107143E-3</c:v>
                </c:pt>
                <c:pt idx="957">
                  <c:v>1.9975933020168041E-3</c:v>
                </c:pt>
                <c:pt idx="958">
                  <c:v>1.9399517603416404E-3</c:v>
                </c:pt>
                <c:pt idx="959">
                  <c:v>1.8838529233850042E-3</c:v>
                </c:pt>
                <c:pt idx="960">
                  <c:v>1.8292592563599172E-3</c:v>
                </c:pt>
                <c:pt idx="961">
                  <c:v>1.7761340262676868E-3</c:v>
                </c:pt>
                <c:pt idx="962">
                  <c:v>1.7244412879290222E-3</c:v>
                </c:pt>
                <c:pt idx="963">
                  <c:v>1.6741458701719676E-3</c:v>
                </c:pt>
                <c:pt idx="964">
                  <c:v>1.6252133621773343E-3</c:v>
                </c:pt>
                <c:pt idx="965">
                  <c:v>1.5776100999822166E-3</c:v>
                </c:pt>
                <c:pt idx="966">
                  <c:v>1.5313031531420849E-3</c:v>
                </c:pt>
                <c:pt idx="967">
                  <c:v>1.4862603115518569E-3</c:v>
                </c:pt>
                <c:pt idx="968">
                  <c:v>1.4424500724262998E-3</c:v>
                </c:pt>
                <c:pt idx="969">
                  <c:v>1.3998416274399851E-3</c:v>
                </c:pt>
                <c:pt idx="970">
                  <c:v>1.3584048500269905E-3</c:v>
                </c:pt>
                <c:pt idx="971">
                  <c:v>1.3181102828404329E-3</c:v>
                </c:pt>
                <c:pt idx="972">
                  <c:v>1.2789291253718534E-3</c:v>
                </c:pt>
                <c:pt idx="973">
                  <c:v>1.2408332217304105E-3</c:v>
                </c:pt>
                <c:pt idx="974">
                  <c:v>1.2037950485817759E-3</c:v>
                </c:pt>
                <c:pt idx="975">
                  <c:v>1.1677877032465096E-3</c:v>
                </c:pt>
                <c:pt idx="976">
                  <c:v>1.132784891957719E-3</c:v>
                </c:pt>
                <c:pt idx="977">
                  <c:v>1.0987609182776382E-3</c:v>
                </c:pt>
                <c:pt idx="978">
                  <c:v>1.0656906716727927E-3</c:v>
                </c:pt>
                <c:pt idx="979">
                  <c:v>1.0335496162472897E-3</c:v>
                </c:pt>
                <c:pt idx="980">
                  <c:v>1.0023137796337689E-3</c:v>
                </c:pt>
                <c:pt idx="981">
                  <c:v>9.7195974204144847E-4</c:v>
                </c:pt>
                <c:pt idx="982">
                  <c:v>9.4246462546068699E-4</c:v>
                </c:pt>
                <c:pt idx="983">
                  <c:v>9.1380608302340366E-4</c:v>
                </c:pt>
                <c:pt idx="984">
                  <c:v>8.8596228851866069E-4</c:v>
                </c:pt>
                <c:pt idx="985">
                  <c:v>8.5891192606267074E-4</c:v>
                </c:pt>
                <c:pt idx="986">
                  <c:v>8.3263417992242956E-4</c:v>
                </c:pt>
                <c:pt idx="987">
                  <c:v>8.0710872449215058E-4</c:v>
                </c:pt>
                <c:pt idx="988">
                  <c:v>7.8231571442161855E-4</c:v>
                </c:pt>
                <c:pt idx="989">
                  <c:v>7.5823577489554813E-4</c:v>
                </c:pt>
                <c:pt idx="990">
                  <c:v>7.348499920629989E-4</c:v>
                </c:pt>
                <c:pt idx="991">
                  <c:v>7.1213990361584565E-4</c:v>
                </c:pt>
                <c:pt idx="992">
                  <c:v>6.9008748951528902E-4</c:v>
                </c:pt>
                <c:pt idx="993">
                  <c:v>6.6867516286533437E-4</c:v>
                </c:pt>
                <c:pt idx="994">
                  <c:v>6.4788576093216131E-4</c:v>
                </c:pt>
                <c:pt idx="995">
                  <c:v>6.2770253630824201E-4</c:v>
                </c:pt>
                <c:pt idx="996">
                  <c:v>6.0810914822008021E-4</c:v>
                </c:pt>
                <c:pt idx="997">
                  <c:v>5.8908965397836625E-4</c:v>
                </c:pt>
                <c:pt idx="998">
                  <c:v>5.7062850056936786E-4</c:v>
                </c:pt>
                <c:pt idx="999">
                  <c:v>5.5271051638630371E-4</c:v>
                </c:pt>
              </c:numCache>
            </c:numRef>
          </c:yVal>
          <c:smooth val="0"/>
          <c:extLst>
            <c:ext xmlns:c16="http://schemas.microsoft.com/office/drawing/2014/chart" uri="{C3380CC4-5D6E-409C-BE32-E72D297353CC}">
              <c16:uniqueId val="{0000000A-F434-48CD-B3F8-D6C1F642266B}"/>
            </c:ext>
          </c:extLst>
        </c:ser>
        <c:ser>
          <c:idx val="5"/>
          <c:order val="5"/>
          <c:tx>
            <c:strRef>
              <c:f>'[Risk Workbook NCSLI 7.2023.xlsx]Specific Vs Global'!$AI$64</c:f>
              <c:strCache>
                <c:ptCount val="1"/>
                <c:pt idx="0">
                  <c:v>LAL</c:v>
                </c:pt>
              </c:strCache>
            </c:strRef>
          </c:tx>
          <c:spPr>
            <a:ln w="38100">
              <a:solidFill>
                <a:srgbClr val="00B050"/>
              </a:solidFill>
            </a:ln>
          </c:spPr>
          <c:marker>
            <c:symbol val="none"/>
          </c:marker>
          <c:dPt>
            <c:idx val="1"/>
            <c:bubble3D val="0"/>
            <c:spPr>
              <a:ln w="25400">
                <a:solidFill>
                  <a:srgbClr val="00B050"/>
                </a:solidFill>
              </a:ln>
            </c:spPr>
            <c:extLst>
              <c:ext xmlns:c16="http://schemas.microsoft.com/office/drawing/2014/chart" uri="{C3380CC4-5D6E-409C-BE32-E72D297353CC}">
                <c16:uniqueId val="{0000000C-F434-48CD-B3F8-D6C1F642266B}"/>
              </c:ext>
            </c:extLst>
          </c:dPt>
          <c:xVal>
            <c:numRef>
              <c:f>'[Risk Workbook NCSLI 7.2023.xlsx]Specific Vs Global'!$AI$65:$AI$66</c:f>
              <c:numCache>
                <c:formatCode>0.0000</c:formatCode>
                <c:ptCount val="2"/>
                <c:pt idx="0">
                  <c:v>57.500000610974901</c:v>
                </c:pt>
                <c:pt idx="1">
                  <c:v>57.500000610974901</c:v>
                </c:pt>
              </c:numCache>
            </c:numRef>
          </c:xVal>
          <c:yVal>
            <c:numRef>
              <c:f>'[Risk Workbook NCSLI 7.2023.xlsx]Specific Vs Global'!$AL$65:$AL$67</c:f>
              <c:numCache>
                <c:formatCode>General</c:formatCode>
                <c:ptCount val="3"/>
                <c:pt idx="0">
                  <c:v>0</c:v>
                </c:pt>
                <c:pt idx="1">
                  <c:v>1.5957691216057308</c:v>
                </c:pt>
              </c:numCache>
            </c:numRef>
          </c:yVal>
          <c:smooth val="0"/>
          <c:extLst>
            <c:ext xmlns:c16="http://schemas.microsoft.com/office/drawing/2014/chart" uri="{C3380CC4-5D6E-409C-BE32-E72D297353CC}">
              <c16:uniqueId val="{0000000D-F434-48CD-B3F8-D6C1F642266B}"/>
            </c:ext>
          </c:extLst>
        </c:ser>
        <c:ser>
          <c:idx val="6"/>
          <c:order val="6"/>
          <c:tx>
            <c:strRef>
              <c:f>'[Risk Workbook NCSLI 7.2023.xlsx]Specific Vs Global'!$AJ$64</c:f>
              <c:strCache>
                <c:ptCount val="1"/>
                <c:pt idx="0">
                  <c:v>UAL</c:v>
                </c:pt>
              </c:strCache>
            </c:strRef>
          </c:tx>
          <c:spPr>
            <a:ln w="38100">
              <a:solidFill>
                <a:srgbClr val="00B050"/>
              </a:solidFill>
            </a:ln>
          </c:spPr>
          <c:marker>
            <c:symbol val="none"/>
          </c:marker>
          <c:dPt>
            <c:idx val="1"/>
            <c:bubble3D val="0"/>
            <c:spPr>
              <a:ln w="25400">
                <a:solidFill>
                  <a:srgbClr val="00B050"/>
                </a:solidFill>
              </a:ln>
            </c:spPr>
            <c:extLst>
              <c:ext xmlns:c16="http://schemas.microsoft.com/office/drawing/2014/chart" uri="{C3380CC4-5D6E-409C-BE32-E72D297353CC}">
                <c16:uniqueId val="{0000000F-F434-48CD-B3F8-D6C1F642266B}"/>
              </c:ext>
            </c:extLst>
          </c:dPt>
          <c:xVal>
            <c:numRef>
              <c:f>'[Risk Workbook NCSLI 7.2023.xlsx]Specific Vs Global'!$AJ$65:$AJ$66</c:f>
              <c:numCache>
                <c:formatCode>0.0000</c:formatCode>
                <c:ptCount val="2"/>
                <c:pt idx="0">
                  <c:v>62.499999389025099</c:v>
                </c:pt>
                <c:pt idx="1">
                  <c:v>62.499999389025099</c:v>
                </c:pt>
              </c:numCache>
            </c:numRef>
          </c:xVal>
          <c:yVal>
            <c:numRef>
              <c:f>'[Risk Workbook NCSLI 7.2023.xlsx]Specific Vs Global'!$AL$65:$AL$66</c:f>
              <c:numCache>
                <c:formatCode>General</c:formatCode>
                <c:ptCount val="2"/>
                <c:pt idx="0">
                  <c:v>0</c:v>
                </c:pt>
                <c:pt idx="1">
                  <c:v>1.5957691216057308</c:v>
                </c:pt>
              </c:numCache>
            </c:numRef>
          </c:yVal>
          <c:smooth val="0"/>
          <c:extLst>
            <c:ext xmlns:c16="http://schemas.microsoft.com/office/drawing/2014/chart" uri="{C3380CC4-5D6E-409C-BE32-E72D297353CC}">
              <c16:uniqueId val="{00000010-F434-48CD-B3F8-D6C1F642266B}"/>
            </c:ext>
          </c:extLst>
        </c:ser>
        <c:dLbls>
          <c:showLegendKey val="0"/>
          <c:showVal val="0"/>
          <c:showCatName val="0"/>
          <c:showSerName val="0"/>
          <c:showPercent val="0"/>
          <c:showBubbleSize val="0"/>
        </c:dLbls>
        <c:axId val="610163552"/>
        <c:axId val="610163944"/>
      </c:scatterChart>
      <c:valAx>
        <c:axId val="610163552"/>
        <c:scaling>
          <c:orientation val="minMax"/>
        </c:scaling>
        <c:delete val="0"/>
        <c:axPos val="b"/>
        <c:numFmt formatCode="0.0000" sourceLinked="1"/>
        <c:majorTickMark val="out"/>
        <c:minorTickMark val="none"/>
        <c:tickLblPos val="nextTo"/>
        <c:spPr>
          <a:ln w="3175">
            <a:solidFill>
              <a:srgbClr val="000000"/>
            </a:solidFill>
            <a:prstDash val="solid"/>
          </a:ln>
        </c:spPr>
        <c:txPr>
          <a:bodyPr rot="0" vert="horz"/>
          <a:lstStyle/>
          <a:p>
            <a:pPr>
              <a:defRPr sz="1025" b="1" i="0" u="none" strike="noStrike" baseline="0">
                <a:solidFill>
                  <a:srgbClr val="0000FF"/>
                </a:solidFill>
                <a:latin typeface="Arial"/>
                <a:ea typeface="Arial"/>
                <a:cs typeface="Arial"/>
              </a:defRPr>
            </a:pPr>
            <a:endParaRPr lang="en-US"/>
          </a:p>
        </c:txPr>
        <c:crossAx val="610163944"/>
        <c:crosses val="autoZero"/>
        <c:crossBetween val="midCat"/>
      </c:valAx>
      <c:valAx>
        <c:axId val="610163944"/>
        <c:scaling>
          <c:orientation val="minMax"/>
          <c:min val="0"/>
        </c:scaling>
        <c:delete val="0"/>
        <c:axPos val="l"/>
        <c:majorGridlines>
          <c:spPr>
            <a:ln w="3175">
              <a:solidFill>
                <a:srgbClr val="000000"/>
              </a:solidFill>
              <a:prstDash val="solid"/>
            </a:ln>
          </c:spPr>
        </c:majorGridlines>
        <c:numFmt formatCode="General" sourceLinked="1"/>
        <c:majorTickMark val="out"/>
        <c:minorTickMark val="none"/>
        <c:tickLblPos val="nextTo"/>
        <c:spPr>
          <a:ln w="3175">
            <a:solidFill>
              <a:srgbClr val="000000"/>
            </a:solidFill>
            <a:prstDash val="solid"/>
          </a:ln>
        </c:spPr>
        <c:txPr>
          <a:bodyPr rot="0" vert="horz"/>
          <a:lstStyle/>
          <a:p>
            <a:pPr>
              <a:defRPr sz="1025" b="1" i="0" u="none" strike="noStrike" baseline="0">
                <a:solidFill>
                  <a:srgbClr val="0000FF"/>
                </a:solidFill>
                <a:latin typeface="Arial"/>
                <a:ea typeface="Arial"/>
                <a:cs typeface="Arial"/>
              </a:defRPr>
            </a:pPr>
            <a:endParaRPr lang="en-US"/>
          </a:p>
        </c:txPr>
        <c:crossAx val="610163552"/>
        <c:crosses val="autoZero"/>
        <c:crossBetween val="midCat"/>
      </c:valAx>
      <c:spPr>
        <a:solidFill>
          <a:srgbClr val="FFFF99"/>
        </a:solidFill>
        <a:ln w="12700">
          <a:solidFill>
            <a:srgbClr val="808080"/>
          </a:solidFill>
          <a:prstDash val="solid"/>
        </a:ln>
      </c:spPr>
    </c:plotArea>
    <c:legend>
      <c:legendPos val="r"/>
      <c:layout>
        <c:manualLayout>
          <c:xMode val="edge"/>
          <c:yMode val="edge"/>
          <c:x val="8.8043064849211747E-2"/>
          <c:y val="0.89241813371356238"/>
          <c:w val="0.8545222379612637"/>
          <c:h val="7.8232728608483612E-2"/>
        </c:manualLayout>
      </c:layout>
      <c:overlay val="0"/>
      <c:spPr>
        <a:solidFill>
          <a:srgbClr val="FFFFFF"/>
        </a:solidFill>
        <a:ln w="3175">
          <a:solidFill>
            <a:srgbClr val="000000"/>
          </a:solidFill>
          <a:prstDash val="solid"/>
        </a:ln>
      </c:spPr>
      <c:txPr>
        <a:bodyPr/>
        <a:lstStyle/>
        <a:p>
          <a:pPr>
            <a:defRPr sz="1100" b="1" i="0" u="none" strike="noStrike" baseline="0">
              <a:solidFill>
                <a:srgbClr val="006699"/>
              </a:solidFill>
              <a:latin typeface="Arial"/>
              <a:ea typeface="Arial"/>
              <a:cs typeface="Arial"/>
            </a:defRPr>
          </a:pPr>
          <a:endParaRPr lang="en-US"/>
        </a:p>
      </c:txPr>
    </c:legend>
    <c:plotVisOnly val="1"/>
    <c:dispBlanksAs val="gap"/>
    <c:showDLblsOverMax val="0"/>
  </c:chart>
  <c:spPr>
    <a:solidFill>
      <a:srgbClr val="FFFFFF"/>
    </a:solidFill>
    <a:ln w="25400">
      <a:solidFill>
        <a:srgbClr val="0000FF"/>
      </a:solidFill>
      <a:prstDash val="solid"/>
    </a:ln>
  </c:spPr>
  <c:txPr>
    <a:bodyPr/>
    <a:lstStyle/>
    <a:p>
      <a:pPr>
        <a:defRPr sz="1025" b="0" i="0" u="none" strike="noStrike" baseline="0">
          <a:solidFill>
            <a:srgbClr val="000000"/>
          </a:solidFill>
          <a:latin typeface="Arial"/>
          <a:ea typeface="Arial"/>
          <a:cs typeface="Arial"/>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Specific Risk</a:t>
            </a:r>
          </a:p>
        </c:rich>
      </c:tx>
      <c:layout>
        <c:manualLayout>
          <c:xMode val="edge"/>
          <c:yMode val="edge"/>
          <c:x val="0.41518123278221264"/>
          <c:y val="4.1810424293502596E-3"/>
        </c:manualLayout>
      </c:layout>
      <c:overlay val="0"/>
    </c:title>
    <c:autoTitleDeleted val="0"/>
    <c:plotArea>
      <c:layout>
        <c:manualLayout>
          <c:layoutTarget val="inner"/>
          <c:xMode val="edge"/>
          <c:yMode val="edge"/>
          <c:x val="7.3437556028408804E-2"/>
          <c:y val="6.6666827418083094E-2"/>
          <c:w val="0.88281317353300004"/>
          <c:h val="0.74814995213626601"/>
        </c:manualLayout>
      </c:layout>
      <c:scatterChart>
        <c:scatterStyle val="lineMarker"/>
        <c:varyColors val="0"/>
        <c:ser>
          <c:idx val="1"/>
          <c:order val="0"/>
          <c:tx>
            <c:strRef>
              <c:f>'[Risk Workbook NCSLI 7.2023.xlsx]Specific Vs Global'!$AK$60</c:f>
              <c:strCache>
                <c:ptCount val="1"/>
                <c:pt idx="0">
                  <c:v>MV</c:v>
                </c:pt>
              </c:strCache>
            </c:strRef>
          </c:tx>
          <c:spPr>
            <a:ln w="38100">
              <a:solidFill>
                <a:srgbClr val="0000FF"/>
              </a:solidFill>
              <a:prstDash val="solid"/>
            </a:ln>
          </c:spPr>
          <c:marker>
            <c:symbol val="none"/>
          </c:marker>
          <c:dPt>
            <c:idx val="1"/>
            <c:bubble3D val="0"/>
            <c:spPr>
              <a:ln w="25400">
                <a:solidFill>
                  <a:srgbClr val="0000FF"/>
                </a:solidFill>
                <a:prstDash val="solid"/>
              </a:ln>
            </c:spPr>
            <c:extLst>
              <c:ext xmlns:c16="http://schemas.microsoft.com/office/drawing/2014/chart" uri="{C3380CC4-5D6E-409C-BE32-E72D297353CC}">
                <c16:uniqueId val="{00000001-45E1-44D8-A4ED-F6C5B31A8615}"/>
              </c:ext>
            </c:extLst>
          </c:dPt>
          <c:xVal>
            <c:numRef>
              <c:f>'[Risk Workbook NCSLI 7.2023.xlsx]Specific Vs Global'!$AK$61:$AK$62</c:f>
              <c:numCache>
                <c:formatCode>0.0000</c:formatCode>
                <c:ptCount val="2"/>
                <c:pt idx="0">
                  <c:v>55</c:v>
                </c:pt>
                <c:pt idx="1">
                  <c:v>55</c:v>
                </c:pt>
              </c:numCache>
            </c:numRef>
          </c:xVal>
          <c:yVal>
            <c:numRef>
              <c:f>'[Risk Workbook NCSLI 7.2023.xlsx]Specific Vs Global'!$AL$61:$AL$62</c:f>
              <c:numCache>
                <c:formatCode>General</c:formatCode>
                <c:ptCount val="2"/>
                <c:pt idx="0">
                  <c:v>0</c:v>
                </c:pt>
                <c:pt idx="1">
                  <c:v>1.5957691216057308</c:v>
                </c:pt>
              </c:numCache>
            </c:numRef>
          </c:yVal>
          <c:smooth val="0"/>
          <c:extLst>
            <c:ext xmlns:c16="http://schemas.microsoft.com/office/drawing/2014/chart" uri="{C3380CC4-5D6E-409C-BE32-E72D297353CC}">
              <c16:uniqueId val="{00000002-D803-4E47-800F-1D15410FBF36}"/>
            </c:ext>
          </c:extLst>
        </c:ser>
        <c:ser>
          <c:idx val="2"/>
          <c:order val="1"/>
          <c:tx>
            <c:strRef>
              <c:f>'[Risk Workbook NCSLI 7.2023.xlsx]Specific Vs Global'!$AI$60</c:f>
              <c:strCache>
                <c:ptCount val="1"/>
                <c:pt idx="0">
                  <c:v>LSL</c:v>
                </c:pt>
              </c:strCache>
            </c:strRef>
          </c:tx>
          <c:spPr>
            <a:ln w="38100">
              <a:solidFill>
                <a:srgbClr val="DD0806"/>
              </a:solidFill>
              <a:prstDash val="solid"/>
            </a:ln>
          </c:spPr>
          <c:marker>
            <c:symbol val="none"/>
          </c:marker>
          <c:dPt>
            <c:idx val="1"/>
            <c:bubble3D val="0"/>
            <c:extLst>
              <c:ext xmlns:c16="http://schemas.microsoft.com/office/drawing/2014/chart" uri="{C3380CC4-5D6E-409C-BE32-E72D297353CC}">
                <c16:uniqueId val="{00000002-45E1-44D8-A4ED-F6C5B31A8615}"/>
              </c:ext>
            </c:extLst>
          </c:dPt>
          <c:xVal>
            <c:numRef>
              <c:f>'[Risk Workbook NCSLI 7.2023.xlsx]Specific Vs Global'!$AI$61:$AI$62</c:f>
              <c:numCache>
                <c:formatCode>0.0000</c:formatCode>
                <c:ptCount val="2"/>
                <c:pt idx="0">
                  <c:v>57</c:v>
                </c:pt>
                <c:pt idx="1">
                  <c:v>57</c:v>
                </c:pt>
              </c:numCache>
            </c:numRef>
          </c:xVal>
          <c:yVal>
            <c:numRef>
              <c:f>'[Risk Workbook NCSLI 7.2023.xlsx]Specific Vs Global'!$AL$61:$AL$62</c:f>
              <c:numCache>
                <c:formatCode>General</c:formatCode>
                <c:ptCount val="2"/>
                <c:pt idx="0">
                  <c:v>0</c:v>
                </c:pt>
                <c:pt idx="1">
                  <c:v>1.5957691216057308</c:v>
                </c:pt>
              </c:numCache>
            </c:numRef>
          </c:yVal>
          <c:smooth val="0"/>
          <c:extLst>
            <c:ext xmlns:c16="http://schemas.microsoft.com/office/drawing/2014/chart" uri="{C3380CC4-5D6E-409C-BE32-E72D297353CC}">
              <c16:uniqueId val="{00000004-D803-4E47-800F-1D15410FBF36}"/>
            </c:ext>
          </c:extLst>
        </c:ser>
        <c:ser>
          <c:idx val="3"/>
          <c:order val="2"/>
          <c:tx>
            <c:strRef>
              <c:f>'[Risk Workbook NCSLI 7.2023.xlsx]Specific Vs Global'!$AH$60</c:f>
              <c:strCache>
                <c:ptCount val="1"/>
                <c:pt idx="0">
                  <c:v>Nominal Value</c:v>
                </c:pt>
              </c:strCache>
            </c:strRef>
          </c:tx>
          <c:spPr>
            <a:ln w="25400">
              <a:solidFill>
                <a:srgbClr val="DD0806"/>
              </a:solidFill>
              <a:prstDash val="solid"/>
            </a:ln>
          </c:spPr>
          <c:marker>
            <c:symbol val="none"/>
          </c:marker>
          <c:dPt>
            <c:idx val="1"/>
            <c:bubble3D val="0"/>
            <c:spPr>
              <a:ln w="25400">
                <a:solidFill>
                  <a:srgbClr val="006666"/>
                </a:solidFill>
                <a:prstDash val="solid"/>
              </a:ln>
            </c:spPr>
            <c:extLst>
              <c:ext xmlns:c16="http://schemas.microsoft.com/office/drawing/2014/chart" uri="{C3380CC4-5D6E-409C-BE32-E72D297353CC}">
                <c16:uniqueId val="{00000004-45E1-44D8-A4ED-F6C5B31A8615}"/>
              </c:ext>
            </c:extLst>
          </c:dPt>
          <c:xVal>
            <c:numRef>
              <c:f>'[Risk Workbook NCSLI 7.2023.xlsx]Specific Vs Global'!$AH$61:$AH$62</c:f>
              <c:numCache>
                <c:formatCode>0.0000</c:formatCode>
                <c:ptCount val="2"/>
                <c:pt idx="0">
                  <c:v>60</c:v>
                </c:pt>
                <c:pt idx="1">
                  <c:v>60</c:v>
                </c:pt>
              </c:numCache>
            </c:numRef>
          </c:xVal>
          <c:yVal>
            <c:numRef>
              <c:f>'[Risk Workbook NCSLI 7.2023.xlsx]Specific Vs Global'!$AL$61:$AL$62</c:f>
              <c:numCache>
                <c:formatCode>General</c:formatCode>
                <c:ptCount val="2"/>
                <c:pt idx="0">
                  <c:v>0</c:v>
                </c:pt>
                <c:pt idx="1">
                  <c:v>1.5957691216057308</c:v>
                </c:pt>
              </c:numCache>
            </c:numRef>
          </c:yVal>
          <c:smooth val="0"/>
          <c:extLst>
            <c:ext xmlns:c16="http://schemas.microsoft.com/office/drawing/2014/chart" uri="{C3380CC4-5D6E-409C-BE32-E72D297353CC}">
              <c16:uniqueId val="{00000007-D803-4E47-800F-1D15410FBF36}"/>
            </c:ext>
          </c:extLst>
        </c:ser>
        <c:ser>
          <c:idx val="4"/>
          <c:order val="3"/>
          <c:tx>
            <c:strRef>
              <c:f>'[Risk Workbook NCSLI 7.2023.xlsx]Specific Vs Global'!$AJ$60</c:f>
              <c:strCache>
                <c:ptCount val="1"/>
                <c:pt idx="0">
                  <c:v>USL</c:v>
                </c:pt>
              </c:strCache>
            </c:strRef>
          </c:tx>
          <c:spPr>
            <a:ln w="38100">
              <a:solidFill>
                <a:srgbClr val="DD0806"/>
              </a:solidFill>
              <a:prstDash val="solid"/>
            </a:ln>
          </c:spPr>
          <c:marker>
            <c:symbol val="none"/>
          </c:marker>
          <c:dPt>
            <c:idx val="1"/>
            <c:bubble3D val="0"/>
            <c:extLst>
              <c:ext xmlns:c16="http://schemas.microsoft.com/office/drawing/2014/chart" uri="{C3380CC4-5D6E-409C-BE32-E72D297353CC}">
                <c16:uniqueId val="{00000005-45E1-44D8-A4ED-F6C5B31A8615}"/>
              </c:ext>
            </c:extLst>
          </c:dPt>
          <c:xVal>
            <c:numRef>
              <c:f>'[Risk Workbook NCSLI 7.2023.xlsx]Specific Vs Global'!$AJ$61:$AJ$62</c:f>
              <c:numCache>
                <c:formatCode>0.0000</c:formatCode>
                <c:ptCount val="2"/>
                <c:pt idx="0">
                  <c:v>63</c:v>
                </c:pt>
                <c:pt idx="1">
                  <c:v>63</c:v>
                </c:pt>
              </c:numCache>
            </c:numRef>
          </c:xVal>
          <c:yVal>
            <c:numRef>
              <c:f>'[Risk Workbook NCSLI 7.2023.xlsx]Specific Vs Global'!$AL$61:$AL$62</c:f>
              <c:numCache>
                <c:formatCode>General</c:formatCode>
                <c:ptCount val="2"/>
                <c:pt idx="0">
                  <c:v>0</c:v>
                </c:pt>
                <c:pt idx="1">
                  <c:v>1.5957691216057308</c:v>
                </c:pt>
              </c:numCache>
            </c:numRef>
          </c:yVal>
          <c:smooth val="0"/>
          <c:extLst>
            <c:ext xmlns:c16="http://schemas.microsoft.com/office/drawing/2014/chart" uri="{C3380CC4-5D6E-409C-BE32-E72D297353CC}">
              <c16:uniqueId val="{00000009-D803-4E47-800F-1D15410FBF36}"/>
            </c:ext>
          </c:extLst>
        </c:ser>
        <c:ser>
          <c:idx val="0"/>
          <c:order val="4"/>
          <c:tx>
            <c:v>Uncert. Dist</c:v>
          </c:tx>
          <c:spPr>
            <a:ln w="25400">
              <a:solidFill>
                <a:srgbClr val="0000D4"/>
              </a:solidFill>
              <a:prstDash val="solid"/>
            </a:ln>
          </c:spPr>
          <c:marker>
            <c:symbol val="none"/>
          </c:marker>
          <c:xVal>
            <c:numRef>
              <c:f>'[Risk Workbook NCSLI 7.2023.xlsx]Specific Vs Global'!$AE$69:$AE$1068</c:f>
              <c:numCache>
                <c:formatCode>General</c:formatCode>
                <c:ptCount val="1000"/>
                <c:pt idx="0" formatCode="##0.00E+0">
                  <c:v>54</c:v>
                </c:pt>
                <c:pt idx="1">
                  <c:v>54.002000000000002</c:v>
                </c:pt>
                <c:pt idx="2">
                  <c:v>54.004000000000005</c:v>
                </c:pt>
                <c:pt idx="3">
                  <c:v>54.006000000000007</c:v>
                </c:pt>
                <c:pt idx="4">
                  <c:v>54.00800000000001</c:v>
                </c:pt>
                <c:pt idx="5">
                  <c:v>54.010000000000012</c:v>
                </c:pt>
                <c:pt idx="6">
                  <c:v>54.012000000000015</c:v>
                </c:pt>
                <c:pt idx="7">
                  <c:v>54.014000000000017</c:v>
                </c:pt>
                <c:pt idx="8">
                  <c:v>54.01600000000002</c:v>
                </c:pt>
                <c:pt idx="9">
                  <c:v>54.018000000000022</c:v>
                </c:pt>
                <c:pt idx="10">
                  <c:v>54.020000000000024</c:v>
                </c:pt>
                <c:pt idx="11">
                  <c:v>54.022000000000027</c:v>
                </c:pt>
                <c:pt idx="12">
                  <c:v>54.024000000000029</c:v>
                </c:pt>
                <c:pt idx="13">
                  <c:v>54.026000000000032</c:v>
                </c:pt>
                <c:pt idx="14">
                  <c:v>54.028000000000034</c:v>
                </c:pt>
                <c:pt idx="15">
                  <c:v>54.030000000000037</c:v>
                </c:pt>
                <c:pt idx="16">
                  <c:v>54.032000000000039</c:v>
                </c:pt>
                <c:pt idx="17">
                  <c:v>54.034000000000042</c:v>
                </c:pt>
                <c:pt idx="18">
                  <c:v>54.036000000000044</c:v>
                </c:pt>
                <c:pt idx="19">
                  <c:v>54.038000000000046</c:v>
                </c:pt>
                <c:pt idx="20">
                  <c:v>54.040000000000049</c:v>
                </c:pt>
                <c:pt idx="21">
                  <c:v>54.042000000000051</c:v>
                </c:pt>
                <c:pt idx="22">
                  <c:v>54.044000000000054</c:v>
                </c:pt>
                <c:pt idx="23">
                  <c:v>54.046000000000056</c:v>
                </c:pt>
                <c:pt idx="24">
                  <c:v>54.048000000000059</c:v>
                </c:pt>
                <c:pt idx="25">
                  <c:v>54.050000000000061</c:v>
                </c:pt>
                <c:pt idx="26">
                  <c:v>54.052000000000064</c:v>
                </c:pt>
                <c:pt idx="27">
                  <c:v>54.054000000000066</c:v>
                </c:pt>
                <c:pt idx="28">
                  <c:v>54.056000000000068</c:v>
                </c:pt>
                <c:pt idx="29">
                  <c:v>54.058000000000071</c:v>
                </c:pt>
                <c:pt idx="30">
                  <c:v>54.060000000000073</c:v>
                </c:pt>
                <c:pt idx="31">
                  <c:v>54.062000000000076</c:v>
                </c:pt>
                <c:pt idx="32">
                  <c:v>54.064000000000078</c:v>
                </c:pt>
                <c:pt idx="33">
                  <c:v>54.066000000000081</c:v>
                </c:pt>
                <c:pt idx="34">
                  <c:v>54.068000000000083</c:v>
                </c:pt>
                <c:pt idx="35">
                  <c:v>54.070000000000086</c:v>
                </c:pt>
                <c:pt idx="36">
                  <c:v>54.072000000000088</c:v>
                </c:pt>
                <c:pt idx="37">
                  <c:v>54.07400000000009</c:v>
                </c:pt>
                <c:pt idx="38">
                  <c:v>54.076000000000093</c:v>
                </c:pt>
                <c:pt idx="39">
                  <c:v>54.078000000000095</c:v>
                </c:pt>
                <c:pt idx="40">
                  <c:v>54.080000000000098</c:v>
                </c:pt>
                <c:pt idx="41">
                  <c:v>54.0820000000001</c:v>
                </c:pt>
                <c:pt idx="42">
                  <c:v>54.084000000000103</c:v>
                </c:pt>
                <c:pt idx="43">
                  <c:v>54.086000000000105</c:v>
                </c:pt>
                <c:pt idx="44">
                  <c:v>54.088000000000108</c:v>
                </c:pt>
                <c:pt idx="45">
                  <c:v>54.09000000000011</c:v>
                </c:pt>
                <c:pt idx="46">
                  <c:v>54.092000000000112</c:v>
                </c:pt>
                <c:pt idx="47">
                  <c:v>54.094000000000115</c:v>
                </c:pt>
                <c:pt idx="48">
                  <c:v>54.096000000000117</c:v>
                </c:pt>
                <c:pt idx="49">
                  <c:v>54.09800000000012</c:v>
                </c:pt>
                <c:pt idx="50">
                  <c:v>54.100000000000122</c:v>
                </c:pt>
                <c:pt idx="51">
                  <c:v>54.102000000000125</c:v>
                </c:pt>
                <c:pt idx="52">
                  <c:v>54.104000000000127</c:v>
                </c:pt>
                <c:pt idx="53">
                  <c:v>54.10600000000013</c:v>
                </c:pt>
                <c:pt idx="54">
                  <c:v>54.108000000000132</c:v>
                </c:pt>
                <c:pt idx="55">
                  <c:v>54.110000000000134</c:v>
                </c:pt>
                <c:pt idx="56">
                  <c:v>54.112000000000137</c:v>
                </c:pt>
                <c:pt idx="57">
                  <c:v>54.114000000000139</c:v>
                </c:pt>
                <c:pt idx="58">
                  <c:v>54.116000000000142</c:v>
                </c:pt>
                <c:pt idx="59">
                  <c:v>54.118000000000144</c:v>
                </c:pt>
                <c:pt idx="60">
                  <c:v>54.120000000000147</c:v>
                </c:pt>
                <c:pt idx="61">
                  <c:v>54.122000000000149</c:v>
                </c:pt>
                <c:pt idx="62">
                  <c:v>54.124000000000152</c:v>
                </c:pt>
                <c:pt idx="63">
                  <c:v>54.126000000000154</c:v>
                </c:pt>
                <c:pt idx="64">
                  <c:v>54.128000000000156</c:v>
                </c:pt>
                <c:pt idx="65">
                  <c:v>54.130000000000159</c:v>
                </c:pt>
                <c:pt idx="66">
                  <c:v>54.132000000000161</c:v>
                </c:pt>
                <c:pt idx="67">
                  <c:v>54.134000000000164</c:v>
                </c:pt>
                <c:pt idx="68">
                  <c:v>54.136000000000166</c:v>
                </c:pt>
                <c:pt idx="69">
                  <c:v>54.138000000000169</c:v>
                </c:pt>
                <c:pt idx="70">
                  <c:v>54.140000000000171</c:v>
                </c:pt>
                <c:pt idx="71">
                  <c:v>54.142000000000174</c:v>
                </c:pt>
                <c:pt idx="72">
                  <c:v>54.144000000000176</c:v>
                </c:pt>
                <c:pt idx="73">
                  <c:v>54.146000000000178</c:v>
                </c:pt>
                <c:pt idx="74">
                  <c:v>54.148000000000181</c:v>
                </c:pt>
                <c:pt idx="75">
                  <c:v>54.150000000000183</c:v>
                </c:pt>
                <c:pt idx="76">
                  <c:v>54.152000000000186</c:v>
                </c:pt>
                <c:pt idx="77">
                  <c:v>54.154000000000188</c:v>
                </c:pt>
                <c:pt idx="78">
                  <c:v>54.156000000000191</c:v>
                </c:pt>
                <c:pt idx="79">
                  <c:v>54.158000000000193</c:v>
                </c:pt>
                <c:pt idx="80">
                  <c:v>54.160000000000196</c:v>
                </c:pt>
                <c:pt idx="81">
                  <c:v>54.162000000000198</c:v>
                </c:pt>
                <c:pt idx="82">
                  <c:v>54.1640000000002</c:v>
                </c:pt>
                <c:pt idx="83">
                  <c:v>54.166000000000203</c:v>
                </c:pt>
                <c:pt idx="84">
                  <c:v>54.168000000000205</c:v>
                </c:pt>
                <c:pt idx="85">
                  <c:v>54.170000000000208</c:v>
                </c:pt>
                <c:pt idx="86">
                  <c:v>54.17200000000021</c:v>
                </c:pt>
                <c:pt idx="87">
                  <c:v>54.174000000000213</c:v>
                </c:pt>
                <c:pt idx="88">
                  <c:v>54.176000000000215</c:v>
                </c:pt>
                <c:pt idx="89">
                  <c:v>54.178000000000218</c:v>
                </c:pt>
                <c:pt idx="90">
                  <c:v>54.18000000000022</c:v>
                </c:pt>
                <c:pt idx="91">
                  <c:v>54.182000000000222</c:v>
                </c:pt>
                <c:pt idx="92">
                  <c:v>54.184000000000225</c:v>
                </c:pt>
                <c:pt idx="93">
                  <c:v>54.186000000000227</c:v>
                </c:pt>
                <c:pt idx="94">
                  <c:v>54.18800000000023</c:v>
                </c:pt>
                <c:pt idx="95">
                  <c:v>54.190000000000232</c:v>
                </c:pt>
                <c:pt idx="96">
                  <c:v>54.192000000000235</c:v>
                </c:pt>
                <c:pt idx="97">
                  <c:v>54.194000000000237</c:v>
                </c:pt>
                <c:pt idx="98">
                  <c:v>54.19600000000024</c:v>
                </c:pt>
                <c:pt idx="99">
                  <c:v>54.198000000000242</c:v>
                </c:pt>
                <c:pt idx="100">
                  <c:v>54.200000000000244</c:v>
                </c:pt>
                <c:pt idx="101">
                  <c:v>54.202000000000247</c:v>
                </c:pt>
                <c:pt idx="102">
                  <c:v>54.204000000000249</c:v>
                </c:pt>
                <c:pt idx="103">
                  <c:v>54.206000000000252</c:v>
                </c:pt>
                <c:pt idx="104">
                  <c:v>54.208000000000254</c:v>
                </c:pt>
                <c:pt idx="105">
                  <c:v>54.210000000000257</c:v>
                </c:pt>
                <c:pt idx="106">
                  <c:v>54.212000000000259</c:v>
                </c:pt>
                <c:pt idx="107">
                  <c:v>54.214000000000262</c:v>
                </c:pt>
                <c:pt idx="108">
                  <c:v>54.216000000000264</c:v>
                </c:pt>
                <c:pt idx="109">
                  <c:v>54.218000000000266</c:v>
                </c:pt>
                <c:pt idx="110">
                  <c:v>54.220000000000269</c:v>
                </c:pt>
                <c:pt idx="111">
                  <c:v>54.222000000000271</c:v>
                </c:pt>
                <c:pt idx="112">
                  <c:v>54.224000000000274</c:v>
                </c:pt>
                <c:pt idx="113">
                  <c:v>54.226000000000276</c:v>
                </c:pt>
                <c:pt idx="114">
                  <c:v>54.228000000000279</c:v>
                </c:pt>
                <c:pt idx="115">
                  <c:v>54.230000000000281</c:v>
                </c:pt>
                <c:pt idx="116">
                  <c:v>54.232000000000284</c:v>
                </c:pt>
                <c:pt idx="117">
                  <c:v>54.234000000000286</c:v>
                </c:pt>
                <c:pt idx="118">
                  <c:v>54.236000000000288</c:v>
                </c:pt>
                <c:pt idx="119">
                  <c:v>54.238000000000291</c:v>
                </c:pt>
                <c:pt idx="120">
                  <c:v>54.240000000000293</c:v>
                </c:pt>
                <c:pt idx="121">
                  <c:v>54.242000000000296</c:v>
                </c:pt>
                <c:pt idx="122">
                  <c:v>54.244000000000298</c:v>
                </c:pt>
                <c:pt idx="123">
                  <c:v>54.246000000000301</c:v>
                </c:pt>
                <c:pt idx="124">
                  <c:v>54.248000000000303</c:v>
                </c:pt>
                <c:pt idx="125">
                  <c:v>54.250000000000306</c:v>
                </c:pt>
                <c:pt idx="126">
                  <c:v>54.252000000000308</c:v>
                </c:pt>
                <c:pt idx="127">
                  <c:v>54.25400000000031</c:v>
                </c:pt>
                <c:pt idx="128">
                  <c:v>54.256000000000313</c:v>
                </c:pt>
                <c:pt idx="129">
                  <c:v>54.258000000000315</c:v>
                </c:pt>
                <c:pt idx="130">
                  <c:v>54.260000000000318</c:v>
                </c:pt>
                <c:pt idx="131">
                  <c:v>54.26200000000032</c:v>
                </c:pt>
                <c:pt idx="132">
                  <c:v>54.264000000000323</c:v>
                </c:pt>
                <c:pt idx="133">
                  <c:v>54.266000000000325</c:v>
                </c:pt>
                <c:pt idx="134">
                  <c:v>54.268000000000328</c:v>
                </c:pt>
                <c:pt idx="135">
                  <c:v>54.27000000000033</c:v>
                </c:pt>
                <c:pt idx="136">
                  <c:v>54.272000000000332</c:v>
                </c:pt>
                <c:pt idx="137">
                  <c:v>54.274000000000335</c:v>
                </c:pt>
                <c:pt idx="138">
                  <c:v>54.276000000000337</c:v>
                </c:pt>
                <c:pt idx="139">
                  <c:v>54.27800000000034</c:v>
                </c:pt>
                <c:pt idx="140">
                  <c:v>54.280000000000342</c:v>
                </c:pt>
                <c:pt idx="141">
                  <c:v>54.282000000000345</c:v>
                </c:pt>
                <c:pt idx="142">
                  <c:v>54.284000000000347</c:v>
                </c:pt>
                <c:pt idx="143">
                  <c:v>54.28600000000035</c:v>
                </c:pt>
                <c:pt idx="144">
                  <c:v>54.288000000000352</c:v>
                </c:pt>
                <c:pt idx="145">
                  <c:v>54.290000000000354</c:v>
                </c:pt>
                <c:pt idx="146">
                  <c:v>54.292000000000357</c:v>
                </c:pt>
                <c:pt idx="147">
                  <c:v>54.294000000000359</c:v>
                </c:pt>
                <c:pt idx="148">
                  <c:v>54.296000000000362</c:v>
                </c:pt>
                <c:pt idx="149">
                  <c:v>54.298000000000364</c:v>
                </c:pt>
                <c:pt idx="150">
                  <c:v>54.300000000000367</c:v>
                </c:pt>
                <c:pt idx="151">
                  <c:v>54.302000000000369</c:v>
                </c:pt>
                <c:pt idx="152">
                  <c:v>54.304000000000372</c:v>
                </c:pt>
                <c:pt idx="153">
                  <c:v>54.306000000000374</c:v>
                </c:pt>
                <c:pt idx="154">
                  <c:v>54.308000000000376</c:v>
                </c:pt>
                <c:pt idx="155">
                  <c:v>54.310000000000379</c:v>
                </c:pt>
                <c:pt idx="156">
                  <c:v>54.312000000000381</c:v>
                </c:pt>
                <c:pt idx="157">
                  <c:v>54.314000000000384</c:v>
                </c:pt>
                <c:pt idx="158">
                  <c:v>54.316000000000386</c:v>
                </c:pt>
                <c:pt idx="159">
                  <c:v>54.318000000000389</c:v>
                </c:pt>
                <c:pt idx="160">
                  <c:v>54.320000000000391</c:v>
                </c:pt>
                <c:pt idx="161">
                  <c:v>54.322000000000394</c:v>
                </c:pt>
                <c:pt idx="162">
                  <c:v>54.324000000000396</c:v>
                </c:pt>
                <c:pt idx="163">
                  <c:v>54.326000000000398</c:v>
                </c:pt>
                <c:pt idx="164">
                  <c:v>54.328000000000401</c:v>
                </c:pt>
                <c:pt idx="165">
                  <c:v>54.330000000000403</c:v>
                </c:pt>
                <c:pt idx="166">
                  <c:v>54.332000000000406</c:v>
                </c:pt>
                <c:pt idx="167">
                  <c:v>54.334000000000408</c:v>
                </c:pt>
                <c:pt idx="168">
                  <c:v>54.336000000000411</c:v>
                </c:pt>
                <c:pt idx="169">
                  <c:v>54.338000000000413</c:v>
                </c:pt>
                <c:pt idx="170">
                  <c:v>54.340000000000416</c:v>
                </c:pt>
                <c:pt idx="171">
                  <c:v>54.342000000000418</c:v>
                </c:pt>
                <c:pt idx="172">
                  <c:v>54.34400000000042</c:v>
                </c:pt>
                <c:pt idx="173">
                  <c:v>54.346000000000423</c:v>
                </c:pt>
                <c:pt idx="174">
                  <c:v>54.348000000000425</c:v>
                </c:pt>
                <c:pt idx="175">
                  <c:v>54.350000000000428</c:v>
                </c:pt>
                <c:pt idx="176">
                  <c:v>54.35200000000043</c:v>
                </c:pt>
                <c:pt idx="177">
                  <c:v>54.354000000000433</c:v>
                </c:pt>
                <c:pt idx="178">
                  <c:v>54.356000000000435</c:v>
                </c:pt>
                <c:pt idx="179">
                  <c:v>54.358000000000438</c:v>
                </c:pt>
                <c:pt idx="180">
                  <c:v>54.36000000000044</c:v>
                </c:pt>
                <c:pt idx="181">
                  <c:v>54.362000000000442</c:v>
                </c:pt>
                <c:pt idx="182">
                  <c:v>54.364000000000445</c:v>
                </c:pt>
                <c:pt idx="183">
                  <c:v>54.366000000000447</c:v>
                </c:pt>
                <c:pt idx="184">
                  <c:v>54.36800000000045</c:v>
                </c:pt>
                <c:pt idx="185">
                  <c:v>54.370000000000452</c:v>
                </c:pt>
                <c:pt idx="186">
                  <c:v>54.372000000000455</c:v>
                </c:pt>
                <c:pt idx="187">
                  <c:v>54.374000000000457</c:v>
                </c:pt>
                <c:pt idx="188">
                  <c:v>54.37600000000046</c:v>
                </c:pt>
                <c:pt idx="189">
                  <c:v>54.378000000000462</c:v>
                </c:pt>
                <c:pt idx="190">
                  <c:v>54.380000000000464</c:v>
                </c:pt>
                <c:pt idx="191">
                  <c:v>54.382000000000467</c:v>
                </c:pt>
                <c:pt idx="192">
                  <c:v>54.384000000000469</c:v>
                </c:pt>
                <c:pt idx="193">
                  <c:v>54.386000000000472</c:v>
                </c:pt>
                <c:pt idx="194">
                  <c:v>54.388000000000474</c:v>
                </c:pt>
                <c:pt idx="195">
                  <c:v>54.390000000000477</c:v>
                </c:pt>
                <c:pt idx="196">
                  <c:v>54.392000000000479</c:v>
                </c:pt>
                <c:pt idx="197">
                  <c:v>54.394000000000482</c:v>
                </c:pt>
                <c:pt idx="198">
                  <c:v>54.396000000000484</c:v>
                </c:pt>
                <c:pt idx="199">
                  <c:v>54.398000000000486</c:v>
                </c:pt>
                <c:pt idx="200">
                  <c:v>54.400000000000489</c:v>
                </c:pt>
                <c:pt idx="201">
                  <c:v>54.402000000000491</c:v>
                </c:pt>
                <c:pt idx="202">
                  <c:v>54.404000000000494</c:v>
                </c:pt>
                <c:pt idx="203">
                  <c:v>54.406000000000496</c:v>
                </c:pt>
                <c:pt idx="204">
                  <c:v>54.408000000000499</c:v>
                </c:pt>
                <c:pt idx="205">
                  <c:v>54.410000000000501</c:v>
                </c:pt>
                <c:pt idx="206">
                  <c:v>54.412000000000504</c:v>
                </c:pt>
                <c:pt idx="207">
                  <c:v>54.414000000000506</c:v>
                </c:pt>
                <c:pt idx="208">
                  <c:v>54.416000000000508</c:v>
                </c:pt>
                <c:pt idx="209">
                  <c:v>54.418000000000511</c:v>
                </c:pt>
                <c:pt idx="210">
                  <c:v>54.420000000000513</c:v>
                </c:pt>
                <c:pt idx="211">
                  <c:v>54.422000000000516</c:v>
                </c:pt>
                <c:pt idx="212">
                  <c:v>54.424000000000518</c:v>
                </c:pt>
                <c:pt idx="213">
                  <c:v>54.426000000000521</c:v>
                </c:pt>
                <c:pt idx="214">
                  <c:v>54.428000000000523</c:v>
                </c:pt>
                <c:pt idx="215">
                  <c:v>54.430000000000526</c:v>
                </c:pt>
                <c:pt idx="216">
                  <c:v>54.432000000000528</c:v>
                </c:pt>
                <c:pt idx="217">
                  <c:v>54.43400000000053</c:v>
                </c:pt>
                <c:pt idx="218">
                  <c:v>54.436000000000533</c:v>
                </c:pt>
                <c:pt idx="219">
                  <c:v>54.438000000000535</c:v>
                </c:pt>
                <c:pt idx="220">
                  <c:v>54.440000000000538</c:v>
                </c:pt>
                <c:pt idx="221">
                  <c:v>54.44200000000054</c:v>
                </c:pt>
                <c:pt idx="222">
                  <c:v>54.444000000000543</c:v>
                </c:pt>
                <c:pt idx="223">
                  <c:v>54.446000000000545</c:v>
                </c:pt>
                <c:pt idx="224">
                  <c:v>54.448000000000548</c:v>
                </c:pt>
                <c:pt idx="225">
                  <c:v>54.45000000000055</c:v>
                </c:pt>
                <c:pt idx="226">
                  <c:v>54.452000000000552</c:v>
                </c:pt>
                <c:pt idx="227">
                  <c:v>54.454000000000555</c:v>
                </c:pt>
                <c:pt idx="228">
                  <c:v>54.456000000000557</c:v>
                </c:pt>
                <c:pt idx="229">
                  <c:v>54.45800000000056</c:v>
                </c:pt>
                <c:pt idx="230">
                  <c:v>54.460000000000562</c:v>
                </c:pt>
                <c:pt idx="231">
                  <c:v>54.462000000000565</c:v>
                </c:pt>
                <c:pt idx="232">
                  <c:v>54.464000000000567</c:v>
                </c:pt>
                <c:pt idx="233">
                  <c:v>54.46600000000057</c:v>
                </c:pt>
                <c:pt idx="234">
                  <c:v>54.468000000000572</c:v>
                </c:pt>
                <c:pt idx="235">
                  <c:v>54.470000000000574</c:v>
                </c:pt>
                <c:pt idx="236">
                  <c:v>54.472000000000577</c:v>
                </c:pt>
                <c:pt idx="237">
                  <c:v>54.474000000000579</c:v>
                </c:pt>
                <c:pt idx="238">
                  <c:v>54.476000000000582</c:v>
                </c:pt>
                <c:pt idx="239">
                  <c:v>54.478000000000584</c:v>
                </c:pt>
                <c:pt idx="240">
                  <c:v>54.480000000000587</c:v>
                </c:pt>
                <c:pt idx="241">
                  <c:v>54.482000000000589</c:v>
                </c:pt>
                <c:pt idx="242">
                  <c:v>54.484000000000592</c:v>
                </c:pt>
                <c:pt idx="243">
                  <c:v>54.486000000000594</c:v>
                </c:pt>
                <c:pt idx="244">
                  <c:v>54.488000000000596</c:v>
                </c:pt>
                <c:pt idx="245">
                  <c:v>54.490000000000599</c:v>
                </c:pt>
                <c:pt idx="246">
                  <c:v>54.492000000000601</c:v>
                </c:pt>
                <c:pt idx="247">
                  <c:v>54.494000000000604</c:v>
                </c:pt>
                <c:pt idx="248">
                  <c:v>54.496000000000606</c:v>
                </c:pt>
                <c:pt idx="249">
                  <c:v>54.498000000000609</c:v>
                </c:pt>
                <c:pt idx="250">
                  <c:v>54.500000000000611</c:v>
                </c:pt>
                <c:pt idx="251">
                  <c:v>54.502000000000614</c:v>
                </c:pt>
                <c:pt idx="252">
                  <c:v>54.504000000000616</c:v>
                </c:pt>
                <c:pt idx="253">
                  <c:v>54.506000000000618</c:v>
                </c:pt>
                <c:pt idx="254">
                  <c:v>54.508000000000621</c:v>
                </c:pt>
                <c:pt idx="255">
                  <c:v>54.510000000000623</c:v>
                </c:pt>
                <c:pt idx="256">
                  <c:v>54.512000000000626</c:v>
                </c:pt>
                <c:pt idx="257">
                  <c:v>54.514000000000628</c:v>
                </c:pt>
                <c:pt idx="258">
                  <c:v>54.516000000000631</c:v>
                </c:pt>
                <c:pt idx="259">
                  <c:v>54.518000000000633</c:v>
                </c:pt>
                <c:pt idx="260">
                  <c:v>54.520000000000636</c:v>
                </c:pt>
                <c:pt idx="261">
                  <c:v>54.522000000000638</c:v>
                </c:pt>
                <c:pt idx="262">
                  <c:v>54.52400000000064</c:v>
                </c:pt>
                <c:pt idx="263">
                  <c:v>54.526000000000643</c:v>
                </c:pt>
                <c:pt idx="264">
                  <c:v>54.528000000000645</c:v>
                </c:pt>
                <c:pt idx="265">
                  <c:v>54.530000000000648</c:v>
                </c:pt>
                <c:pt idx="266">
                  <c:v>54.53200000000065</c:v>
                </c:pt>
                <c:pt idx="267">
                  <c:v>54.534000000000653</c:v>
                </c:pt>
                <c:pt idx="268">
                  <c:v>54.536000000000655</c:v>
                </c:pt>
                <c:pt idx="269">
                  <c:v>54.538000000000658</c:v>
                </c:pt>
                <c:pt idx="270">
                  <c:v>54.54000000000066</c:v>
                </c:pt>
                <c:pt idx="271">
                  <c:v>54.542000000000662</c:v>
                </c:pt>
                <c:pt idx="272">
                  <c:v>54.544000000000665</c:v>
                </c:pt>
                <c:pt idx="273">
                  <c:v>54.546000000000667</c:v>
                </c:pt>
                <c:pt idx="274">
                  <c:v>54.54800000000067</c:v>
                </c:pt>
                <c:pt idx="275">
                  <c:v>54.550000000000672</c:v>
                </c:pt>
                <c:pt idx="276">
                  <c:v>54.552000000000675</c:v>
                </c:pt>
                <c:pt idx="277">
                  <c:v>54.554000000000677</c:v>
                </c:pt>
                <c:pt idx="278">
                  <c:v>54.55600000000068</c:v>
                </c:pt>
                <c:pt idx="279">
                  <c:v>54.558000000000682</c:v>
                </c:pt>
                <c:pt idx="280">
                  <c:v>54.560000000000684</c:v>
                </c:pt>
                <c:pt idx="281">
                  <c:v>54.562000000000687</c:v>
                </c:pt>
                <c:pt idx="282">
                  <c:v>54.564000000000689</c:v>
                </c:pt>
                <c:pt idx="283">
                  <c:v>54.566000000000692</c:v>
                </c:pt>
                <c:pt idx="284">
                  <c:v>54.568000000000694</c:v>
                </c:pt>
                <c:pt idx="285">
                  <c:v>54.570000000000697</c:v>
                </c:pt>
                <c:pt idx="286">
                  <c:v>54.572000000000699</c:v>
                </c:pt>
                <c:pt idx="287">
                  <c:v>54.574000000000702</c:v>
                </c:pt>
                <c:pt idx="288">
                  <c:v>54.576000000000704</c:v>
                </c:pt>
                <c:pt idx="289">
                  <c:v>54.578000000000706</c:v>
                </c:pt>
                <c:pt idx="290">
                  <c:v>54.580000000000709</c:v>
                </c:pt>
                <c:pt idx="291">
                  <c:v>54.582000000000711</c:v>
                </c:pt>
                <c:pt idx="292">
                  <c:v>54.584000000000714</c:v>
                </c:pt>
                <c:pt idx="293">
                  <c:v>54.586000000000716</c:v>
                </c:pt>
                <c:pt idx="294">
                  <c:v>54.588000000000719</c:v>
                </c:pt>
                <c:pt idx="295">
                  <c:v>54.590000000000721</c:v>
                </c:pt>
                <c:pt idx="296">
                  <c:v>54.592000000000724</c:v>
                </c:pt>
                <c:pt idx="297">
                  <c:v>54.594000000000726</c:v>
                </c:pt>
                <c:pt idx="298">
                  <c:v>54.596000000000728</c:v>
                </c:pt>
                <c:pt idx="299">
                  <c:v>54.598000000000731</c:v>
                </c:pt>
                <c:pt idx="300">
                  <c:v>54.600000000000733</c:v>
                </c:pt>
                <c:pt idx="301">
                  <c:v>54.602000000000736</c:v>
                </c:pt>
                <c:pt idx="302">
                  <c:v>54.604000000000738</c:v>
                </c:pt>
                <c:pt idx="303">
                  <c:v>54.606000000000741</c:v>
                </c:pt>
                <c:pt idx="304">
                  <c:v>54.608000000000743</c:v>
                </c:pt>
                <c:pt idx="305">
                  <c:v>54.610000000000746</c:v>
                </c:pt>
                <c:pt idx="306">
                  <c:v>54.612000000000748</c:v>
                </c:pt>
                <c:pt idx="307">
                  <c:v>54.61400000000075</c:v>
                </c:pt>
                <c:pt idx="308">
                  <c:v>54.616000000000753</c:v>
                </c:pt>
                <c:pt idx="309">
                  <c:v>54.618000000000755</c:v>
                </c:pt>
                <c:pt idx="310">
                  <c:v>54.620000000000758</c:v>
                </c:pt>
                <c:pt idx="311">
                  <c:v>54.62200000000076</c:v>
                </c:pt>
                <c:pt idx="312">
                  <c:v>54.624000000000763</c:v>
                </c:pt>
                <c:pt idx="313">
                  <c:v>54.626000000000765</c:v>
                </c:pt>
                <c:pt idx="314">
                  <c:v>54.628000000000767</c:v>
                </c:pt>
                <c:pt idx="315">
                  <c:v>54.63000000000077</c:v>
                </c:pt>
                <c:pt idx="316">
                  <c:v>54.632000000000772</c:v>
                </c:pt>
                <c:pt idx="317">
                  <c:v>54.634000000000775</c:v>
                </c:pt>
                <c:pt idx="318">
                  <c:v>54.636000000000777</c:v>
                </c:pt>
                <c:pt idx="319">
                  <c:v>54.63800000000078</c:v>
                </c:pt>
                <c:pt idx="320">
                  <c:v>54.640000000000782</c:v>
                </c:pt>
                <c:pt idx="321">
                  <c:v>54.642000000000785</c:v>
                </c:pt>
                <c:pt idx="322">
                  <c:v>54.644000000000787</c:v>
                </c:pt>
                <c:pt idx="323">
                  <c:v>54.646000000000789</c:v>
                </c:pt>
                <c:pt idx="324">
                  <c:v>54.648000000000792</c:v>
                </c:pt>
                <c:pt idx="325">
                  <c:v>54.650000000000794</c:v>
                </c:pt>
                <c:pt idx="326">
                  <c:v>54.652000000000797</c:v>
                </c:pt>
                <c:pt idx="327">
                  <c:v>54.654000000000799</c:v>
                </c:pt>
                <c:pt idx="328">
                  <c:v>54.656000000000802</c:v>
                </c:pt>
                <c:pt idx="329">
                  <c:v>54.658000000000804</c:v>
                </c:pt>
                <c:pt idx="330">
                  <c:v>54.660000000000807</c:v>
                </c:pt>
                <c:pt idx="331">
                  <c:v>54.662000000000809</c:v>
                </c:pt>
                <c:pt idx="332">
                  <c:v>54.664000000000811</c:v>
                </c:pt>
                <c:pt idx="333">
                  <c:v>54.666000000000814</c:v>
                </c:pt>
                <c:pt idx="334">
                  <c:v>54.668000000000816</c:v>
                </c:pt>
                <c:pt idx="335">
                  <c:v>54.670000000000819</c:v>
                </c:pt>
                <c:pt idx="336">
                  <c:v>54.672000000000821</c:v>
                </c:pt>
                <c:pt idx="337">
                  <c:v>54.674000000000824</c:v>
                </c:pt>
                <c:pt idx="338">
                  <c:v>54.676000000000826</c:v>
                </c:pt>
                <c:pt idx="339">
                  <c:v>54.678000000000829</c:v>
                </c:pt>
                <c:pt idx="340">
                  <c:v>54.680000000000831</c:v>
                </c:pt>
                <c:pt idx="341">
                  <c:v>54.682000000000833</c:v>
                </c:pt>
                <c:pt idx="342">
                  <c:v>54.684000000000836</c:v>
                </c:pt>
                <c:pt idx="343">
                  <c:v>54.686000000000838</c:v>
                </c:pt>
                <c:pt idx="344">
                  <c:v>54.688000000000841</c:v>
                </c:pt>
                <c:pt idx="345">
                  <c:v>54.690000000000843</c:v>
                </c:pt>
                <c:pt idx="346">
                  <c:v>54.692000000000846</c:v>
                </c:pt>
                <c:pt idx="347">
                  <c:v>54.694000000000848</c:v>
                </c:pt>
                <c:pt idx="348">
                  <c:v>54.696000000000851</c:v>
                </c:pt>
                <c:pt idx="349">
                  <c:v>54.698000000000853</c:v>
                </c:pt>
                <c:pt idx="350">
                  <c:v>54.700000000000855</c:v>
                </c:pt>
                <c:pt idx="351">
                  <c:v>54.702000000000858</c:v>
                </c:pt>
                <c:pt idx="352">
                  <c:v>54.70400000000086</c:v>
                </c:pt>
                <c:pt idx="353">
                  <c:v>54.706000000000863</c:v>
                </c:pt>
                <c:pt idx="354">
                  <c:v>54.708000000000865</c:v>
                </c:pt>
                <c:pt idx="355">
                  <c:v>54.710000000000868</c:v>
                </c:pt>
                <c:pt idx="356">
                  <c:v>54.71200000000087</c:v>
                </c:pt>
                <c:pt idx="357">
                  <c:v>54.714000000000873</c:v>
                </c:pt>
                <c:pt idx="358">
                  <c:v>54.716000000000875</c:v>
                </c:pt>
                <c:pt idx="359">
                  <c:v>54.718000000000877</c:v>
                </c:pt>
                <c:pt idx="360">
                  <c:v>54.72000000000088</c:v>
                </c:pt>
                <c:pt idx="361">
                  <c:v>54.722000000000882</c:v>
                </c:pt>
                <c:pt idx="362">
                  <c:v>54.724000000000885</c:v>
                </c:pt>
                <c:pt idx="363">
                  <c:v>54.726000000000887</c:v>
                </c:pt>
                <c:pt idx="364">
                  <c:v>54.72800000000089</c:v>
                </c:pt>
                <c:pt idx="365">
                  <c:v>54.730000000000892</c:v>
                </c:pt>
                <c:pt idx="366">
                  <c:v>54.732000000000895</c:v>
                </c:pt>
                <c:pt idx="367">
                  <c:v>54.734000000000897</c:v>
                </c:pt>
                <c:pt idx="368">
                  <c:v>54.736000000000899</c:v>
                </c:pt>
                <c:pt idx="369">
                  <c:v>54.738000000000902</c:v>
                </c:pt>
                <c:pt idx="370">
                  <c:v>54.740000000000904</c:v>
                </c:pt>
                <c:pt idx="371">
                  <c:v>54.742000000000907</c:v>
                </c:pt>
                <c:pt idx="372">
                  <c:v>54.744000000000909</c:v>
                </c:pt>
                <c:pt idx="373">
                  <c:v>54.746000000000912</c:v>
                </c:pt>
                <c:pt idx="374">
                  <c:v>54.748000000000914</c:v>
                </c:pt>
                <c:pt idx="375">
                  <c:v>54.750000000000917</c:v>
                </c:pt>
                <c:pt idx="376">
                  <c:v>54.752000000000919</c:v>
                </c:pt>
                <c:pt idx="377">
                  <c:v>54.754000000000921</c:v>
                </c:pt>
                <c:pt idx="378">
                  <c:v>54.756000000000924</c:v>
                </c:pt>
                <c:pt idx="379">
                  <c:v>54.758000000000926</c:v>
                </c:pt>
                <c:pt idx="380">
                  <c:v>54.760000000000929</c:v>
                </c:pt>
                <c:pt idx="381">
                  <c:v>54.762000000000931</c:v>
                </c:pt>
                <c:pt idx="382">
                  <c:v>54.764000000000934</c:v>
                </c:pt>
                <c:pt idx="383">
                  <c:v>54.766000000000936</c:v>
                </c:pt>
                <c:pt idx="384">
                  <c:v>54.768000000000939</c:v>
                </c:pt>
                <c:pt idx="385">
                  <c:v>54.770000000000941</c:v>
                </c:pt>
                <c:pt idx="386">
                  <c:v>54.772000000000943</c:v>
                </c:pt>
                <c:pt idx="387">
                  <c:v>54.774000000000946</c:v>
                </c:pt>
                <c:pt idx="388">
                  <c:v>54.776000000000948</c:v>
                </c:pt>
                <c:pt idx="389">
                  <c:v>54.778000000000951</c:v>
                </c:pt>
                <c:pt idx="390">
                  <c:v>54.780000000000953</c:v>
                </c:pt>
                <c:pt idx="391">
                  <c:v>54.782000000000956</c:v>
                </c:pt>
                <c:pt idx="392">
                  <c:v>54.784000000000958</c:v>
                </c:pt>
                <c:pt idx="393">
                  <c:v>54.786000000000961</c:v>
                </c:pt>
                <c:pt idx="394">
                  <c:v>54.788000000000963</c:v>
                </c:pt>
                <c:pt idx="395">
                  <c:v>54.790000000000965</c:v>
                </c:pt>
                <c:pt idx="396">
                  <c:v>54.792000000000968</c:v>
                </c:pt>
                <c:pt idx="397">
                  <c:v>54.79400000000097</c:v>
                </c:pt>
                <c:pt idx="398">
                  <c:v>54.796000000000973</c:v>
                </c:pt>
                <c:pt idx="399">
                  <c:v>54.798000000000975</c:v>
                </c:pt>
                <c:pt idx="400">
                  <c:v>54.800000000000978</c:v>
                </c:pt>
                <c:pt idx="401">
                  <c:v>54.80200000000098</c:v>
                </c:pt>
                <c:pt idx="402">
                  <c:v>54.804000000000983</c:v>
                </c:pt>
                <c:pt idx="403">
                  <c:v>54.806000000000985</c:v>
                </c:pt>
                <c:pt idx="404">
                  <c:v>54.808000000000987</c:v>
                </c:pt>
                <c:pt idx="405">
                  <c:v>54.81000000000099</c:v>
                </c:pt>
                <c:pt idx="406">
                  <c:v>54.812000000000992</c:v>
                </c:pt>
                <c:pt idx="407">
                  <c:v>54.814000000000995</c:v>
                </c:pt>
                <c:pt idx="408">
                  <c:v>54.816000000000997</c:v>
                </c:pt>
                <c:pt idx="409">
                  <c:v>54.818000000001</c:v>
                </c:pt>
                <c:pt idx="410">
                  <c:v>54.820000000001002</c:v>
                </c:pt>
                <c:pt idx="411">
                  <c:v>54.822000000001005</c:v>
                </c:pt>
                <c:pt idx="412">
                  <c:v>54.824000000001007</c:v>
                </c:pt>
                <c:pt idx="413">
                  <c:v>54.826000000001009</c:v>
                </c:pt>
                <c:pt idx="414">
                  <c:v>54.828000000001012</c:v>
                </c:pt>
                <c:pt idx="415">
                  <c:v>54.830000000001014</c:v>
                </c:pt>
                <c:pt idx="416">
                  <c:v>54.832000000001017</c:v>
                </c:pt>
                <c:pt idx="417">
                  <c:v>54.834000000001019</c:v>
                </c:pt>
                <c:pt idx="418">
                  <c:v>54.836000000001022</c:v>
                </c:pt>
                <c:pt idx="419">
                  <c:v>54.838000000001024</c:v>
                </c:pt>
                <c:pt idx="420">
                  <c:v>54.840000000001027</c:v>
                </c:pt>
                <c:pt idx="421">
                  <c:v>54.842000000001029</c:v>
                </c:pt>
                <c:pt idx="422">
                  <c:v>54.844000000001031</c:v>
                </c:pt>
                <c:pt idx="423">
                  <c:v>54.846000000001034</c:v>
                </c:pt>
                <c:pt idx="424">
                  <c:v>54.848000000001036</c:v>
                </c:pt>
                <c:pt idx="425">
                  <c:v>54.850000000001039</c:v>
                </c:pt>
                <c:pt idx="426">
                  <c:v>54.852000000001041</c:v>
                </c:pt>
                <c:pt idx="427">
                  <c:v>54.854000000001044</c:v>
                </c:pt>
                <c:pt idx="428">
                  <c:v>54.856000000001046</c:v>
                </c:pt>
                <c:pt idx="429">
                  <c:v>54.858000000001049</c:v>
                </c:pt>
                <c:pt idx="430">
                  <c:v>54.860000000001051</c:v>
                </c:pt>
                <c:pt idx="431">
                  <c:v>54.862000000001053</c:v>
                </c:pt>
                <c:pt idx="432">
                  <c:v>54.864000000001056</c:v>
                </c:pt>
                <c:pt idx="433">
                  <c:v>54.866000000001058</c:v>
                </c:pt>
                <c:pt idx="434">
                  <c:v>54.868000000001061</c:v>
                </c:pt>
                <c:pt idx="435">
                  <c:v>54.870000000001063</c:v>
                </c:pt>
                <c:pt idx="436">
                  <c:v>54.872000000001066</c:v>
                </c:pt>
                <c:pt idx="437">
                  <c:v>54.874000000001068</c:v>
                </c:pt>
                <c:pt idx="438">
                  <c:v>54.876000000001071</c:v>
                </c:pt>
                <c:pt idx="439">
                  <c:v>54.878000000001073</c:v>
                </c:pt>
                <c:pt idx="440">
                  <c:v>54.880000000001075</c:v>
                </c:pt>
                <c:pt idx="441">
                  <c:v>54.882000000001078</c:v>
                </c:pt>
                <c:pt idx="442">
                  <c:v>54.88400000000108</c:v>
                </c:pt>
                <c:pt idx="443">
                  <c:v>54.886000000001083</c:v>
                </c:pt>
                <c:pt idx="444">
                  <c:v>54.888000000001085</c:v>
                </c:pt>
                <c:pt idx="445">
                  <c:v>54.890000000001088</c:v>
                </c:pt>
                <c:pt idx="446">
                  <c:v>54.89200000000109</c:v>
                </c:pt>
                <c:pt idx="447">
                  <c:v>54.894000000001093</c:v>
                </c:pt>
                <c:pt idx="448">
                  <c:v>54.896000000001095</c:v>
                </c:pt>
                <c:pt idx="449">
                  <c:v>54.898000000001097</c:v>
                </c:pt>
                <c:pt idx="450">
                  <c:v>54.9000000000011</c:v>
                </c:pt>
                <c:pt idx="451">
                  <c:v>54.902000000001102</c:v>
                </c:pt>
                <c:pt idx="452">
                  <c:v>54.904000000001105</c:v>
                </c:pt>
                <c:pt idx="453">
                  <c:v>54.906000000001107</c:v>
                </c:pt>
                <c:pt idx="454">
                  <c:v>54.90800000000111</c:v>
                </c:pt>
                <c:pt idx="455">
                  <c:v>54.910000000001112</c:v>
                </c:pt>
                <c:pt idx="456">
                  <c:v>54.912000000001115</c:v>
                </c:pt>
                <c:pt idx="457">
                  <c:v>54.914000000001117</c:v>
                </c:pt>
                <c:pt idx="458">
                  <c:v>54.916000000001119</c:v>
                </c:pt>
                <c:pt idx="459">
                  <c:v>54.918000000001122</c:v>
                </c:pt>
                <c:pt idx="460">
                  <c:v>54.920000000001124</c:v>
                </c:pt>
                <c:pt idx="461">
                  <c:v>54.922000000001127</c:v>
                </c:pt>
                <c:pt idx="462">
                  <c:v>54.924000000001129</c:v>
                </c:pt>
                <c:pt idx="463">
                  <c:v>54.926000000001132</c:v>
                </c:pt>
                <c:pt idx="464">
                  <c:v>54.928000000001134</c:v>
                </c:pt>
                <c:pt idx="465">
                  <c:v>54.930000000001137</c:v>
                </c:pt>
                <c:pt idx="466">
                  <c:v>54.932000000001139</c:v>
                </c:pt>
                <c:pt idx="467">
                  <c:v>54.934000000001141</c:v>
                </c:pt>
                <c:pt idx="468">
                  <c:v>54.936000000001144</c:v>
                </c:pt>
                <c:pt idx="469">
                  <c:v>54.938000000001146</c:v>
                </c:pt>
                <c:pt idx="470">
                  <c:v>54.940000000001149</c:v>
                </c:pt>
                <c:pt idx="471">
                  <c:v>54.942000000001151</c:v>
                </c:pt>
                <c:pt idx="472">
                  <c:v>54.944000000001154</c:v>
                </c:pt>
                <c:pt idx="473">
                  <c:v>54.946000000001156</c:v>
                </c:pt>
                <c:pt idx="474">
                  <c:v>54.948000000001159</c:v>
                </c:pt>
                <c:pt idx="475">
                  <c:v>54.950000000001161</c:v>
                </c:pt>
                <c:pt idx="476">
                  <c:v>54.952000000001163</c:v>
                </c:pt>
                <c:pt idx="477">
                  <c:v>54.954000000001166</c:v>
                </c:pt>
                <c:pt idx="478">
                  <c:v>54.956000000001168</c:v>
                </c:pt>
                <c:pt idx="479">
                  <c:v>54.958000000001171</c:v>
                </c:pt>
                <c:pt idx="480">
                  <c:v>54.960000000001173</c:v>
                </c:pt>
                <c:pt idx="481">
                  <c:v>54.962000000001176</c:v>
                </c:pt>
                <c:pt idx="482">
                  <c:v>54.964000000001178</c:v>
                </c:pt>
                <c:pt idx="483">
                  <c:v>54.966000000001181</c:v>
                </c:pt>
                <c:pt idx="484">
                  <c:v>54.968000000001183</c:v>
                </c:pt>
                <c:pt idx="485">
                  <c:v>54.970000000001185</c:v>
                </c:pt>
                <c:pt idx="486">
                  <c:v>54.972000000001188</c:v>
                </c:pt>
                <c:pt idx="487">
                  <c:v>54.97400000000119</c:v>
                </c:pt>
                <c:pt idx="488">
                  <c:v>54.976000000001193</c:v>
                </c:pt>
                <c:pt idx="489">
                  <c:v>54.978000000001195</c:v>
                </c:pt>
                <c:pt idx="490">
                  <c:v>54.980000000001198</c:v>
                </c:pt>
                <c:pt idx="491">
                  <c:v>54.9820000000012</c:v>
                </c:pt>
                <c:pt idx="492">
                  <c:v>54.984000000001203</c:v>
                </c:pt>
                <c:pt idx="493">
                  <c:v>54.986000000001205</c:v>
                </c:pt>
                <c:pt idx="494">
                  <c:v>54.988000000001207</c:v>
                </c:pt>
                <c:pt idx="495">
                  <c:v>54.99000000000121</c:v>
                </c:pt>
                <c:pt idx="496">
                  <c:v>54.992000000001212</c:v>
                </c:pt>
                <c:pt idx="497">
                  <c:v>54.994000000001215</c:v>
                </c:pt>
                <c:pt idx="498">
                  <c:v>54.996000000001217</c:v>
                </c:pt>
                <c:pt idx="499">
                  <c:v>54.99800000000122</c:v>
                </c:pt>
                <c:pt idx="500">
                  <c:v>55.000000000001222</c:v>
                </c:pt>
                <c:pt idx="501">
                  <c:v>55.002000000001225</c:v>
                </c:pt>
                <c:pt idx="502">
                  <c:v>55.004000000001227</c:v>
                </c:pt>
                <c:pt idx="503">
                  <c:v>55.006000000001229</c:v>
                </c:pt>
                <c:pt idx="504">
                  <c:v>55.008000000001232</c:v>
                </c:pt>
                <c:pt idx="505">
                  <c:v>55.010000000001234</c:v>
                </c:pt>
                <c:pt idx="506">
                  <c:v>55.012000000001237</c:v>
                </c:pt>
                <c:pt idx="507">
                  <c:v>55.014000000001239</c:v>
                </c:pt>
                <c:pt idx="508">
                  <c:v>55.016000000001242</c:v>
                </c:pt>
                <c:pt idx="509">
                  <c:v>55.018000000001244</c:v>
                </c:pt>
                <c:pt idx="510">
                  <c:v>55.020000000001247</c:v>
                </c:pt>
                <c:pt idx="511">
                  <c:v>55.022000000001249</c:v>
                </c:pt>
                <c:pt idx="512">
                  <c:v>55.024000000001251</c:v>
                </c:pt>
                <c:pt idx="513">
                  <c:v>55.026000000001254</c:v>
                </c:pt>
                <c:pt idx="514">
                  <c:v>55.028000000001256</c:v>
                </c:pt>
                <c:pt idx="515">
                  <c:v>55.030000000001259</c:v>
                </c:pt>
                <c:pt idx="516">
                  <c:v>55.032000000001261</c:v>
                </c:pt>
                <c:pt idx="517">
                  <c:v>55.034000000001264</c:v>
                </c:pt>
                <c:pt idx="518">
                  <c:v>55.036000000001266</c:v>
                </c:pt>
                <c:pt idx="519">
                  <c:v>55.038000000001269</c:v>
                </c:pt>
                <c:pt idx="520">
                  <c:v>55.040000000001271</c:v>
                </c:pt>
                <c:pt idx="521">
                  <c:v>55.042000000001273</c:v>
                </c:pt>
                <c:pt idx="522">
                  <c:v>55.044000000001276</c:v>
                </c:pt>
                <c:pt idx="523">
                  <c:v>55.046000000001278</c:v>
                </c:pt>
                <c:pt idx="524">
                  <c:v>55.048000000001281</c:v>
                </c:pt>
                <c:pt idx="525">
                  <c:v>55.050000000001283</c:v>
                </c:pt>
                <c:pt idx="526">
                  <c:v>55.052000000001286</c:v>
                </c:pt>
                <c:pt idx="527">
                  <c:v>55.054000000001288</c:v>
                </c:pt>
                <c:pt idx="528">
                  <c:v>55.056000000001291</c:v>
                </c:pt>
                <c:pt idx="529">
                  <c:v>55.058000000001293</c:v>
                </c:pt>
                <c:pt idx="530">
                  <c:v>55.060000000001295</c:v>
                </c:pt>
                <c:pt idx="531">
                  <c:v>55.062000000001298</c:v>
                </c:pt>
                <c:pt idx="532">
                  <c:v>55.0640000000013</c:v>
                </c:pt>
                <c:pt idx="533">
                  <c:v>55.066000000001303</c:v>
                </c:pt>
                <c:pt idx="534">
                  <c:v>55.068000000001305</c:v>
                </c:pt>
                <c:pt idx="535">
                  <c:v>55.070000000001308</c:v>
                </c:pt>
                <c:pt idx="536">
                  <c:v>55.07200000000131</c:v>
                </c:pt>
                <c:pt idx="537">
                  <c:v>55.074000000001313</c:v>
                </c:pt>
                <c:pt idx="538">
                  <c:v>55.076000000001315</c:v>
                </c:pt>
                <c:pt idx="539">
                  <c:v>55.078000000001317</c:v>
                </c:pt>
                <c:pt idx="540">
                  <c:v>55.08000000000132</c:v>
                </c:pt>
                <c:pt idx="541">
                  <c:v>55.082000000001322</c:v>
                </c:pt>
                <c:pt idx="542">
                  <c:v>55.084000000001325</c:v>
                </c:pt>
                <c:pt idx="543">
                  <c:v>55.086000000001327</c:v>
                </c:pt>
                <c:pt idx="544">
                  <c:v>55.08800000000133</c:v>
                </c:pt>
                <c:pt idx="545">
                  <c:v>55.090000000001332</c:v>
                </c:pt>
                <c:pt idx="546">
                  <c:v>55.092000000001335</c:v>
                </c:pt>
                <c:pt idx="547">
                  <c:v>55.094000000001337</c:v>
                </c:pt>
                <c:pt idx="548">
                  <c:v>55.096000000001339</c:v>
                </c:pt>
                <c:pt idx="549">
                  <c:v>55.098000000001342</c:v>
                </c:pt>
                <c:pt idx="550">
                  <c:v>55.100000000001344</c:v>
                </c:pt>
                <c:pt idx="551">
                  <c:v>55.102000000001347</c:v>
                </c:pt>
                <c:pt idx="552">
                  <c:v>55.104000000001349</c:v>
                </c:pt>
                <c:pt idx="553">
                  <c:v>55.106000000001352</c:v>
                </c:pt>
                <c:pt idx="554">
                  <c:v>55.108000000001354</c:v>
                </c:pt>
                <c:pt idx="555">
                  <c:v>55.110000000001357</c:v>
                </c:pt>
                <c:pt idx="556">
                  <c:v>55.112000000001359</c:v>
                </c:pt>
                <c:pt idx="557">
                  <c:v>55.114000000001361</c:v>
                </c:pt>
                <c:pt idx="558">
                  <c:v>55.116000000001364</c:v>
                </c:pt>
                <c:pt idx="559">
                  <c:v>55.118000000001366</c:v>
                </c:pt>
                <c:pt idx="560">
                  <c:v>55.120000000001369</c:v>
                </c:pt>
                <c:pt idx="561">
                  <c:v>55.122000000001371</c:v>
                </c:pt>
                <c:pt idx="562">
                  <c:v>55.124000000001374</c:v>
                </c:pt>
                <c:pt idx="563">
                  <c:v>55.126000000001376</c:v>
                </c:pt>
                <c:pt idx="564">
                  <c:v>55.128000000001379</c:v>
                </c:pt>
                <c:pt idx="565">
                  <c:v>55.130000000001381</c:v>
                </c:pt>
                <c:pt idx="566">
                  <c:v>55.132000000001383</c:v>
                </c:pt>
                <c:pt idx="567">
                  <c:v>55.134000000001386</c:v>
                </c:pt>
                <c:pt idx="568">
                  <c:v>55.136000000001388</c:v>
                </c:pt>
                <c:pt idx="569">
                  <c:v>55.138000000001391</c:v>
                </c:pt>
                <c:pt idx="570">
                  <c:v>55.140000000001393</c:v>
                </c:pt>
                <c:pt idx="571">
                  <c:v>55.142000000001396</c:v>
                </c:pt>
                <c:pt idx="572">
                  <c:v>55.144000000001398</c:v>
                </c:pt>
                <c:pt idx="573">
                  <c:v>55.146000000001401</c:v>
                </c:pt>
                <c:pt idx="574">
                  <c:v>55.148000000001403</c:v>
                </c:pt>
                <c:pt idx="575">
                  <c:v>55.150000000001405</c:v>
                </c:pt>
                <c:pt idx="576">
                  <c:v>55.152000000001408</c:v>
                </c:pt>
                <c:pt idx="577">
                  <c:v>55.15400000000141</c:v>
                </c:pt>
                <c:pt idx="578">
                  <c:v>55.156000000001413</c:v>
                </c:pt>
                <c:pt idx="579">
                  <c:v>55.158000000001415</c:v>
                </c:pt>
                <c:pt idx="580">
                  <c:v>55.160000000001418</c:v>
                </c:pt>
                <c:pt idx="581">
                  <c:v>55.16200000000142</c:v>
                </c:pt>
                <c:pt idx="582">
                  <c:v>55.164000000001423</c:v>
                </c:pt>
                <c:pt idx="583">
                  <c:v>55.166000000001425</c:v>
                </c:pt>
                <c:pt idx="584">
                  <c:v>55.168000000001427</c:v>
                </c:pt>
                <c:pt idx="585">
                  <c:v>55.17000000000143</c:v>
                </c:pt>
                <c:pt idx="586">
                  <c:v>55.172000000001432</c:v>
                </c:pt>
                <c:pt idx="587">
                  <c:v>55.174000000001435</c:v>
                </c:pt>
                <c:pt idx="588">
                  <c:v>55.176000000001437</c:v>
                </c:pt>
                <c:pt idx="589">
                  <c:v>55.17800000000144</c:v>
                </c:pt>
                <c:pt idx="590">
                  <c:v>55.180000000001442</c:v>
                </c:pt>
                <c:pt idx="591">
                  <c:v>55.182000000001445</c:v>
                </c:pt>
                <c:pt idx="592">
                  <c:v>55.184000000001447</c:v>
                </c:pt>
                <c:pt idx="593">
                  <c:v>55.186000000001449</c:v>
                </c:pt>
                <c:pt idx="594">
                  <c:v>55.188000000001452</c:v>
                </c:pt>
                <c:pt idx="595">
                  <c:v>55.190000000001454</c:v>
                </c:pt>
                <c:pt idx="596">
                  <c:v>55.192000000001457</c:v>
                </c:pt>
                <c:pt idx="597">
                  <c:v>55.194000000001459</c:v>
                </c:pt>
                <c:pt idx="598">
                  <c:v>55.196000000001462</c:v>
                </c:pt>
                <c:pt idx="599">
                  <c:v>55.198000000001464</c:v>
                </c:pt>
                <c:pt idx="600">
                  <c:v>55.200000000001467</c:v>
                </c:pt>
                <c:pt idx="601">
                  <c:v>55.202000000001469</c:v>
                </c:pt>
                <c:pt idx="602">
                  <c:v>55.204000000001471</c:v>
                </c:pt>
                <c:pt idx="603">
                  <c:v>55.206000000001474</c:v>
                </c:pt>
                <c:pt idx="604">
                  <c:v>55.208000000001476</c:v>
                </c:pt>
                <c:pt idx="605">
                  <c:v>55.210000000001479</c:v>
                </c:pt>
                <c:pt idx="606">
                  <c:v>55.212000000001481</c:v>
                </c:pt>
                <c:pt idx="607">
                  <c:v>55.214000000001484</c:v>
                </c:pt>
                <c:pt idx="608">
                  <c:v>55.216000000001486</c:v>
                </c:pt>
                <c:pt idx="609">
                  <c:v>55.218000000001489</c:v>
                </c:pt>
                <c:pt idx="610">
                  <c:v>55.220000000001491</c:v>
                </c:pt>
                <c:pt idx="611">
                  <c:v>55.222000000001493</c:v>
                </c:pt>
                <c:pt idx="612">
                  <c:v>55.224000000001496</c:v>
                </c:pt>
                <c:pt idx="613">
                  <c:v>55.226000000001498</c:v>
                </c:pt>
                <c:pt idx="614">
                  <c:v>55.228000000001501</c:v>
                </c:pt>
                <c:pt idx="615">
                  <c:v>55.230000000001503</c:v>
                </c:pt>
                <c:pt idx="616">
                  <c:v>55.232000000001506</c:v>
                </c:pt>
                <c:pt idx="617">
                  <c:v>55.234000000001508</c:v>
                </c:pt>
                <c:pt idx="618">
                  <c:v>55.236000000001511</c:v>
                </c:pt>
                <c:pt idx="619">
                  <c:v>55.238000000001513</c:v>
                </c:pt>
                <c:pt idx="620">
                  <c:v>55.240000000001515</c:v>
                </c:pt>
                <c:pt idx="621">
                  <c:v>55.242000000001518</c:v>
                </c:pt>
                <c:pt idx="622">
                  <c:v>55.24400000000152</c:v>
                </c:pt>
                <c:pt idx="623">
                  <c:v>55.246000000001523</c:v>
                </c:pt>
                <c:pt idx="624">
                  <c:v>55.248000000001525</c:v>
                </c:pt>
                <c:pt idx="625">
                  <c:v>55.250000000001528</c:v>
                </c:pt>
                <c:pt idx="626">
                  <c:v>55.25200000000153</c:v>
                </c:pt>
                <c:pt idx="627">
                  <c:v>55.254000000001533</c:v>
                </c:pt>
                <c:pt idx="628">
                  <c:v>55.256000000001535</c:v>
                </c:pt>
                <c:pt idx="629">
                  <c:v>55.258000000001537</c:v>
                </c:pt>
                <c:pt idx="630">
                  <c:v>55.26000000000154</c:v>
                </c:pt>
                <c:pt idx="631">
                  <c:v>55.262000000001542</c:v>
                </c:pt>
                <c:pt idx="632">
                  <c:v>55.264000000001545</c:v>
                </c:pt>
                <c:pt idx="633">
                  <c:v>55.266000000001547</c:v>
                </c:pt>
                <c:pt idx="634">
                  <c:v>55.26800000000155</c:v>
                </c:pt>
                <c:pt idx="635">
                  <c:v>55.270000000001552</c:v>
                </c:pt>
                <c:pt idx="636">
                  <c:v>55.272000000001555</c:v>
                </c:pt>
                <c:pt idx="637">
                  <c:v>55.274000000001557</c:v>
                </c:pt>
                <c:pt idx="638">
                  <c:v>55.276000000001559</c:v>
                </c:pt>
                <c:pt idx="639">
                  <c:v>55.278000000001562</c:v>
                </c:pt>
                <c:pt idx="640">
                  <c:v>55.280000000001564</c:v>
                </c:pt>
                <c:pt idx="641">
                  <c:v>55.282000000001567</c:v>
                </c:pt>
                <c:pt idx="642">
                  <c:v>55.284000000001569</c:v>
                </c:pt>
                <c:pt idx="643">
                  <c:v>55.286000000001572</c:v>
                </c:pt>
                <c:pt idx="644">
                  <c:v>55.288000000001574</c:v>
                </c:pt>
                <c:pt idx="645">
                  <c:v>55.290000000001577</c:v>
                </c:pt>
                <c:pt idx="646">
                  <c:v>55.292000000001579</c:v>
                </c:pt>
                <c:pt idx="647">
                  <c:v>55.294000000001581</c:v>
                </c:pt>
                <c:pt idx="648">
                  <c:v>55.296000000001584</c:v>
                </c:pt>
                <c:pt idx="649">
                  <c:v>55.298000000001586</c:v>
                </c:pt>
                <c:pt idx="650">
                  <c:v>55.300000000001589</c:v>
                </c:pt>
                <c:pt idx="651">
                  <c:v>55.302000000001591</c:v>
                </c:pt>
                <c:pt idx="652">
                  <c:v>55.304000000001594</c:v>
                </c:pt>
                <c:pt idx="653">
                  <c:v>55.306000000001596</c:v>
                </c:pt>
                <c:pt idx="654">
                  <c:v>55.308000000001599</c:v>
                </c:pt>
                <c:pt idx="655">
                  <c:v>55.310000000001601</c:v>
                </c:pt>
                <c:pt idx="656">
                  <c:v>55.312000000001603</c:v>
                </c:pt>
                <c:pt idx="657">
                  <c:v>55.314000000001606</c:v>
                </c:pt>
                <c:pt idx="658">
                  <c:v>55.316000000001608</c:v>
                </c:pt>
                <c:pt idx="659">
                  <c:v>55.318000000001611</c:v>
                </c:pt>
                <c:pt idx="660">
                  <c:v>55.320000000001613</c:v>
                </c:pt>
                <c:pt idx="661">
                  <c:v>55.322000000001616</c:v>
                </c:pt>
                <c:pt idx="662">
                  <c:v>55.324000000001618</c:v>
                </c:pt>
                <c:pt idx="663">
                  <c:v>55.326000000001621</c:v>
                </c:pt>
                <c:pt idx="664">
                  <c:v>55.328000000001623</c:v>
                </c:pt>
                <c:pt idx="665">
                  <c:v>55.330000000001625</c:v>
                </c:pt>
                <c:pt idx="666">
                  <c:v>55.332000000001628</c:v>
                </c:pt>
                <c:pt idx="667">
                  <c:v>55.33400000000163</c:v>
                </c:pt>
                <c:pt idx="668">
                  <c:v>55.336000000001633</c:v>
                </c:pt>
                <c:pt idx="669">
                  <c:v>55.338000000001635</c:v>
                </c:pt>
                <c:pt idx="670">
                  <c:v>55.340000000001638</c:v>
                </c:pt>
                <c:pt idx="671">
                  <c:v>55.34200000000164</c:v>
                </c:pt>
                <c:pt idx="672">
                  <c:v>55.344000000001643</c:v>
                </c:pt>
                <c:pt idx="673">
                  <c:v>55.346000000001645</c:v>
                </c:pt>
                <c:pt idx="674">
                  <c:v>55.348000000001647</c:v>
                </c:pt>
                <c:pt idx="675">
                  <c:v>55.35000000000165</c:v>
                </c:pt>
                <c:pt idx="676">
                  <c:v>55.352000000001652</c:v>
                </c:pt>
                <c:pt idx="677">
                  <c:v>55.354000000001655</c:v>
                </c:pt>
                <c:pt idx="678">
                  <c:v>55.356000000001657</c:v>
                </c:pt>
                <c:pt idx="679">
                  <c:v>55.35800000000166</c:v>
                </c:pt>
                <c:pt idx="680">
                  <c:v>55.360000000001662</c:v>
                </c:pt>
                <c:pt idx="681">
                  <c:v>55.362000000001665</c:v>
                </c:pt>
                <c:pt idx="682">
                  <c:v>55.364000000001667</c:v>
                </c:pt>
                <c:pt idx="683">
                  <c:v>55.366000000001669</c:v>
                </c:pt>
                <c:pt idx="684">
                  <c:v>55.368000000001672</c:v>
                </c:pt>
                <c:pt idx="685">
                  <c:v>55.370000000001674</c:v>
                </c:pt>
                <c:pt idx="686">
                  <c:v>55.372000000001677</c:v>
                </c:pt>
                <c:pt idx="687">
                  <c:v>55.374000000001679</c:v>
                </c:pt>
                <c:pt idx="688">
                  <c:v>55.376000000001682</c:v>
                </c:pt>
                <c:pt idx="689">
                  <c:v>55.378000000001684</c:v>
                </c:pt>
                <c:pt idx="690">
                  <c:v>55.380000000001687</c:v>
                </c:pt>
                <c:pt idx="691">
                  <c:v>55.382000000001689</c:v>
                </c:pt>
                <c:pt idx="692">
                  <c:v>55.384000000001691</c:v>
                </c:pt>
                <c:pt idx="693">
                  <c:v>55.386000000001694</c:v>
                </c:pt>
                <c:pt idx="694">
                  <c:v>55.388000000001696</c:v>
                </c:pt>
                <c:pt idx="695">
                  <c:v>55.390000000001699</c:v>
                </c:pt>
                <c:pt idx="696">
                  <c:v>55.392000000001701</c:v>
                </c:pt>
                <c:pt idx="697">
                  <c:v>55.394000000001704</c:v>
                </c:pt>
                <c:pt idx="698">
                  <c:v>55.396000000001706</c:v>
                </c:pt>
                <c:pt idx="699">
                  <c:v>55.398000000001709</c:v>
                </c:pt>
                <c:pt idx="700">
                  <c:v>55.400000000001711</c:v>
                </c:pt>
                <c:pt idx="701">
                  <c:v>55.402000000001713</c:v>
                </c:pt>
                <c:pt idx="702">
                  <c:v>55.404000000001716</c:v>
                </c:pt>
                <c:pt idx="703">
                  <c:v>55.406000000001718</c:v>
                </c:pt>
                <c:pt idx="704">
                  <c:v>55.408000000001721</c:v>
                </c:pt>
                <c:pt idx="705">
                  <c:v>55.410000000001723</c:v>
                </c:pt>
                <c:pt idx="706">
                  <c:v>55.412000000001726</c:v>
                </c:pt>
                <c:pt idx="707">
                  <c:v>55.414000000001728</c:v>
                </c:pt>
                <c:pt idx="708">
                  <c:v>55.416000000001731</c:v>
                </c:pt>
                <c:pt idx="709">
                  <c:v>55.418000000001733</c:v>
                </c:pt>
                <c:pt idx="710">
                  <c:v>55.420000000001735</c:v>
                </c:pt>
                <c:pt idx="711">
                  <c:v>55.422000000001738</c:v>
                </c:pt>
                <c:pt idx="712">
                  <c:v>55.42400000000174</c:v>
                </c:pt>
                <c:pt idx="713">
                  <c:v>55.426000000001743</c:v>
                </c:pt>
                <c:pt idx="714">
                  <c:v>55.428000000001745</c:v>
                </c:pt>
                <c:pt idx="715">
                  <c:v>55.430000000001748</c:v>
                </c:pt>
                <c:pt idx="716">
                  <c:v>55.43200000000175</c:v>
                </c:pt>
                <c:pt idx="717">
                  <c:v>55.434000000001753</c:v>
                </c:pt>
                <c:pt idx="718">
                  <c:v>55.436000000001755</c:v>
                </c:pt>
                <c:pt idx="719">
                  <c:v>55.438000000001757</c:v>
                </c:pt>
                <c:pt idx="720">
                  <c:v>55.44000000000176</c:v>
                </c:pt>
                <c:pt idx="721">
                  <c:v>55.442000000001762</c:v>
                </c:pt>
                <c:pt idx="722">
                  <c:v>55.444000000001765</c:v>
                </c:pt>
                <c:pt idx="723">
                  <c:v>55.446000000001767</c:v>
                </c:pt>
                <c:pt idx="724">
                  <c:v>55.44800000000177</c:v>
                </c:pt>
                <c:pt idx="725">
                  <c:v>55.450000000001772</c:v>
                </c:pt>
                <c:pt idx="726">
                  <c:v>55.452000000001775</c:v>
                </c:pt>
                <c:pt idx="727">
                  <c:v>55.454000000001777</c:v>
                </c:pt>
                <c:pt idx="728">
                  <c:v>55.456000000001779</c:v>
                </c:pt>
                <c:pt idx="729">
                  <c:v>55.458000000001782</c:v>
                </c:pt>
                <c:pt idx="730">
                  <c:v>55.460000000001784</c:v>
                </c:pt>
                <c:pt idx="731">
                  <c:v>55.462000000001787</c:v>
                </c:pt>
                <c:pt idx="732">
                  <c:v>55.464000000001789</c:v>
                </c:pt>
                <c:pt idx="733">
                  <c:v>55.466000000001792</c:v>
                </c:pt>
                <c:pt idx="734">
                  <c:v>55.468000000001794</c:v>
                </c:pt>
                <c:pt idx="735">
                  <c:v>55.470000000001797</c:v>
                </c:pt>
                <c:pt idx="736">
                  <c:v>55.472000000001799</c:v>
                </c:pt>
                <c:pt idx="737">
                  <c:v>55.474000000001801</c:v>
                </c:pt>
                <c:pt idx="738">
                  <c:v>55.476000000001804</c:v>
                </c:pt>
                <c:pt idx="739">
                  <c:v>55.478000000001806</c:v>
                </c:pt>
                <c:pt idx="740">
                  <c:v>55.480000000001809</c:v>
                </c:pt>
                <c:pt idx="741">
                  <c:v>55.482000000001811</c:v>
                </c:pt>
                <c:pt idx="742">
                  <c:v>55.484000000001814</c:v>
                </c:pt>
                <c:pt idx="743">
                  <c:v>55.486000000001816</c:v>
                </c:pt>
                <c:pt idx="744">
                  <c:v>55.488000000001819</c:v>
                </c:pt>
                <c:pt idx="745">
                  <c:v>55.490000000001821</c:v>
                </c:pt>
                <c:pt idx="746">
                  <c:v>55.492000000001823</c:v>
                </c:pt>
                <c:pt idx="747">
                  <c:v>55.494000000001826</c:v>
                </c:pt>
                <c:pt idx="748">
                  <c:v>55.496000000001828</c:v>
                </c:pt>
                <c:pt idx="749">
                  <c:v>55.498000000001831</c:v>
                </c:pt>
                <c:pt idx="750">
                  <c:v>55.500000000001833</c:v>
                </c:pt>
                <c:pt idx="751">
                  <c:v>55.502000000001836</c:v>
                </c:pt>
                <c:pt idx="752">
                  <c:v>55.504000000001838</c:v>
                </c:pt>
                <c:pt idx="753">
                  <c:v>55.506000000001841</c:v>
                </c:pt>
                <c:pt idx="754">
                  <c:v>55.508000000001843</c:v>
                </c:pt>
                <c:pt idx="755">
                  <c:v>55.510000000001845</c:v>
                </c:pt>
                <c:pt idx="756">
                  <c:v>55.512000000001848</c:v>
                </c:pt>
                <c:pt idx="757">
                  <c:v>55.51400000000185</c:v>
                </c:pt>
                <c:pt idx="758">
                  <c:v>55.516000000001853</c:v>
                </c:pt>
                <c:pt idx="759">
                  <c:v>55.518000000001855</c:v>
                </c:pt>
                <c:pt idx="760">
                  <c:v>55.520000000001858</c:v>
                </c:pt>
                <c:pt idx="761">
                  <c:v>55.52200000000186</c:v>
                </c:pt>
                <c:pt idx="762">
                  <c:v>55.524000000001863</c:v>
                </c:pt>
                <c:pt idx="763">
                  <c:v>55.526000000001865</c:v>
                </c:pt>
                <c:pt idx="764">
                  <c:v>55.528000000001867</c:v>
                </c:pt>
                <c:pt idx="765">
                  <c:v>55.53000000000187</c:v>
                </c:pt>
                <c:pt idx="766">
                  <c:v>55.532000000001872</c:v>
                </c:pt>
                <c:pt idx="767">
                  <c:v>55.534000000001875</c:v>
                </c:pt>
                <c:pt idx="768">
                  <c:v>55.536000000001877</c:v>
                </c:pt>
                <c:pt idx="769">
                  <c:v>55.53800000000188</c:v>
                </c:pt>
                <c:pt idx="770">
                  <c:v>55.540000000001882</c:v>
                </c:pt>
                <c:pt idx="771">
                  <c:v>55.542000000001885</c:v>
                </c:pt>
                <c:pt idx="772">
                  <c:v>55.544000000001887</c:v>
                </c:pt>
                <c:pt idx="773">
                  <c:v>55.546000000001889</c:v>
                </c:pt>
                <c:pt idx="774">
                  <c:v>55.548000000001892</c:v>
                </c:pt>
                <c:pt idx="775">
                  <c:v>55.550000000001894</c:v>
                </c:pt>
                <c:pt idx="776">
                  <c:v>55.552000000001897</c:v>
                </c:pt>
                <c:pt idx="777">
                  <c:v>55.554000000001899</c:v>
                </c:pt>
                <c:pt idx="778">
                  <c:v>55.556000000001902</c:v>
                </c:pt>
                <c:pt idx="779">
                  <c:v>55.558000000001904</c:v>
                </c:pt>
                <c:pt idx="780">
                  <c:v>55.560000000001907</c:v>
                </c:pt>
                <c:pt idx="781">
                  <c:v>55.562000000001909</c:v>
                </c:pt>
                <c:pt idx="782">
                  <c:v>55.564000000001911</c:v>
                </c:pt>
                <c:pt idx="783">
                  <c:v>55.566000000001914</c:v>
                </c:pt>
                <c:pt idx="784">
                  <c:v>55.568000000001916</c:v>
                </c:pt>
                <c:pt idx="785">
                  <c:v>55.570000000001919</c:v>
                </c:pt>
                <c:pt idx="786">
                  <c:v>55.572000000001921</c:v>
                </c:pt>
                <c:pt idx="787">
                  <c:v>55.574000000001924</c:v>
                </c:pt>
                <c:pt idx="788">
                  <c:v>55.576000000001926</c:v>
                </c:pt>
                <c:pt idx="789">
                  <c:v>55.578000000001929</c:v>
                </c:pt>
                <c:pt idx="790">
                  <c:v>55.580000000001931</c:v>
                </c:pt>
                <c:pt idx="791">
                  <c:v>55.582000000001933</c:v>
                </c:pt>
                <c:pt idx="792">
                  <c:v>55.584000000001936</c:v>
                </c:pt>
                <c:pt idx="793">
                  <c:v>55.586000000001938</c:v>
                </c:pt>
                <c:pt idx="794">
                  <c:v>55.588000000001941</c:v>
                </c:pt>
                <c:pt idx="795">
                  <c:v>55.590000000001943</c:v>
                </c:pt>
                <c:pt idx="796">
                  <c:v>55.592000000001946</c:v>
                </c:pt>
                <c:pt idx="797">
                  <c:v>55.594000000001948</c:v>
                </c:pt>
                <c:pt idx="798">
                  <c:v>55.596000000001951</c:v>
                </c:pt>
                <c:pt idx="799">
                  <c:v>55.598000000001953</c:v>
                </c:pt>
                <c:pt idx="800">
                  <c:v>55.600000000001955</c:v>
                </c:pt>
                <c:pt idx="801">
                  <c:v>55.602000000001958</c:v>
                </c:pt>
                <c:pt idx="802">
                  <c:v>55.60400000000196</c:v>
                </c:pt>
                <c:pt idx="803">
                  <c:v>55.606000000001963</c:v>
                </c:pt>
                <c:pt idx="804">
                  <c:v>55.608000000001965</c:v>
                </c:pt>
                <c:pt idx="805">
                  <c:v>55.610000000001968</c:v>
                </c:pt>
                <c:pt idx="806">
                  <c:v>55.61200000000197</c:v>
                </c:pt>
                <c:pt idx="807">
                  <c:v>55.614000000001973</c:v>
                </c:pt>
                <c:pt idx="808">
                  <c:v>55.616000000001975</c:v>
                </c:pt>
                <c:pt idx="809">
                  <c:v>55.618000000001977</c:v>
                </c:pt>
                <c:pt idx="810">
                  <c:v>55.62000000000198</c:v>
                </c:pt>
                <c:pt idx="811">
                  <c:v>55.622000000001982</c:v>
                </c:pt>
                <c:pt idx="812">
                  <c:v>55.624000000001985</c:v>
                </c:pt>
                <c:pt idx="813">
                  <c:v>55.626000000001987</c:v>
                </c:pt>
                <c:pt idx="814">
                  <c:v>55.62800000000199</c:v>
                </c:pt>
                <c:pt idx="815">
                  <c:v>55.630000000001992</c:v>
                </c:pt>
                <c:pt idx="816">
                  <c:v>55.632000000001995</c:v>
                </c:pt>
                <c:pt idx="817">
                  <c:v>55.634000000001997</c:v>
                </c:pt>
                <c:pt idx="818">
                  <c:v>55.636000000001999</c:v>
                </c:pt>
                <c:pt idx="819">
                  <c:v>55.638000000002002</c:v>
                </c:pt>
                <c:pt idx="820">
                  <c:v>55.640000000002004</c:v>
                </c:pt>
                <c:pt idx="821">
                  <c:v>55.642000000002007</c:v>
                </c:pt>
                <c:pt idx="822">
                  <c:v>55.644000000002009</c:v>
                </c:pt>
                <c:pt idx="823">
                  <c:v>55.646000000002012</c:v>
                </c:pt>
                <c:pt idx="824">
                  <c:v>55.648000000002014</c:v>
                </c:pt>
                <c:pt idx="825">
                  <c:v>55.650000000002017</c:v>
                </c:pt>
                <c:pt idx="826">
                  <c:v>55.652000000002019</c:v>
                </c:pt>
                <c:pt idx="827">
                  <c:v>55.654000000002021</c:v>
                </c:pt>
                <c:pt idx="828">
                  <c:v>55.656000000002024</c:v>
                </c:pt>
                <c:pt idx="829">
                  <c:v>55.658000000002026</c:v>
                </c:pt>
                <c:pt idx="830">
                  <c:v>55.660000000002029</c:v>
                </c:pt>
                <c:pt idx="831">
                  <c:v>55.662000000002031</c:v>
                </c:pt>
                <c:pt idx="832">
                  <c:v>55.664000000002034</c:v>
                </c:pt>
                <c:pt idx="833">
                  <c:v>55.666000000002036</c:v>
                </c:pt>
                <c:pt idx="834">
                  <c:v>55.668000000002039</c:v>
                </c:pt>
                <c:pt idx="835">
                  <c:v>55.670000000002041</c:v>
                </c:pt>
                <c:pt idx="836">
                  <c:v>55.672000000002043</c:v>
                </c:pt>
                <c:pt idx="837">
                  <c:v>55.674000000002046</c:v>
                </c:pt>
                <c:pt idx="838">
                  <c:v>55.676000000002048</c:v>
                </c:pt>
                <c:pt idx="839">
                  <c:v>55.678000000002051</c:v>
                </c:pt>
                <c:pt idx="840">
                  <c:v>55.680000000002053</c:v>
                </c:pt>
                <c:pt idx="841">
                  <c:v>55.682000000002056</c:v>
                </c:pt>
                <c:pt idx="842">
                  <c:v>55.684000000002058</c:v>
                </c:pt>
                <c:pt idx="843">
                  <c:v>55.686000000002061</c:v>
                </c:pt>
                <c:pt idx="844">
                  <c:v>55.688000000002063</c:v>
                </c:pt>
                <c:pt idx="845">
                  <c:v>55.690000000002065</c:v>
                </c:pt>
                <c:pt idx="846">
                  <c:v>55.692000000002068</c:v>
                </c:pt>
                <c:pt idx="847">
                  <c:v>55.69400000000207</c:v>
                </c:pt>
                <c:pt idx="848">
                  <c:v>55.696000000002073</c:v>
                </c:pt>
                <c:pt idx="849">
                  <c:v>55.698000000002075</c:v>
                </c:pt>
                <c:pt idx="850">
                  <c:v>55.700000000002078</c:v>
                </c:pt>
                <c:pt idx="851">
                  <c:v>55.70200000000208</c:v>
                </c:pt>
                <c:pt idx="852">
                  <c:v>55.704000000002083</c:v>
                </c:pt>
                <c:pt idx="853">
                  <c:v>55.706000000002085</c:v>
                </c:pt>
                <c:pt idx="854">
                  <c:v>55.708000000002087</c:v>
                </c:pt>
                <c:pt idx="855">
                  <c:v>55.71000000000209</c:v>
                </c:pt>
                <c:pt idx="856">
                  <c:v>55.712000000002092</c:v>
                </c:pt>
                <c:pt idx="857">
                  <c:v>55.714000000002095</c:v>
                </c:pt>
                <c:pt idx="858">
                  <c:v>55.716000000002097</c:v>
                </c:pt>
                <c:pt idx="859">
                  <c:v>55.7180000000021</c:v>
                </c:pt>
                <c:pt idx="860">
                  <c:v>55.720000000002102</c:v>
                </c:pt>
                <c:pt idx="861">
                  <c:v>55.722000000002105</c:v>
                </c:pt>
                <c:pt idx="862">
                  <c:v>55.724000000002107</c:v>
                </c:pt>
                <c:pt idx="863">
                  <c:v>55.726000000002109</c:v>
                </c:pt>
                <c:pt idx="864">
                  <c:v>55.728000000002112</c:v>
                </c:pt>
                <c:pt idx="865">
                  <c:v>55.730000000002114</c:v>
                </c:pt>
                <c:pt idx="866">
                  <c:v>55.732000000002117</c:v>
                </c:pt>
                <c:pt idx="867">
                  <c:v>55.734000000002119</c:v>
                </c:pt>
                <c:pt idx="868">
                  <c:v>55.736000000002122</c:v>
                </c:pt>
                <c:pt idx="869">
                  <c:v>55.738000000002124</c:v>
                </c:pt>
                <c:pt idx="870">
                  <c:v>55.740000000002127</c:v>
                </c:pt>
                <c:pt idx="871">
                  <c:v>55.742000000002129</c:v>
                </c:pt>
                <c:pt idx="872">
                  <c:v>55.744000000002131</c:v>
                </c:pt>
                <c:pt idx="873">
                  <c:v>55.746000000002134</c:v>
                </c:pt>
                <c:pt idx="874">
                  <c:v>55.748000000002136</c:v>
                </c:pt>
                <c:pt idx="875">
                  <c:v>55.750000000002139</c:v>
                </c:pt>
                <c:pt idx="876">
                  <c:v>55.752000000002141</c:v>
                </c:pt>
                <c:pt idx="877">
                  <c:v>55.754000000002144</c:v>
                </c:pt>
                <c:pt idx="878">
                  <c:v>55.756000000002146</c:v>
                </c:pt>
                <c:pt idx="879">
                  <c:v>55.758000000002149</c:v>
                </c:pt>
                <c:pt idx="880">
                  <c:v>55.760000000002151</c:v>
                </c:pt>
                <c:pt idx="881">
                  <c:v>55.762000000002153</c:v>
                </c:pt>
                <c:pt idx="882">
                  <c:v>55.764000000002156</c:v>
                </c:pt>
                <c:pt idx="883">
                  <c:v>55.766000000002158</c:v>
                </c:pt>
                <c:pt idx="884">
                  <c:v>55.768000000002161</c:v>
                </c:pt>
                <c:pt idx="885">
                  <c:v>55.770000000002163</c:v>
                </c:pt>
                <c:pt idx="886">
                  <c:v>55.772000000002166</c:v>
                </c:pt>
                <c:pt idx="887">
                  <c:v>55.774000000002168</c:v>
                </c:pt>
                <c:pt idx="888">
                  <c:v>55.776000000002171</c:v>
                </c:pt>
                <c:pt idx="889">
                  <c:v>55.778000000002173</c:v>
                </c:pt>
                <c:pt idx="890">
                  <c:v>55.780000000002175</c:v>
                </c:pt>
                <c:pt idx="891">
                  <c:v>55.782000000002178</c:v>
                </c:pt>
                <c:pt idx="892">
                  <c:v>55.78400000000218</c:v>
                </c:pt>
                <c:pt idx="893">
                  <c:v>55.786000000002183</c:v>
                </c:pt>
                <c:pt idx="894">
                  <c:v>55.788000000002185</c:v>
                </c:pt>
                <c:pt idx="895">
                  <c:v>55.790000000002188</c:v>
                </c:pt>
                <c:pt idx="896">
                  <c:v>55.79200000000219</c:v>
                </c:pt>
                <c:pt idx="897">
                  <c:v>55.794000000002193</c:v>
                </c:pt>
                <c:pt idx="898">
                  <c:v>55.796000000002195</c:v>
                </c:pt>
                <c:pt idx="899">
                  <c:v>55.798000000002197</c:v>
                </c:pt>
                <c:pt idx="900">
                  <c:v>55.8000000000022</c:v>
                </c:pt>
                <c:pt idx="901">
                  <c:v>55.802000000002202</c:v>
                </c:pt>
                <c:pt idx="902">
                  <c:v>55.804000000002205</c:v>
                </c:pt>
                <c:pt idx="903">
                  <c:v>55.806000000002207</c:v>
                </c:pt>
                <c:pt idx="904">
                  <c:v>55.80800000000221</c:v>
                </c:pt>
                <c:pt idx="905">
                  <c:v>55.810000000002212</c:v>
                </c:pt>
                <c:pt idx="906">
                  <c:v>55.812000000002215</c:v>
                </c:pt>
                <c:pt idx="907">
                  <c:v>55.814000000002217</c:v>
                </c:pt>
                <c:pt idx="908">
                  <c:v>55.816000000002219</c:v>
                </c:pt>
                <c:pt idx="909">
                  <c:v>55.818000000002222</c:v>
                </c:pt>
                <c:pt idx="910">
                  <c:v>55.820000000002224</c:v>
                </c:pt>
                <c:pt idx="911">
                  <c:v>55.822000000002227</c:v>
                </c:pt>
                <c:pt idx="912">
                  <c:v>55.824000000002229</c:v>
                </c:pt>
                <c:pt idx="913">
                  <c:v>55.826000000002232</c:v>
                </c:pt>
                <c:pt idx="914">
                  <c:v>55.828000000002234</c:v>
                </c:pt>
                <c:pt idx="915">
                  <c:v>55.830000000002237</c:v>
                </c:pt>
                <c:pt idx="916">
                  <c:v>55.832000000002239</c:v>
                </c:pt>
                <c:pt idx="917">
                  <c:v>55.834000000002241</c:v>
                </c:pt>
                <c:pt idx="918">
                  <c:v>55.836000000002244</c:v>
                </c:pt>
                <c:pt idx="919">
                  <c:v>55.838000000002246</c:v>
                </c:pt>
                <c:pt idx="920">
                  <c:v>55.840000000002249</c:v>
                </c:pt>
                <c:pt idx="921">
                  <c:v>55.842000000002251</c:v>
                </c:pt>
                <c:pt idx="922">
                  <c:v>55.844000000002254</c:v>
                </c:pt>
                <c:pt idx="923">
                  <c:v>55.846000000002256</c:v>
                </c:pt>
                <c:pt idx="924">
                  <c:v>55.848000000002259</c:v>
                </c:pt>
                <c:pt idx="925">
                  <c:v>55.850000000002261</c:v>
                </c:pt>
                <c:pt idx="926">
                  <c:v>55.852000000002263</c:v>
                </c:pt>
                <c:pt idx="927">
                  <c:v>55.854000000002266</c:v>
                </c:pt>
                <c:pt idx="928">
                  <c:v>55.856000000002268</c:v>
                </c:pt>
                <c:pt idx="929">
                  <c:v>55.858000000002271</c:v>
                </c:pt>
                <c:pt idx="930">
                  <c:v>55.860000000002273</c:v>
                </c:pt>
                <c:pt idx="931">
                  <c:v>55.862000000002276</c:v>
                </c:pt>
                <c:pt idx="932">
                  <c:v>55.864000000002278</c:v>
                </c:pt>
                <c:pt idx="933">
                  <c:v>55.866000000002281</c:v>
                </c:pt>
                <c:pt idx="934">
                  <c:v>55.868000000002283</c:v>
                </c:pt>
                <c:pt idx="935">
                  <c:v>55.870000000002285</c:v>
                </c:pt>
                <c:pt idx="936">
                  <c:v>55.872000000002288</c:v>
                </c:pt>
                <c:pt idx="937">
                  <c:v>55.87400000000229</c:v>
                </c:pt>
                <c:pt idx="938">
                  <c:v>55.876000000002293</c:v>
                </c:pt>
                <c:pt idx="939">
                  <c:v>55.878000000002295</c:v>
                </c:pt>
                <c:pt idx="940">
                  <c:v>55.880000000002298</c:v>
                </c:pt>
                <c:pt idx="941">
                  <c:v>55.8820000000023</c:v>
                </c:pt>
                <c:pt idx="942">
                  <c:v>55.884000000002302</c:v>
                </c:pt>
                <c:pt idx="943">
                  <c:v>55.886000000002305</c:v>
                </c:pt>
                <c:pt idx="944">
                  <c:v>55.888000000002307</c:v>
                </c:pt>
                <c:pt idx="945">
                  <c:v>55.89000000000231</c:v>
                </c:pt>
                <c:pt idx="946">
                  <c:v>55.892000000002312</c:v>
                </c:pt>
                <c:pt idx="947">
                  <c:v>55.894000000002315</c:v>
                </c:pt>
                <c:pt idx="948">
                  <c:v>55.896000000002317</c:v>
                </c:pt>
                <c:pt idx="949">
                  <c:v>55.89800000000232</c:v>
                </c:pt>
                <c:pt idx="950">
                  <c:v>55.900000000002322</c:v>
                </c:pt>
                <c:pt idx="951">
                  <c:v>55.902000000002324</c:v>
                </c:pt>
                <c:pt idx="952">
                  <c:v>55.904000000002327</c:v>
                </c:pt>
                <c:pt idx="953">
                  <c:v>55.906000000002329</c:v>
                </c:pt>
                <c:pt idx="954">
                  <c:v>55.908000000002332</c:v>
                </c:pt>
                <c:pt idx="955">
                  <c:v>55.910000000002334</c:v>
                </c:pt>
                <c:pt idx="956">
                  <c:v>55.912000000002337</c:v>
                </c:pt>
                <c:pt idx="957">
                  <c:v>55.914000000002339</c:v>
                </c:pt>
                <c:pt idx="958">
                  <c:v>55.916000000002342</c:v>
                </c:pt>
                <c:pt idx="959">
                  <c:v>55.918000000002344</c:v>
                </c:pt>
                <c:pt idx="960">
                  <c:v>55.920000000002346</c:v>
                </c:pt>
                <c:pt idx="961">
                  <c:v>55.922000000002349</c:v>
                </c:pt>
                <c:pt idx="962">
                  <c:v>55.924000000002351</c:v>
                </c:pt>
                <c:pt idx="963">
                  <c:v>55.926000000002354</c:v>
                </c:pt>
                <c:pt idx="964">
                  <c:v>55.928000000002356</c:v>
                </c:pt>
                <c:pt idx="965">
                  <c:v>55.930000000002359</c:v>
                </c:pt>
                <c:pt idx="966">
                  <c:v>55.932000000002361</c:v>
                </c:pt>
                <c:pt idx="967">
                  <c:v>55.934000000002364</c:v>
                </c:pt>
                <c:pt idx="968">
                  <c:v>55.936000000002366</c:v>
                </c:pt>
                <c:pt idx="969">
                  <c:v>55.938000000002368</c:v>
                </c:pt>
                <c:pt idx="970">
                  <c:v>55.940000000002371</c:v>
                </c:pt>
                <c:pt idx="971">
                  <c:v>55.942000000002373</c:v>
                </c:pt>
                <c:pt idx="972">
                  <c:v>55.944000000002376</c:v>
                </c:pt>
                <c:pt idx="973">
                  <c:v>55.946000000002378</c:v>
                </c:pt>
                <c:pt idx="974">
                  <c:v>55.948000000002381</c:v>
                </c:pt>
                <c:pt idx="975">
                  <c:v>55.950000000002383</c:v>
                </c:pt>
                <c:pt idx="976">
                  <c:v>55.952000000002386</c:v>
                </c:pt>
                <c:pt idx="977">
                  <c:v>55.954000000002388</c:v>
                </c:pt>
                <c:pt idx="978">
                  <c:v>55.95600000000239</c:v>
                </c:pt>
                <c:pt idx="979">
                  <c:v>55.958000000002393</c:v>
                </c:pt>
                <c:pt idx="980">
                  <c:v>55.960000000002395</c:v>
                </c:pt>
                <c:pt idx="981">
                  <c:v>55.962000000002398</c:v>
                </c:pt>
                <c:pt idx="982">
                  <c:v>55.9640000000024</c:v>
                </c:pt>
                <c:pt idx="983">
                  <c:v>55.966000000002403</c:v>
                </c:pt>
                <c:pt idx="984">
                  <c:v>55.968000000002405</c:v>
                </c:pt>
                <c:pt idx="985">
                  <c:v>55.970000000002408</c:v>
                </c:pt>
                <c:pt idx="986">
                  <c:v>55.97200000000241</c:v>
                </c:pt>
                <c:pt idx="987">
                  <c:v>55.974000000002412</c:v>
                </c:pt>
                <c:pt idx="988">
                  <c:v>55.976000000002415</c:v>
                </c:pt>
                <c:pt idx="989">
                  <c:v>55.978000000002417</c:v>
                </c:pt>
                <c:pt idx="990">
                  <c:v>55.98000000000242</c:v>
                </c:pt>
                <c:pt idx="991">
                  <c:v>55.982000000002422</c:v>
                </c:pt>
                <c:pt idx="992">
                  <c:v>55.984000000002425</c:v>
                </c:pt>
                <c:pt idx="993">
                  <c:v>55.986000000002427</c:v>
                </c:pt>
                <c:pt idx="994">
                  <c:v>55.98800000000243</c:v>
                </c:pt>
                <c:pt idx="995">
                  <c:v>55.990000000002432</c:v>
                </c:pt>
                <c:pt idx="996">
                  <c:v>55.992000000002434</c:v>
                </c:pt>
                <c:pt idx="997">
                  <c:v>55.994000000002437</c:v>
                </c:pt>
                <c:pt idx="998">
                  <c:v>55.996000000002439</c:v>
                </c:pt>
                <c:pt idx="999">
                  <c:v>55.998000000002442</c:v>
                </c:pt>
              </c:numCache>
            </c:numRef>
          </c:xVal>
          <c:yVal>
            <c:numRef>
              <c:f>'[Risk Workbook NCSLI 7.2023.xlsx]Specific Vs Global'!$AF$69:$AF$1068</c:f>
              <c:numCache>
                <c:formatCode>##0.00E+0</c:formatCode>
                <c:ptCount val="1000"/>
                <c:pt idx="0">
                  <c:v>5.3532090305954147E-4</c:v>
                </c:pt>
                <c:pt idx="1">
                  <c:v>5.527105163452286E-4</c:v>
                </c:pt>
                <c:pt idx="2">
                  <c:v>5.7062850052711075E-4</c:v>
                </c:pt>
                <c:pt idx="3">
                  <c:v>5.8908965393489646E-4</c:v>
                </c:pt>
                <c:pt idx="4">
                  <c:v>6.0810914817536511E-4</c:v>
                </c:pt>
                <c:pt idx="5">
                  <c:v>6.2770253626225059E-4</c:v>
                </c:pt>
                <c:pt idx="6">
                  <c:v>6.478857608848592E-4</c:v>
                </c:pt>
                <c:pt idx="7">
                  <c:v>6.6867516281668839E-4</c:v>
                </c:pt>
                <c:pt idx="8">
                  <c:v>6.9008748946526425E-4</c:v>
                </c:pt>
                <c:pt idx="9">
                  <c:v>7.1213990356440698E-4</c:v>
                </c:pt>
                <c:pt idx="10">
                  <c:v>7.3484999201010978E-4</c:v>
                </c:pt>
                <c:pt idx="11">
                  <c:v>7.5823577484117181E-4</c:v>
                </c:pt>
                <c:pt idx="12">
                  <c:v>7.8231571436571698E-4</c:v>
                </c:pt>
                <c:pt idx="13">
                  <c:v>8.071087244346844E-4</c:v>
                </c:pt>
                <c:pt idx="14">
                  <c:v>8.3263417986335973E-4</c:v>
                </c:pt>
                <c:pt idx="15">
                  <c:v>8.5891192600195639E-4</c:v>
                </c:pt>
                <c:pt idx="16">
                  <c:v>8.8596228845626149E-4</c:v>
                </c:pt>
                <c:pt idx="17">
                  <c:v>9.1380608295927646E-4</c:v>
                </c:pt>
                <c:pt idx="18">
                  <c:v>9.4246462539478886E-4</c:v>
                </c:pt>
                <c:pt idx="19">
                  <c:v>9.7195974197373516E-4</c:v>
                </c:pt>
                <c:pt idx="20">
                  <c:v>1.0023137795641954E-3</c:v>
                </c:pt>
                <c:pt idx="21">
                  <c:v>1.0335496161758104E-3</c:v>
                </c:pt>
                <c:pt idx="22">
                  <c:v>1.0656906715993603E-3</c:v>
                </c:pt>
                <c:pt idx="23">
                  <c:v>1.0987609182022046E-3</c:v>
                </c:pt>
                <c:pt idx="24">
                  <c:v>1.132784891880235E-3</c:v>
                </c:pt>
                <c:pt idx="25">
                  <c:v>1.1677877031669249E-3</c:v>
                </c:pt>
                <c:pt idx="26">
                  <c:v>1.20379504850004E-3</c:v>
                </c:pt>
                <c:pt idx="27">
                  <c:v>1.2408332216464718E-3</c:v>
                </c:pt>
                <c:pt idx="28">
                  <c:v>1.2789291252856565E-3</c:v>
                </c:pt>
                <c:pt idx="29">
                  <c:v>1.3181102827519255E-3</c:v>
                </c:pt>
                <c:pt idx="30">
                  <c:v>1.3584048499361164E-3</c:v>
                </c:pt>
                <c:pt idx="31">
                  <c:v>1.3998416273466872E-3</c:v>
                </c:pt>
                <c:pt idx="32">
                  <c:v>1.442450072330521E-3</c:v>
                </c:pt>
                <c:pt idx="33">
                  <c:v>1.4862603114535371E-3</c:v>
                </c:pt>
                <c:pt idx="34">
                  <c:v>1.5313031530411649E-3</c:v>
                </c:pt>
                <c:pt idx="35">
                  <c:v>1.5776100998786343E-3</c:v>
                </c:pt>
                <c:pt idx="36">
                  <c:v>1.6252133620710278E-3</c:v>
                </c:pt>
                <c:pt idx="37">
                  <c:v>1.6741458700628724E-3</c:v>
                </c:pt>
                <c:pt idx="38">
                  <c:v>1.7244412878170737E-3</c:v>
                </c:pt>
                <c:pt idx="39">
                  <c:v>1.7761340261528179E-3</c:v>
                </c:pt>
                <c:pt idx="40">
                  <c:v>1.8292592562420607E-3</c:v>
                </c:pt>
                <c:pt idx="41">
                  <c:v>1.8838529232640927E-3</c:v>
                </c:pt>
                <c:pt idx="42">
                  <c:v>1.9399517602175999E-3</c:v>
                </c:pt>
                <c:pt idx="43">
                  <c:v>1.9975933018895643E-3</c:v>
                </c:pt>
                <c:pt idx="44">
                  <c:v>2.0568158989802006E-3</c:v>
                </c:pt>
                <c:pt idx="45">
                  <c:v>2.1176587323831321E-3</c:v>
                </c:pt>
                <c:pt idx="46">
                  <c:v>2.180161827619786E-3</c:v>
                </c:pt>
                <c:pt idx="47">
                  <c:v>2.2443660694270234E-3</c:v>
                </c:pt>
                <c:pt idx="48">
                  <c:v>2.3103132164967949E-3</c:v>
                </c:pt>
                <c:pt idx="49">
                  <c:v>2.3780459163666029E-3</c:v>
                </c:pt>
                <c:pt idx="50">
                  <c:v>2.4476077204593966E-3</c:v>
                </c:pt>
                <c:pt idx="51">
                  <c:v>2.5190430992714308E-3</c:v>
                </c:pt>
                <c:pt idx="52">
                  <c:v>2.5923974577065135E-3</c:v>
                </c:pt>
                <c:pt idx="53">
                  <c:v>2.6677171505549539E-3</c:v>
                </c:pt>
                <c:pt idx="54">
                  <c:v>2.7450494981153812E-3</c:v>
                </c:pt>
                <c:pt idx="55">
                  <c:v>2.8244428019575537E-3</c:v>
                </c:pt>
                <c:pt idx="56">
                  <c:v>2.9059463608240568E-3</c:v>
                </c:pt>
                <c:pt idx="57">
                  <c:v>2.9896104866687853E-3</c:v>
                </c:pt>
                <c:pt idx="58">
                  <c:v>3.0754865208298581E-3</c:v>
                </c:pt>
                <c:pt idx="59">
                  <c:v>3.1636268503345906E-3</c:v>
                </c:pt>
                <c:pt idx="60">
                  <c:v>3.254084924333954E-3</c:v>
                </c:pt>
                <c:pt idx="61">
                  <c:v>3.3469152706638392E-3</c:v>
                </c:pt>
                <c:pt idx="62">
                  <c:v>3.4421735125303413E-3</c:v>
                </c:pt>
                <c:pt idx="63">
                  <c:v>3.5399163853160436E-3</c:v>
                </c:pt>
                <c:pt idx="64">
                  <c:v>3.6402017535043011E-3</c:v>
                </c:pt>
                <c:pt idx="65">
                  <c:v>3.7430886277181968E-3</c:v>
                </c:pt>
                <c:pt idx="66">
                  <c:v>3.8486371818708784E-3</c:v>
                </c:pt>
                <c:pt idx="67">
                  <c:v>3.9569087704236791E-3</c:v>
                </c:pt>
                <c:pt idx="68">
                  <c:v>4.0679659457484021E-3</c:v>
                </c:pt>
                <c:pt idx="69">
                  <c:v>4.1818724755899074E-3</c:v>
                </c:pt>
                <c:pt idx="70">
                  <c:v>4.2986933606250603E-3</c:v>
                </c:pt>
                <c:pt idx="71">
                  <c:v>4.4184948521138788E-3</c:v>
                </c:pt>
                <c:pt idx="72">
                  <c:v>4.541344469638592E-3</c:v>
                </c:pt>
                <c:pt idx="73">
                  <c:v>4.6673110189262047E-3</c:v>
                </c:pt>
                <c:pt idx="74">
                  <c:v>4.7964646097498637E-3</c:v>
                </c:pt>
                <c:pt idx="75">
                  <c:v>4.9288766739043633E-3</c:v>
                </c:pt>
                <c:pt idx="76">
                  <c:v>5.0646199832507502E-3</c:v>
                </c:pt>
                <c:pt idx="77">
                  <c:v>5.2037686678249786E-3</c:v>
                </c:pt>
                <c:pt idx="78">
                  <c:v>5.3463982340052757E-3</c:v>
                </c:pt>
                <c:pt idx="79">
                  <c:v>5.4925855827328857E-3</c:v>
                </c:pt>
                <c:pt idx="80">
                  <c:v>5.6424090277803632E-3</c:v>
                </c:pt>
                <c:pt idx="81">
                  <c:v>5.7959483140618195E-3</c:v>
                </c:pt>
                <c:pt idx="82">
                  <c:v>5.9532846359790018E-3</c:v>
                </c:pt>
                <c:pt idx="83">
                  <c:v>6.1145006557971286E-3</c:v>
                </c:pt>
                <c:pt idx="84">
                  <c:v>6.2796805220440436E-3</c:v>
                </c:pt>
                <c:pt idx="85">
                  <c:v>6.448909887926289E-3</c:v>
                </c:pt>
                <c:pt idx="86">
                  <c:v>6.6222759297552636E-3</c:v>
                </c:pt>
                <c:pt idx="87">
                  <c:v>6.7998673653766519E-3</c:v>
                </c:pt>
                <c:pt idx="88">
                  <c:v>6.981774472596001E-3</c:v>
                </c:pt>
                <c:pt idx="89">
                  <c:v>7.1680891075931999E-3</c:v>
                </c:pt>
                <c:pt idx="90">
                  <c:v>7.3589047233183595E-3</c:v>
                </c:pt>
                <c:pt idx="91">
                  <c:v>7.5543163878614749E-3</c:v>
                </c:pt>
                <c:pt idx="92">
                  <c:v>7.7544208027880354E-3</c:v>
                </c:pt>
                <c:pt idx="93">
                  <c:v>7.9593163214324372E-3</c:v>
                </c:pt>
                <c:pt idx="94">
                  <c:v>8.1691029671411494E-3</c:v>
                </c:pt>
                <c:pt idx="95">
                  <c:v>8.3838824514570042E-3</c:v>
                </c:pt>
                <c:pt idx="96">
                  <c:v>8.6037581922361189E-3</c:v>
                </c:pt>
                <c:pt idx="97">
                  <c:v>8.8288353316885761E-3</c:v>
                </c:pt>
                <c:pt idx="98">
                  <c:v>9.0592207543338365E-3</c:v>
                </c:pt>
                <c:pt idx="99">
                  <c:v>9.2950231048616709E-3</c:v>
                </c:pt>
                <c:pt idx="100">
                  <c:v>9.5363528058892109E-3</c:v>
                </c:pt>
                <c:pt idx="101">
                  <c:v>9.7833220756044451E-3</c:v>
                </c:pt>
                <c:pt idx="102">
                  <c:v>1.0036044945286458E-2</c:v>
                </c:pt>
                <c:pt idx="103">
                  <c:v>1.0294637276692201E-2</c:v>
                </c:pt>
                <c:pt idx="104">
                  <c:v>1.0559216779299822E-2</c:v>
                </c:pt>
                <c:pt idx="105">
                  <c:v>1.0829903027397938E-2</c:v>
                </c:pt>
                <c:pt idx="106">
                  <c:v>1.1106817477010325E-2</c:v>
                </c:pt>
                <c:pt idx="107">
                  <c:v>1.139008348264523E-2</c:v>
                </c:pt>
                <c:pt idx="108">
                  <c:v>1.1679826313858239E-2</c:v>
                </c:pt>
                <c:pt idx="109">
                  <c:v>1.1976173171617546E-2</c:v>
                </c:pt>
                <c:pt idx="110">
                  <c:v>1.2279253204460166E-2</c:v>
                </c:pt>
                <c:pt idx="111">
                  <c:v>1.2589197524427592E-2</c:v>
                </c:pt>
                <c:pt idx="112">
                  <c:v>1.2906139222768911E-2</c:v>
                </c:pt>
                <c:pt idx="113">
                  <c:v>1.3230213385399666E-2</c:v>
                </c:pt>
                <c:pt idx="114">
                  <c:v>1.3561557108103988E-2</c:v>
                </c:pt>
                <c:pt idx="115">
                  <c:v>1.3900309511467888E-2</c:v>
                </c:pt>
                <c:pt idx="116">
                  <c:v>1.4246611755530979E-2</c:v>
                </c:pt>
                <c:pt idx="117">
                  <c:v>1.4600607054143932E-2</c:v>
                </c:pt>
                <c:pt idx="118">
                  <c:v>1.496244068901877E-2</c:v>
                </c:pt>
                <c:pt idx="119">
                  <c:v>1.533226002345882E-2</c:v>
                </c:pt>
                <c:pt idx="120">
                  <c:v>1.5710214515755154E-2</c:v>
                </c:pt>
                <c:pt idx="121">
                  <c:v>1.6096455732235775E-2</c:v>
                </c:pt>
                <c:pt idx="122">
                  <c:v>1.6491137359954305E-2</c:v>
                </c:pt>
                <c:pt idx="123">
                  <c:v>1.6894415219003894E-2</c:v>
                </c:pt>
                <c:pt idx="124">
                  <c:v>1.7306447274442784E-2</c:v>
                </c:pt>
                <c:pt idx="125">
                  <c:v>1.7727393647817027E-2</c:v>
                </c:pt>
                <c:pt idx="126">
                  <c:v>1.815741662826624E-2</c:v>
                </c:pt>
                <c:pt idx="127">
                  <c:v>1.8596680683197812E-2</c:v>
                </c:pt>
                <c:pt idx="128">
                  <c:v>1.9045352468514961E-2</c:v>
                </c:pt>
                <c:pt idx="129">
                  <c:v>1.9503600838383813E-2</c:v>
                </c:pt>
                <c:pt idx="130">
                  <c:v>1.9971596854524643E-2</c:v>
                </c:pt>
                <c:pt idx="131">
                  <c:v>2.0449513795011975E-2</c:v>
                </c:pt>
                <c:pt idx="132">
                  <c:v>2.0937527162568623E-2</c:v>
                </c:pt>
                <c:pt idx="133">
                  <c:v>2.1435814692338025E-2</c:v>
                </c:pt>
                <c:pt idx="134">
                  <c:v>2.1944556359119405E-2</c:v>
                </c:pt>
                <c:pt idx="135">
                  <c:v>2.2463934384050446E-2</c:v>
                </c:pt>
                <c:pt idx="136">
                  <c:v>2.2994133240721235E-2</c:v>
                </c:pt>
                <c:pt idx="137">
                  <c:v>2.3535339660703942E-2</c:v>
                </c:pt>
                <c:pt idx="138">
                  <c:v>2.4087742638482294E-2</c:v>
                </c:pt>
                <c:pt idx="139">
                  <c:v>2.4651533435764397E-2</c:v>
                </c:pt>
                <c:pt idx="140">
                  <c:v>2.5226905585163148E-2</c:v>
                </c:pt>
                <c:pt idx="141">
                  <c:v>2.5814054893227825E-2</c:v>
                </c:pt>
                <c:pt idx="142">
                  <c:v>2.6413179442810162E-2</c:v>
                </c:pt>
                <c:pt idx="143">
                  <c:v>2.7024479594749098E-2</c:v>
                </c:pt>
                <c:pt idx="144">
                  <c:v>2.7648157988857083E-2</c:v>
                </c:pt>
                <c:pt idx="145">
                  <c:v>2.8284419544191676E-2</c:v>
                </c:pt>
                <c:pt idx="146">
                  <c:v>2.8933471458595702E-2</c:v>
                </c:pt>
                <c:pt idx="147">
                  <c:v>2.9595523207489292E-2</c:v>
                </c:pt>
                <c:pt idx="148">
                  <c:v>3.0270786541897042E-2</c:v>
                </c:pt>
                <c:pt idx="149">
                  <c:v>3.0959475485693434E-2</c:v>
                </c:pt>
                <c:pt idx="150">
                  <c:v>3.1661806332049874E-2</c:v>
                </c:pt>
                <c:pt idx="151">
                  <c:v>3.2377997639066347E-2</c:v>
                </c:pt>
                <c:pt idx="152">
                  <c:v>3.3108270224570954E-2</c:v>
                </c:pt>
                <c:pt idx="153">
                  <c:v>3.3852847160070261E-2</c:v>
                </c:pt>
                <c:pt idx="154">
                  <c:v>3.4611953763834018E-2</c:v>
                </c:pt>
                <c:pt idx="155">
                  <c:v>3.5385817593096905E-2</c:v>
                </c:pt>
                <c:pt idx="156">
                  <c:v>3.6174668435360866E-2</c:v>
                </c:pt>
                <c:pt idx="157">
                  <c:v>3.6978738298781066E-2</c:v>
                </c:pt>
                <c:pt idx="158">
                  <c:v>3.7798261401618641E-2</c:v>
                </c:pt>
                <c:pt idx="159">
                  <c:v>3.863347416074385E-2</c:v>
                </c:pt>
                <c:pt idx="160">
                  <c:v>3.9484615179172559E-2</c:v>
                </c:pt>
                <c:pt idx="161">
                  <c:v>4.0351925232619802E-2</c:v>
                </c:pt>
                <c:pt idx="162">
                  <c:v>4.1235647255053763E-2</c:v>
                </c:pt>
                <c:pt idx="163">
                  <c:v>4.2136026323233877E-2</c:v>
                </c:pt>
                <c:pt idx="164">
                  <c:v>4.3053309640216544E-2</c:v>
                </c:pt>
                <c:pt idx="165">
                  <c:v>4.3987746517812502E-2</c:v>
                </c:pt>
                <c:pt idx="166">
                  <c:v>4.4939588357979496E-2</c:v>
                </c:pt>
                <c:pt idx="167">
                  <c:v>4.5909088633134726E-2</c:v>
                </c:pt>
                <c:pt idx="168">
                  <c:v>4.6896502865370546E-2</c:v>
                </c:pt>
                <c:pt idx="169">
                  <c:v>4.7902088604558683E-2</c:v>
                </c:pt>
                <c:pt idx="170">
                  <c:v>4.8926105405326596E-2</c:v>
                </c:pt>
                <c:pt idx="171">
                  <c:v>4.9968814802891302E-2</c:v>
                </c:pt>
                <c:pt idx="172">
                  <c:v>5.1030480287735221E-2</c:v>
                </c:pt>
                <c:pt idx="173">
                  <c:v>5.2111367279109241E-2</c:v>
                </c:pt>
                <c:pt idx="174">
                  <c:v>5.3211743097348149E-2</c:v>
                </c:pt>
                <c:pt idx="175">
                  <c:v>5.4331876934984175E-2</c:v>
                </c:pt>
                <c:pt idx="176">
                  <c:v>5.5472039826644143E-2</c:v>
                </c:pt>
                <c:pt idx="177">
                  <c:v>5.6632504617716468E-2</c:v>
                </c:pt>
                <c:pt idx="178">
                  <c:v>5.7813545931774069E-2</c:v>
                </c:pt>
                <c:pt idx="179">
                  <c:v>5.9015440136739795E-2</c:v>
                </c:pt>
                <c:pt idx="180">
                  <c:v>6.0238465309781199E-2</c:v>
                </c:pt>
                <c:pt idx="181">
                  <c:v>6.1482901200921883E-2</c:v>
                </c:pt>
                <c:pt idx="182">
                  <c:v>6.274902919535652E-2</c:v>
                </c:pt>
                <c:pt idx="183">
                  <c:v>6.4037132274457773E-2</c:v>
                </c:pt>
                <c:pt idx="184">
                  <c:v>6.5347494975462841E-2</c:v>
                </c:pt>
                <c:pt idx="185">
                  <c:v>6.6680403349828166E-2</c:v>
                </c:pt>
                <c:pt idx="186">
                  <c:v>6.8036144920241459E-2</c:v>
                </c:pt>
                <c:pt idx="187">
                  <c:v>6.9415008636279377E-2</c:v>
                </c:pt>
                <c:pt idx="188">
                  <c:v>7.081728482870174E-2</c:v>
                </c:pt>
                <c:pt idx="189">
                  <c:v>7.2243265162370909E-2</c:v>
                </c:pt>
                <c:pt idx="190">
                  <c:v>7.36932425877877E-2</c:v>
                </c:pt>
                <c:pt idx="191">
                  <c:v>7.5167511291234362E-2</c:v>
                </c:pt>
                <c:pt idx="192">
                  <c:v>7.6666366643515657E-2</c:v>
                </c:pt>
                <c:pt idx="193">
                  <c:v>7.8190105147290384E-2</c:v>
                </c:pt>
                <c:pt idx="194">
                  <c:v>7.9739024382984816E-2</c:v>
                </c:pt>
                <c:pt idx="195">
                  <c:v>8.1313422953281603E-2</c:v>
                </c:pt>
                <c:pt idx="196">
                  <c:v>8.2913600426176334E-2</c:v>
                </c:pt>
                <c:pt idx="197">
                  <c:v>8.4539857276596603E-2</c:v>
                </c:pt>
                <c:pt idx="198">
                  <c:v>8.6192494826576899E-2</c:v>
                </c:pt>
                <c:pt idx="199">
                  <c:v>8.7871815183984542E-2</c:v>
                </c:pt>
                <c:pt idx="200">
                  <c:v>8.957812117979197E-2</c:v>
                </c:pt>
                <c:pt idx="201">
                  <c:v>9.1311716303891344E-2</c:v>
                </c:pt>
                <c:pt idx="202">
                  <c:v>9.3072904639447424E-2</c:v>
                </c:pt>
                <c:pt idx="203">
                  <c:v>9.4861990795786777E-2</c:v>
                </c:pt>
                <c:pt idx="204">
                  <c:v>9.6679279839820012E-2</c:v>
                </c:pt>
                <c:pt idx="205">
                  <c:v>9.8525077225996058E-2</c:v>
                </c:pt>
                <c:pt idx="206">
                  <c:v>0.10039968872478666</c:v>
                </c:pt>
                <c:pt idx="207">
                  <c:v>0.10230342034970177</c:v>
                </c:pt>
                <c:pt idx="208">
                  <c:v>0.104236578282835</c:v>
                </c:pt>
                <c:pt idx="209">
                  <c:v>0.10619946879894034</c:v>
                </c:pt>
                <c:pt idx="210">
                  <c:v>0.10819239818804249</c:v>
                </c:pt>
                <c:pt idx="211">
                  <c:v>0.1102156726765815</c:v>
                </c:pt>
                <c:pt idx="212">
                  <c:v>0.11226959834709653</c:v>
                </c:pt>
                <c:pt idx="213">
                  <c:v>0.11435448105645091</c:v>
                </c:pt>
                <c:pt idx="214">
                  <c:v>0.11647062635260383</c:v>
                </c:pt>
                <c:pt idx="215">
                  <c:v>0.11861833938993362</c:v>
                </c:pt>
                <c:pt idx="216">
                  <c:v>0.12079792484311798</c:v>
                </c:pt>
                <c:pt idx="217">
                  <c:v>0.12300968681957906</c:v>
                </c:pt>
                <c:pt idx="218">
                  <c:v>0.12525392877049935</c:v>
                </c:pt>
                <c:pt idx="219">
                  <c:v>0.12753095340041803</c:v>
                </c:pt>
                <c:pt idx="220">
                  <c:v>0.12984106257541539</c:v>
                </c:pt>
                <c:pt idx="221">
                  <c:v>0.13218455722989678</c:v>
                </c:pt>
                <c:pt idx="222">
                  <c:v>0.134561737271985</c:v>
                </c:pt>
                <c:pt idx="223">
                  <c:v>0.13697290148753413</c:v>
                </c:pt>
                <c:pt idx="224">
                  <c:v>0.13941834744277584</c:v>
                </c:pt>
                <c:pt idx="225">
                  <c:v>0.14189837138561251</c:v>
                </c:pt>
                <c:pt idx="226">
                  <c:v>0.14441326814556968</c:v>
                </c:pt>
                <c:pt idx="227">
                  <c:v>0.14696333103242445</c:v>
                </c:pt>
                <c:pt idx="228">
                  <c:v>0.14954885173352378</c:v>
                </c:pt>
                <c:pt idx="229">
                  <c:v>0.15217012020981069</c:v>
                </c:pt>
                <c:pt idx="230">
                  <c:v>0.1548274245905745</c:v>
                </c:pt>
                <c:pt idx="231">
                  <c:v>0.15752105106694497</c:v>
                </c:pt>
                <c:pt idx="232">
                  <c:v>0.16025128378414785</c:v>
                </c:pt>
                <c:pt idx="233">
                  <c:v>0.16301840473254342</c:v>
                </c:pt>
                <c:pt idx="234">
                  <c:v>0.16582269363746846</c:v>
                </c:pt>
                <c:pt idx="235">
                  <c:v>0.16866442784790284</c:v>
                </c:pt>
                <c:pt idx="236">
                  <c:v>0.17154388222398531</c:v>
                </c:pt>
                <c:pt idx="237">
                  <c:v>0.17446132902340036</c:v>
                </c:pt>
                <c:pt idx="238">
                  <c:v>0.17741703778666207</c:v>
                </c:pt>
                <c:pt idx="239">
                  <c:v>0.18041127522132036</c:v>
                </c:pt>
                <c:pt idx="240">
                  <c:v>0.18344430508511494</c:v>
                </c:pt>
                <c:pt idx="241">
                  <c:v>0.1865163880681068</c:v>
                </c:pt>
                <c:pt idx="242">
                  <c:v>0.18962778167381295</c:v>
                </c:pt>
                <c:pt idx="243">
                  <c:v>0.1927787400993754</c:v>
                </c:pt>
                <c:pt idx="244">
                  <c:v>0.19596951411479446</c:v>
                </c:pt>
                <c:pt idx="245">
                  <c:v>0.19920035094125654</c:v>
                </c:pt>
                <c:pt idx="246">
                  <c:v>0.20247149412858909</c:v>
                </c:pt>
                <c:pt idx="247">
                  <c:v>0.20578318343187688</c:v>
                </c:pt>
                <c:pt idx="248">
                  <c:v>0.20913565468727083</c:v>
                </c:pt>
                <c:pt idx="249">
                  <c:v>0.21252913968702652</c:v>
                </c:pt>
                <c:pt idx="250">
                  <c:v>0.21596386605380799</c:v>
                </c:pt>
                <c:pt idx="251">
                  <c:v>0.21944005711429168</c:v>
                </c:pt>
                <c:pt idx="252">
                  <c:v>0.22295793177211035</c:v>
                </c:pt>
                <c:pt idx="253">
                  <c:v>0.22651770438017413</c:v>
                </c:pt>
                <c:pt idx="254">
                  <c:v>0.23011958461240814</c:v>
                </c:pt>
                <c:pt idx="255">
                  <c:v>0.23376377733494813</c:v>
                </c:pt>
                <c:pt idx="256">
                  <c:v>0.2374504824768334</c:v>
                </c:pt>
                <c:pt idx="257">
                  <c:v>0.24117989490024086</c:v>
                </c:pt>
                <c:pt idx="258">
                  <c:v>0.2449522042703024</c:v>
                </c:pt>
                <c:pt idx="259">
                  <c:v>0.24876759492454911</c:v>
                </c:pt>
                <c:pt idx="260">
                  <c:v>0.25262624574202763</c:v>
                </c:pt>
                <c:pt idx="261">
                  <c:v>0.25652833001213354</c:v>
                </c:pt>
                <c:pt idx="262">
                  <c:v>0.26047401530320918</c:v>
                </c:pt>
                <c:pt idx="263">
                  <c:v>0.26446346333095139</c:v>
                </c:pt>
                <c:pt idx="264">
                  <c:v>0.26849682982667861</c:v>
                </c:pt>
                <c:pt idx="265">
                  <c:v>0.27257426440550597</c:v>
                </c:pt>
                <c:pt idx="266">
                  <c:v>0.27669591043447705</c:v>
                </c:pt>
                <c:pt idx="267">
                  <c:v>0.28086190490070367</c:v>
                </c:pt>
                <c:pt idx="268">
                  <c:v>0.28507237827956428</c:v>
                </c:pt>
                <c:pt idx="269">
                  <c:v>0.2893274544030135</c:v>
                </c:pt>
                <c:pt idx="270">
                  <c:v>0.29362725032805376</c:v>
                </c:pt>
                <c:pt idx="271">
                  <c:v>0.29797187620542498</c:v>
                </c:pt>
                <c:pt idx="272">
                  <c:v>0.30236143514856351</c:v>
                </c:pt>
                <c:pt idx="273">
                  <c:v>0.30679602310288767</c:v>
                </c:pt>
                <c:pt idx="274">
                  <c:v>0.31127572871546316</c:v>
                </c:pt>
                <c:pt idx="275">
                  <c:v>0.31580063320510499</c:v>
                </c:pt>
                <c:pt idx="276">
                  <c:v>0.32037081023297403</c:v>
                </c:pt>
                <c:pt idx="277">
                  <c:v>0.32498632577372244</c:v>
                </c:pt>
                <c:pt idx="278">
                  <c:v>0.32964723798724926</c:v>
                </c:pt>
                <c:pt idx="279">
                  <c:v>0.33435359709112172</c:v>
                </c:pt>
                <c:pt idx="280">
                  <c:v>0.33910544523372282</c:v>
                </c:pt>
                <c:pt idx="281">
                  <c:v>0.34390281636818393</c:v>
                </c:pt>
                <c:pt idx="282">
                  <c:v>0.3487457361271632</c:v>
                </c:pt>
                <c:pt idx="283">
                  <c:v>0.35363422169852887</c:v>
                </c:pt>
                <c:pt idx="284">
                  <c:v>0.35856828170200994</c:v>
                </c:pt>
                <c:pt idx="285">
                  <c:v>0.36354791606687387</c:v>
                </c:pt>
                <c:pt idx="286">
                  <c:v>0.36857311591069442</c:v>
                </c:pt>
                <c:pt idx="287">
                  <c:v>0.3736438634192713</c:v>
                </c:pt>
                <c:pt idx="288">
                  <c:v>0.37876013172776307</c:v>
                </c:pt>
                <c:pt idx="289">
                  <c:v>0.38392188480309808</c:v>
                </c:pt>
                <c:pt idx="290">
                  <c:v>0.38912907732772356</c:v>
                </c:pt>
                <c:pt idx="291">
                  <c:v>0.39438165458475977</c:v>
                </c:pt>
                <c:pt idx="292">
                  <c:v>0.39967955234461905</c:v>
                </c:pt>
                <c:pt idx="293">
                  <c:v>0.40502269675315639</c:v>
                </c:pt>
                <c:pt idx="294">
                  <c:v>0.41041100422141413</c:v>
                </c:pt>
                <c:pt idx="295">
                  <c:v>0.41584438131702384</c:v>
                </c:pt>
                <c:pt idx="296">
                  <c:v>0.42132272465733211</c:v>
                </c:pt>
                <c:pt idx="297">
                  <c:v>0.42684592080431222</c:v>
                </c:pt>
                <c:pt idx="298">
                  <c:v>0.43241384616132683</c:v>
                </c:pt>
                <c:pt idx="299">
                  <c:v>0.43802636687180607</c:v>
                </c:pt>
                <c:pt idx="300">
                  <c:v>0.44368333871990445</c:v>
                </c:pt>
                <c:pt idx="301">
                  <c:v>0.4493846070332026</c:v>
                </c:pt>
                <c:pt idx="302">
                  <c:v>0.45513000658751579</c:v>
                </c:pt>
                <c:pt idx="303">
                  <c:v>0.46091936151387464</c:v>
                </c:pt>
                <c:pt idx="304">
                  <c:v>0.46675248520774187</c:v>
                </c:pt>
                <c:pt idx="305">
                  <c:v>0.4726291802405278</c:v>
                </c:pt>
                <c:pt idx="306">
                  <c:v>0.4785492382734689</c:v>
                </c:pt>
                <c:pt idx="307">
                  <c:v>0.48451243997393217</c:v>
                </c:pt>
                <c:pt idx="308">
                  <c:v>0.49051855493420887</c:v>
                </c:pt>
                <c:pt idx="309">
                  <c:v>0.4965673415928587</c:v>
                </c:pt>
                <c:pt idx="310">
                  <c:v>0.50265854715866831</c:v>
                </c:pt>
                <c:pt idx="311">
                  <c:v>0.5087919075372852</c:v>
                </c:pt>
                <c:pt idx="312">
                  <c:v>0.51496714726058757</c:v>
                </c:pt>
                <c:pt idx="313">
                  <c:v>0.52118397941885231</c:v>
                </c:pt>
                <c:pt idx="314">
                  <c:v>0.52744210559578064</c:v>
                </c:pt>
                <c:pt idx="315">
                  <c:v>0.53374121580644196</c:v>
                </c:pt>
                <c:pt idx="316">
                  <c:v>0.54008098843819341</c:v>
                </c:pt>
                <c:pt idx="317">
                  <c:v>0.5464610901946354</c:v>
                </c:pt>
                <c:pt idx="318">
                  <c:v>0.5528811760426614</c:v>
                </c:pt>
                <c:pt idx="319">
                  <c:v>0.55934088916265656</c:v>
                </c:pt>
                <c:pt idx="320">
                  <c:v>0.56583986090190452</c:v>
                </c:pt>
                <c:pt idx="321">
                  <c:v>0.57237771073125598</c:v>
                </c:pt>
                <c:pt idx="322">
                  <c:v>0.57895404620511581</c:v>
                </c:pt>
                <c:pt idx="323">
                  <c:v>0.5855684629248008</c:v>
                </c:pt>
                <c:pt idx="324">
                  <c:v>0.59222054450532191</c:v>
                </c:pt>
                <c:pt idx="325">
                  <c:v>0.59890986254564371</c:v>
                </c:pt>
                <c:pt idx="326">
                  <c:v>0.60563597660247204</c:v>
                </c:pt>
                <c:pt idx="327">
                  <c:v>0.61239843416761885</c:v>
                </c:pt>
                <c:pt idx="328">
                  <c:v>0.61919677064899536</c:v>
                </c:pt>
                <c:pt idx="329">
                  <c:v>0.62603050935528015</c:v>
                </c:pt>
                <c:pt idx="330">
                  <c:v>0.63289916148430936</c:v>
                </c:pt>
                <c:pt idx="331">
                  <c:v>0.63980222611523574</c:v>
                </c:pt>
                <c:pt idx="332">
                  <c:v>0.64673919020449944</c:v>
                </c:pt>
                <c:pt idx="333">
                  <c:v>0.65370952858565623</c:v>
                </c:pt>
                <c:pt idx="334">
                  <c:v>0.66071270397310289</c:v>
                </c:pt>
                <c:pt idx="335">
                  <c:v>0.66774816696974226</c:v>
                </c:pt>
                <c:pt idx="336">
                  <c:v>0.67481535607862653</c:v>
                </c:pt>
                <c:pt idx="337">
                  <c:v>0.68191369771861787</c:v>
                </c:pt>
                <c:pt idx="338">
                  <c:v>0.68904260624410163</c:v>
                </c:pt>
                <c:pt idx="339">
                  <c:v>0.69620148396878911</c:v>
                </c:pt>
                <c:pt idx="340">
                  <c:v>0.70338972119364251</c:v>
                </c:pt>
                <c:pt idx="341">
                  <c:v>0.71060669623895423</c:v>
                </c:pt>
                <c:pt idx="342">
                  <c:v>0.7178517754806133</c:v>
                </c:pt>
                <c:pt idx="343">
                  <c:v>0.72512431339058503</c:v>
                </c:pt>
                <c:pt idx="344">
                  <c:v>0.73242365258163389</c:v>
                </c:pt>
                <c:pt idx="345">
                  <c:v>0.7397491238563153</c:v>
                </c:pt>
                <c:pt idx="346">
                  <c:v>0.7471000462602595</c:v>
                </c:pt>
                <c:pt idx="347">
                  <c:v>0.75447572713977118</c:v>
                </c:pt>
                <c:pt idx="348">
                  <c:v>0.76187546220376567</c:v>
                </c:pt>
                <c:pt idx="349">
                  <c:v>0.76929853559006101</c:v>
                </c:pt>
                <c:pt idx="350">
                  <c:v>0.77674421993604148</c:v>
                </c:pt>
                <c:pt idx="351">
                  <c:v>0.78421177645371232</c:v>
                </c:pt>
                <c:pt idx="352">
                  <c:v>0.79170045500915454</c:v>
                </c:pt>
                <c:pt idx="353">
                  <c:v>0.79920949420639575</c:v>
                </c:pt>
                <c:pt idx="354">
                  <c:v>0.80673812147570412</c:v>
                </c:pt>
                <c:pt idx="355">
                  <c:v>0.81428555316631623</c:v>
                </c:pt>
                <c:pt idx="356">
                  <c:v>0.82185099464360301</c:v>
                </c:pt>
                <c:pt idx="357">
                  <c:v>0.82943364039067946</c:v>
                </c:pt>
                <c:pt idx="358">
                  <c:v>0.83703267411445936</c:v>
                </c:pt>
                <c:pt idx="359">
                  <c:v>0.84464726885615682</c:v>
                </c:pt>
                <c:pt idx="360">
                  <c:v>0.85227658710623133</c:v>
                </c:pt>
                <c:pt idx="361">
                  <c:v>0.85991978092377463</c:v>
                </c:pt>
                <c:pt idx="362">
                  <c:v>0.86757599206033187</c:v>
                </c:pt>
                <c:pt idx="363">
                  <c:v>0.87524435208815043</c:v>
                </c:pt>
                <c:pt idx="364">
                  <c:v>0.88292398253284632</c:v>
                </c:pt>
                <c:pt idx="365">
                  <c:v>0.89061399501047722</c:v>
                </c:pt>
                <c:pt idx="366">
                  <c:v>0.89831349136900573</c:v>
                </c:pt>
                <c:pt idx="367">
                  <c:v>0.90602156383414123</c:v>
                </c:pt>
                <c:pt idx="368">
                  <c:v>0.91373729515953594</c:v>
                </c:pt>
                <c:pt idx="369">
                  <c:v>0.92145975878132169</c:v>
                </c:pt>
                <c:pt idx="370">
                  <c:v>0.92918801897696068</c:v>
                </c:pt>
                <c:pt idx="371">
                  <c:v>0.93692113102838526</c:v>
                </c:pt>
                <c:pt idx="372">
                  <c:v>0.94465814138940529</c:v>
                </c:pt>
                <c:pt idx="373">
                  <c:v>0.95239808785734648</c:v>
                </c:pt>
                <c:pt idx="374">
                  <c:v>0.96013999974889697</c:v>
                </c:pt>
                <c:pt idx="375">
                  <c:v>0.96788289808012218</c:v>
                </c:pt>
                <c:pt idx="376">
                  <c:v>0.97562579575061681</c:v>
                </c:pt>
                <c:pt idx="377">
                  <c:v>0.98336769773175547</c:v>
                </c:pt>
                <c:pt idx="378">
                  <c:v>0.99110760125900221</c:v>
                </c:pt>
                <c:pt idx="379">
                  <c:v>0.99884449602823766</c:v>
                </c:pt>
                <c:pt idx="380">
                  <c:v>1.0065773643960587</c:v>
                </c:pt>
                <c:pt idx="381">
                  <c:v>1.0143051815840074</c:v>
                </c:pt>
                <c:pt idx="382">
                  <c:v>1.0220269158866788</c:v>
                </c:pt>
                <c:pt idx="383">
                  <c:v>1.0297415288836573</c:v>
                </c:pt>
                <c:pt idx="384">
                  <c:v>1.0374479756552317</c:v>
                </c:pt>
                <c:pt idx="385">
                  <c:v>1.0451452050018319</c:v>
                </c:pt>
                <c:pt idx="386">
                  <c:v>1.052832159667132</c:v>
                </c:pt>
                <c:pt idx="387">
                  <c:v>1.060507776564761</c:v>
                </c:pt>
                <c:pt idx="388">
                  <c:v>1.0681709870085616</c:v>
                </c:pt>
                <c:pt idx="389">
                  <c:v>1.0758207169463319</c:v>
                </c:pt>
                <c:pt idx="390">
                  <c:v>1.0834558871969877</c:v>
                </c:pt>
                <c:pt idx="391">
                  <c:v>1.0910754136910783</c:v>
                </c:pt>
                <c:pt idx="392">
                  <c:v>1.0986782077145858</c:v>
                </c:pt>
                <c:pt idx="393">
                  <c:v>1.1062631761559385</c:v>
                </c:pt>
                <c:pt idx="394">
                  <c:v>1.1138292217561661</c:v>
                </c:pt>
                <c:pt idx="395">
                  <c:v>1.12137524336212</c:v>
                </c:pt>
                <c:pt idx="396">
                  <c:v>1.1289001361826867</c:v>
                </c:pt>
                <c:pt idx="397">
                  <c:v>1.1364027920479094</c:v>
                </c:pt>
                <c:pt idx="398">
                  <c:v>1.1438820996709458</c:v>
                </c:pt>
                <c:pt idx="399">
                  <c:v>1.1513369449127724</c:v>
                </c:pt>
                <c:pt idx="400">
                  <c:v>1.1587662110495565</c:v>
                </c:pt>
                <c:pt idx="401">
                  <c:v>1.1661687790426101</c:v>
                </c:pt>
                <c:pt idx="402">
                  <c:v>1.1735435278108353</c:v>
                </c:pt>
                <c:pt idx="403">
                  <c:v>1.1808893345055762</c:v>
                </c:pt>
                <c:pt idx="404">
                  <c:v>1.188205074787785</c:v>
                </c:pt>
                <c:pt idx="405">
                  <c:v>1.1954896231074088</c:v>
                </c:pt>
                <c:pt idx="406">
                  <c:v>1.2027418529849072</c:v>
                </c:pt>
                <c:pt idx="407">
                  <c:v>1.2099606372948009</c:v>
                </c:pt>
                <c:pt idx="408">
                  <c:v>1.2171448485511591</c:v>
                </c:pt>
                <c:pt idx="409">
                  <c:v>1.2242933591949219</c:v>
                </c:pt>
                <c:pt idx="410">
                  <c:v>1.2314050418829658</c:v>
                </c:pt>
                <c:pt idx="411">
                  <c:v>1.2384787697788031</c:v>
                </c:pt>
                <c:pt idx="412">
                  <c:v>1.2455134168448181</c:v>
                </c:pt>
                <c:pt idx="413">
                  <c:v>1.2525078581359357</c:v>
                </c:pt>
                <c:pt idx="414">
                  <c:v>1.2594609700946147</c:v>
                </c:pt>
                <c:pt idx="415">
                  <c:v>1.2663716308470654</c:v>
                </c:pt>
                <c:pt idx="416">
                  <c:v>1.2732387205005771</c:v>
                </c:pt>
                <c:pt idx="417">
                  <c:v>1.2800611214418536</c:v>
                </c:pt>
                <c:pt idx="418">
                  <c:v>1.2868377186362427</c:v>
                </c:pt>
                <c:pt idx="419">
                  <c:v>1.2935673999277535</c:v>
                </c:pt>
                <c:pt idx="420">
                  <c:v>1.3002490563397457</c:v>
                </c:pt>
                <c:pt idx="421">
                  <c:v>1.3068815823761823</c:v>
                </c:pt>
                <c:pt idx="422">
                  <c:v>1.3134638763233322</c:v>
                </c:pt>
                <c:pt idx="423">
                  <c:v>1.3199948405518049</c:v>
                </c:pt>
                <c:pt idx="424">
                  <c:v>1.3264733818188108</c:v>
                </c:pt>
                <c:pt idx="425">
                  <c:v>1.3328984115705218</c:v>
                </c:pt>
                <c:pt idx="426">
                  <c:v>1.3392688462444253</c:v>
                </c:pt>
                <c:pt idx="427">
                  <c:v>1.3455836075715502</c:v>
                </c:pt>
                <c:pt idx="428">
                  <c:v>1.3518416228784469</c:v>
                </c:pt>
                <c:pt idx="429">
                  <c:v>1.3580418253888105</c:v>
                </c:pt>
                <c:pt idx="430">
                  <c:v>1.3641831545246219</c:v>
                </c:pt>
                <c:pt idx="431">
                  <c:v>1.370264556206692</c:v>
                </c:pt>
                <c:pt idx="432">
                  <c:v>1.3762849831544917</c:v>
                </c:pt>
                <c:pt idx="433">
                  <c:v>1.3822433951851465</c:v>
                </c:pt>
                <c:pt idx="434">
                  <c:v>1.3881387595114794</c:v>
                </c:pt>
                <c:pt idx="435">
                  <c:v>1.393970051038981</c:v>
                </c:pt>
                <c:pt idx="436">
                  <c:v>1.39973625266159</c:v>
                </c:pt>
                <c:pt idx="437">
                  <c:v>1.4054363555561624</c:v>
                </c:pt>
                <c:pt idx="438">
                  <c:v>1.4110693594755146</c:v>
                </c:pt>
                <c:pt idx="439">
                  <c:v>1.4166342730399173</c:v>
                </c:pt>
                <c:pt idx="440">
                  <c:v>1.4221301140269251</c:v>
                </c:pt>
                <c:pt idx="441">
                  <c:v>1.4275559096594226</c:v>
                </c:pt>
                <c:pt idx="442">
                  <c:v>1.4329106968917682</c:v>
                </c:pt>
                <c:pt idx="443">
                  <c:v>1.4381935226939189</c:v>
                </c:pt>
                <c:pt idx="444">
                  <c:v>1.44340344433342</c:v>
                </c:pt>
                <c:pt idx="445">
                  <c:v>1.448539529655142</c:v>
                </c:pt>
                <c:pt idx="446">
                  <c:v>1.4536008573586472</c:v>
                </c:pt>
                <c:pt idx="447">
                  <c:v>1.4585865172730763</c:v>
                </c:pt>
                <c:pt idx="448">
                  <c:v>1.4634956106294332</c:v>
                </c:pt>
                <c:pt idx="449">
                  <c:v>1.4683272503301601</c:v>
                </c:pt>
                <c:pt idx="450">
                  <c:v>1.4730805612158857</c:v>
                </c:pt>
                <c:pt idx="451">
                  <c:v>1.4777546803292387</c:v>
                </c:pt>
                <c:pt idx="452">
                  <c:v>1.4823487571756098</c:v>
                </c:pt>
                <c:pt idx="453">
                  <c:v>1.4868619539807577</c:v>
                </c:pt>
                <c:pt idx="454">
                  <c:v>1.4912934459451468</c:v>
                </c:pt>
                <c:pt idx="455">
                  <c:v>1.4956424214949089</c:v>
                </c:pt>
                <c:pt idx="456">
                  <c:v>1.4999080825293234</c:v>
                </c:pt>
                <c:pt idx="457">
                  <c:v>1.5040896446647083</c:v>
                </c:pt>
                <c:pt idx="458">
                  <c:v>1.5081863374746216</c:v>
                </c:pt>
                <c:pt idx="459">
                  <c:v>1.5121974047262641</c:v>
                </c:pt>
                <c:pt idx="460">
                  <c:v>1.5161221046129887</c:v>
                </c:pt>
                <c:pt idx="461">
                  <c:v>1.5199597099828126</c:v>
                </c:pt>
                <c:pt idx="462">
                  <c:v>1.5237095085628325</c:v>
                </c:pt>
                <c:pt idx="463">
                  <c:v>1.5273708031794513</c:v>
                </c:pt>
                <c:pt idx="464">
                  <c:v>1.5309429119743145</c:v>
                </c:pt>
                <c:pt idx="465">
                  <c:v>1.5344251686158676</c:v>
                </c:pt>
                <c:pt idx="466">
                  <c:v>1.5378169225064402</c:v>
                </c:pt>
                <c:pt idx="467">
                  <c:v>1.5411175389847682</c:v>
                </c:pt>
                <c:pt idx="468">
                  <c:v>1.5443263995238636</c:v>
                </c:pt>
                <c:pt idx="469">
                  <c:v>1.5474429019241485</c:v>
                </c:pt>
                <c:pt idx="470">
                  <c:v>1.5504664605017666</c:v>
                </c:pt>
                <c:pt idx="471">
                  <c:v>1.5533965062719912</c:v>
                </c:pt>
                <c:pt idx="472">
                  <c:v>1.5562324871276478</c:v>
                </c:pt>
                <c:pt idx="473">
                  <c:v>1.558973868012475</c:v>
                </c:pt>
                <c:pt idx="474">
                  <c:v>1.5616201310893461</c:v>
                </c:pt>
                <c:pt idx="475">
                  <c:v>1.5641707759032766</c:v>
                </c:pt>
                <c:pt idx="476">
                  <c:v>1.5666253195391482</c:v>
                </c:pt>
                <c:pt idx="477">
                  <c:v>1.5689832967740782</c:v>
                </c:pt>
                <c:pt idx="478">
                  <c:v>1.571244260224367</c:v>
                </c:pt>
                <c:pt idx="479">
                  <c:v>1.5734077804869571</c:v>
                </c:pt>
                <c:pt idx="480">
                  <c:v>1.5754734462753464</c:v>
                </c:pt>
                <c:pt idx="481">
                  <c:v>1.5774408645498894</c:v>
                </c:pt>
                <c:pt idx="482">
                  <c:v>1.5793096606424306</c:v>
                </c:pt>
                <c:pt idx="483">
                  <c:v>1.5810794783752182</c:v>
                </c:pt>
                <c:pt idx="484">
                  <c:v>1.5827499801740381</c:v>
                </c:pt>
                <c:pt idx="485">
                  <c:v>1.5843208471755259</c:v>
                </c:pt>
                <c:pt idx="486">
                  <c:v>1.5857917793286036</c:v>
                </c:pt>
                <c:pt idx="487">
                  <c:v>1.587162495489997</c:v>
                </c:pt>
                <c:pt idx="488">
                  <c:v>1.5884327335137933</c:v>
                </c:pt>
                <c:pt idx="489">
                  <c:v>1.5896022503349969</c:v>
                </c:pt>
                <c:pt idx="490">
                  <c:v>1.5906708220470454</c:v>
                </c:pt>
                <c:pt idx="491">
                  <c:v>1.5916382439732539</c:v>
                </c:pt>
                <c:pt idx="492">
                  <c:v>1.5925043307321547</c:v>
                </c:pt>
                <c:pt idx="493">
                  <c:v>1.5932689162967011</c:v>
                </c:pt>
                <c:pt idx="494">
                  <c:v>1.5939318540473115</c:v>
                </c:pt>
                <c:pt idx="495">
                  <c:v>1.5944930168187288</c:v>
                </c:pt>
                <c:pt idx="496">
                  <c:v>1.5949522969406744</c:v>
                </c:pt>
                <c:pt idx="497">
                  <c:v>1.5953096062722787</c:v>
                </c:pt>
                <c:pt idx="498">
                  <c:v>1.5955648762302725</c:v>
                </c:pt>
                <c:pt idx="499">
                  <c:v>1.5957180578109269</c:v>
                </c:pt>
                <c:pt idx="500">
                  <c:v>1.5957691216057308</c:v>
                </c:pt>
                <c:pt idx="501">
                  <c:v>1.5957180578108021</c:v>
                </c:pt>
                <c:pt idx="502">
                  <c:v>1.595564876230023</c:v>
                </c:pt>
                <c:pt idx="503">
                  <c:v>1.5953096062719043</c:v>
                </c:pt>
                <c:pt idx="504">
                  <c:v>1.5949522969401755</c:v>
                </c:pt>
                <c:pt idx="505">
                  <c:v>1.5944930168181053</c:v>
                </c:pt>
                <c:pt idx="506">
                  <c:v>1.5939318540465637</c:v>
                </c:pt>
                <c:pt idx="507">
                  <c:v>1.5932689162958289</c:v>
                </c:pt>
                <c:pt idx="508">
                  <c:v>1.5925043307311584</c:v>
                </c:pt>
                <c:pt idx="509">
                  <c:v>1.5916382439721335</c:v>
                </c:pt>
                <c:pt idx="510">
                  <c:v>1.590670822045801</c:v>
                </c:pt>
                <c:pt idx="511">
                  <c:v>1.5896022503336293</c:v>
                </c:pt>
                <c:pt idx="512">
                  <c:v>1.5884327335123025</c:v>
                </c:pt>
                <c:pt idx="513">
                  <c:v>1.5871624954883832</c:v>
                </c:pt>
                <c:pt idx="514">
                  <c:v>1.5857917793268672</c:v>
                </c:pt>
                <c:pt idx="515">
                  <c:v>1.5843208471736672</c:v>
                </c:pt>
                <c:pt idx="516">
                  <c:v>1.5827499801720573</c:v>
                </c:pt>
                <c:pt idx="517">
                  <c:v>1.5810794783731159</c:v>
                </c:pt>
                <c:pt idx="518">
                  <c:v>1.5793096606402073</c:v>
                </c:pt>
                <c:pt idx="519">
                  <c:v>1.5774408645475451</c:v>
                </c:pt>
                <c:pt idx="520">
                  <c:v>1.5754734462728817</c:v>
                </c:pt>
                <c:pt idx="521">
                  <c:v>1.5734077804843725</c:v>
                </c:pt>
                <c:pt idx="522">
                  <c:v>1.5712442602216632</c:v>
                </c:pt>
                <c:pt idx="523">
                  <c:v>1.5689832967712558</c:v>
                </c:pt>
                <c:pt idx="524">
                  <c:v>1.5666253195362072</c:v>
                </c:pt>
                <c:pt idx="525">
                  <c:v>1.5641707759002179</c:v>
                </c:pt>
                <c:pt idx="526">
                  <c:v>1.5616201310861704</c:v>
                </c:pt>
                <c:pt idx="527">
                  <c:v>1.5589738680091827</c:v>
                </c:pt>
                <c:pt idx="528">
                  <c:v>1.5562324871242394</c:v>
                </c:pt>
                <c:pt idx="529">
                  <c:v>1.5533965062684676</c:v>
                </c:pt>
                <c:pt idx="530">
                  <c:v>1.5504664604981284</c:v>
                </c:pt>
                <c:pt idx="531">
                  <c:v>1.5474429019203964</c:v>
                </c:pt>
                <c:pt idx="532">
                  <c:v>1.5443263995199983</c:v>
                </c:pt>
                <c:pt idx="533">
                  <c:v>1.5411175389807905</c:v>
                </c:pt>
                <c:pt idx="534">
                  <c:v>1.5378169225023508</c:v>
                </c:pt>
                <c:pt idx="535">
                  <c:v>1.534425168611667</c:v>
                </c:pt>
                <c:pt idx="536">
                  <c:v>1.5309429119700035</c:v>
                </c:pt>
                <c:pt idx="537">
                  <c:v>1.527370803175031</c:v>
                </c:pt>
                <c:pt idx="538">
                  <c:v>1.5237095085583037</c:v>
                </c:pt>
                <c:pt idx="539">
                  <c:v>1.5199597099781759</c:v>
                </c:pt>
                <c:pt idx="540">
                  <c:v>1.5161221046082454</c:v>
                </c:pt>
                <c:pt idx="541">
                  <c:v>1.5121974047214146</c:v>
                </c:pt>
                <c:pt idx="542">
                  <c:v>1.5081863374696671</c:v>
                </c:pt>
                <c:pt idx="543">
                  <c:v>1.5040896446596497</c:v>
                </c:pt>
                <c:pt idx="544">
                  <c:v>1.4999080825241613</c:v>
                </c:pt>
                <c:pt idx="545">
                  <c:v>1.4956424214896444</c:v>
                </c:pt>
                <c:pt idx="546">
                  <c:v>1.4912934459397811</c:v>
                </c:pt>
                <c:pt idx="547">
                  <c:v>1.4868619539752916</c:v>
                </c:pt>
                <c:pt idx="548">
                  <c:v>1.4823487571700444</c:v>
                </c:pt>
                <c:pt idx="549">
                  <c:v>1.477754680323575</c:v>
                </c:pt>
                <c:pt idx="550">
                  <c:v>1.473080561210125</c:v>
                </c:pt>
                <c:pt idx="551">
                  <c:v>1.4683272503243028</c:v>
                </c:pt>
                <c:pt idx="552">
                  <c:v>1.4634956106234807</c:v>
                </c:pt>
                <c:pt idx="553">
                  <c:v>1.4585865172670296</c:v>
                </c:pt>
                <c:pt idx="554">
                  <c:v>1.4536008573525077</c:v>
                </c:pt>
                <c:pt idx="555">
                  <c:v>1.4485395296489105</c:v>
                </c:pt>
                <c:pt idx="556">
                  <c:v>1.443403444327098</c:v>
                </c:pt>
                <c:pt idx="557">
                  <c:v>1.4381935226875069</c:v>
                </c:pt>
                <c:pt idx="558">
                  <c:v>1.4329106968852676</c:v>
                </c:pt>
                <c:pt idx="559">
                  <c:v>1.4275559096528347</c:v>
                </c:pt>
                <c:pt idx="560">
                  <c:v>1.4221301140202511</c:v>
                </c:pt>
                <c:pt idx="561">
                  <c:v>1.4166342730331583</c:v>
                </c:pt>
                <c:pt idx="562">
                  <c:v>1.4110693594686718</c:v>
                </c:pt>
                <c:pt idx="563">
                  <c:v>1.4054363555492368</c:v>
                </c:pt>
                <c:pt idx="564">
                  <c:v>1.3997362526545831</c:v>
                </c:pt>
                <c:pt idx="565">
                  <c:v>1.393970051031894</c:v>
                </c:pt>
                <c:pt idx="566">
                  <c:v>1.3881387595043133</c:v>
                </c:pt>
                <c:pt idx="567">
                  <c:v>1.3822433951779027</c:v>
                </c:pt>
                <c:pt idx="568">
                  <c:v>1.3762849831471717</c:v>
                </c:pt>
                <c:pt idx="569">
                  <c:v>1.370264556199297</c:v>
                </c:pt>
                <c:pt idx="570">
                  <c:v>1.3641831545171528</c:v>
                </c:pt>
                <c:pt idx="571">
                  <c:v>1.3580418253812689</c:v>
                </c:pt>
                <c:pt idx="572">
                  <c:v>1.3518416228708339</c:v>
                </c:pt>
                <c:pt idx="573">
                  <c:v>1.345583607563867</c:v>
                </c:pt>
                <c:pt idx="574">
                  <c:v>1.3392688462366737</c:v>
                </c:pt>
                <c:pt idx="575">
                  <c:v>1.3328984115627027</c:v>
                </c:pt>
                <c:pt idx="576">
                  <c:v>1.3264733818109256</c:v>
                </c:pt>
                <c:pt idx="577">
                  <c:v>1.3199948405438551</c:v>
                </c:pt>
                <c:pt idx="578">
                  <c:v>1.3134638763153188</c:v>
                </c:pt>
                <c:pt idx="579">
                  <c:v>1.3068815823681073</c:v>
                </c:pt>
                <c:pt idx="580">
                  <c:v>1.3002490563316096</c:v>
                </c:pt>
                <c:pt idx="581">
                  <c:v>1.2935673999195583</c:v>
                </c:pt>
                <c:pt idx="582">
                  <c:v>1.2868377186279893</c:v>
                </c:pt>
                <c:pt idx="583">
                  <c:v>1.2800611214335436</c:v>
                </c:pt>
                <c:pt idx="584">
                  <c:v>1.2732387204922118</c:v>
                </c:pt>
                <c:pt idx="585">
                  <c:v>1.2663716308386459</c:v>
                </c:pt>
                <c:pt idx="586">
                  <c:v>1.2594609700861426</c:v>
                </c:pt>
                <c:pt idx="587">
                  <c:v>1.2525078581274123</c:v>
                </c:pt>
                <c:pt idx="588">
                  <c:v>1.2455134168362452</c:v>
                </c:pt>
                <c:pt idx="589">
                  <c:v>1.2384787697701818</c:v>
                </c:pt>
                <c:pt idx="590">
                  <c:v>1.2314050418742974</c:v>
                </c:pt>
                <c:pt idx="591">
                  <c:v>1.2242933591862077</c:v>
                </c:pt>
                <c:pt idx="592">
                  <c:v>1.2171448485424006</c:v>
                </c:pt>
                <c:pt idx="593">
                  <c:v>1.2099606372859997</c:v>
                </c:pt>
                <c:pt idx="594">
                  <c:v>1.2027418529760643</c:v>
                </c:pt>
                <c:pt idx="595">
                  <c:v>1.1954896230985257</c:v>
                </c:pt>
                <c:pt idx="596">
                  <c:v>1.1882050747788628</c:v>
                </c:pt>
                <c:pt idx="597">
                  <c:v>1.1808893344966167</c:v>
                </c:pt>
                <c:pt idx="598">
                  <c:v>1.1735435278018398</c:v>
                </c:pt>
                <c:pt idx="599">
                  <c:v>1.1661687790335797</c:v>
                </c:pt>
                <c:pt idx="600">
                  <c:v>1.158766211040493</c:v>
                </c:pt>
                <c:pt idx="601">
                  <c:v>1.1513369449036768</c:v>
                </c:pt>
                <c:pt idx="602">
                  <c:v>1.14388209966182</c:v>
                </c:pt>
                <c:pt idx="603">
                  <c:v>1.1364027920387543</c:v>
                </c:pt>
                <c:pt idx="604">
                  <c:v>1.1289001361735034</c:v>
                </c:pt>
                <c:pt idx="605">
                  <c:v>1.1213752433529105</c:v>
                </c:pt>
                <c:pt idx="606">
                  <c:v>1.1138292217469314</c:v>
                </c:pt>
                <c:pt idx="607">
                  <c:v>1.1062631761466801</c:v>
                </c:pt>
                <c:pt idx="608">
                  <c:v>1.0986782077053048</c:v>
                </c:pt>
                <c:pt idx="609">
                  <c:v>1.0910754136817762</c:v>
                </c:pt>
                <c:pt idx="610">
                  <c:v>1.0834558871876658</c:v>
                </c:pt>
                <c:pt idx="611">
                  <c:v>1.0758207169369916</c:v>
                </c:pt>
                <c:pt idx="612">
                  <c:v>1.0681709869992042</c:v>
                </c:pt>
                <c:pt idx="613">
                  <c:v>1.0605077765553879</c:v>
                </c:pt>
                <c:pt idx="614">
                  <c:v>1.0528321596577443</c:v>
                </c:pt>
                <c:pt idx="615">
                  <c:v>1.045145204992431</c:v>
                </c:pt>
                <c:pt idx="616">
                  <c:v>1.0374479756458188</c:v>
                </c:pt>
                <c:pt idx="617">
                  <c:v>1.0297415288742338</c:v>
                </c:pt>
                <c:pt idx="618">
                  <c:v>1.0220269158772459</c:v>
                </c:pt>
                <c:pt idx="619">
                  <c:v>1.0143051815745665</c:v>
                </c:pt>
                <c:pt idx="620">
                  <c:v>1.0065773643866109</c:v>
                </c:pt>
                <c:pt idx="621">
                  <c:v>0.99884449601878444</c:v>
                </c:pt>
                <c:pt idx="622">
                  <c:v>0.99110760124954467</c:v>
                </c:pt>
                <c:pt idx="623">
                  <c:v>0.98336769772229471</c:v>
                </c:pt>
                <c:pt idx="624">
                  <c:v>0.97562579574115438</c:v>
                </c:pt>
                <c:pt idx="625">
                  <c:v>0.96788289807065919</c:v>
                </c:pt>
                <c:pt idx="626">
                  <c:v>0.96013999973943454</c:v>
                </c:pt>
                <c:pt idx="627">
                  <c:v>0.95239808784788582</c:v>
                </c:pt>
                <c:pt idx="628">
                  <c:v>0.94465814137994741</c:v>
                </c:pt>
                <c:pt idx="629">
                  <c:v>0.93692113101893182</c:v>
                </c:pt>
                <c:pt idx="630">
                  <c:v>0.92918801896751257</c:v>
                </c:pt>
                <c:pt idx="631">
                  <c:v>0.92145975877188024</c:v>
                </c:pt>
                <c:pt idx="632">
                  <c:v>0.91373729515010182</c:v>
                </c:pt>
                <c:pt idx="633">
                  <c:v>0.90602156382471599</c:v>
                </c:pt>
                <c:pt idx="634">
                  <c:v>0.89831349135959049</c:v>
                </c:pt>
                <c:pt idx="635">
                  <c:v>0.89061399500107286</c:v>
                </c:pt>
                <c:pt idx="636">
                  <c:v>0.88292398252345428</c:v>
                </c:pt>
                <c:pt idx="637">
                  <c:v>0.8752443520787716</c:v>
                </c:pt>
                <c:pt idx="638">
                  <c:v>0.86757599205096747</c:v>
                </c:pt>
                <c:pt idx="639">
                  <c:v>0.85991978091442567</c:v>
                </c:pt>
                <c:pt idx="640">
                  <c:v>0.85227658709689857</c:v>
                </c:pt>
                <c:pt idx="641">
                  <c:v>0.84464726884684149</c:v>
                </c:pt>
                <c:pt idx="642">
                  <c:v>0.83703267410516258</c:v>
                </c:pt>
                <c:pt idx="643">
                  <c:v>0.82943364038140222</c:v>
                </c:pt>
                <c:pt idx="644">
                  <c:v>0.82185099463434641</c:v>
                </c:pt>
                <c:pt idx="645">
                  <c:v>0.81428555315708107</c:v>
                </c:pt>
                <c:pt idx="646">
                  <c:v>0.80673812146649149</c:v>
                </c:pt>
                <c:pt idx="647">
                  <c:v>0.79920949419720655</c:v>
                </c:pt>
                <c:pt idx="648">
                  <c:v>0.79170045499998976</c:v>
                </c:pt>
                <c:pt idx="649">
                  <c:v>0.78421177644457285</c:v>
                </c:pt>
                <c:pt idx="650">
                  <c:v>0.77674421992692833</c:v>
                </c:pt>
                <c:pt idx="651">
                  <c:v>0.76929853558097494</c:v>
                </c:pt>
                <c:pt idx="652">
                  <c:v>0.76187546219470781</c:v>
                </c:pt>
                <c:pt idx="653">
                  <c:v>0.75447572713074229</c:v>
                </c:pt>
                <c:pt idx="654">
                  <c:v>0.74710004625126036</c:v>
                </c:pt>
                <c:pt idx="655">
                  <c:v>0.73974912384734692</c:v>
                </c:pt>
                <c:pt idx="656">
                  <c:v>0.73242365257269704</c:v>
                </c:pt>
                <c:pt idx="657">
                  <c:v>0.7251243133816806</c:v>
                </c:pt>
                <c:pt idx="658">
                  <c:v>0.71785177547174195</c:v>
                </c:pt>
                <c:pt idx="659">
                  <c:v>0.71060669623011685</c:v>
                </c:pt>
                <c:pt idx="660">
                  <c:v>0.70338972118483978</c:v>
                </c:pt>
                <c:pt idx="661">
                  <c:v>0.69620148396002202</c:v>
                </c:pt>
                <c:pt idx="662">
                  <c:v>0.68904260623537072</c:v>
                </c:pt>
                <c:pt idx="663">
                  <c:v>0.68191369770992405</c:v>
                </c:pt>
                <c:pt idx="664">
                  <c:v>0.67481535606997034</c:v>
                </c:pt>
                <c:pt idx="665">
                  <c:v>0.66774816696112449</c:v>
                </c:pt>
                <c:pt idx="666">
                  <c:v>0.66071270396452431</c:v>
                </c:pt>
                <c:pt idx="667">
                  <c:v>0.65370952857711739</c:v>
                </c:pt>
                <c:pt idx="668">
                  <c:v>0.64673919019600112</c:v>
                </c:pt>
                <c:pt idx="669">
                  <c:v>0.63980222610677839</c:v>
                </c:pt>
                <c:pt idx="670">
                  <c:v>0.63289916147589387</c:v>
                </c:pt>
                <c:pt idx="671">
                  <c:v>0.62603050934690696</c:v>
                </c:pt>
                <c:pt idx="672">
                  <c:v>0.61919677064066514</c:v>
                </c:pt>
                <c:pt idx="673">
                  <c:v>0.61239843415933215</c:v>
                </c:pt>
                <c:pt idx="674">
                  <c:v>0.60563597659422952</c:v>
                </c:pt>
                <c:pt idx="675">
                  <c:v>0.59890986253744594</c:v>
                </c:pt>
                <c:pt idx="676">
                  <c:v>0.59222054449716932</c:v>
                </c:pt>
                <c:pt idx="677">
                  <c:v>0.58556846291669407</c:v>
                </c:pt>
                <c:pt idx="678">
                  <c:v>0.57895404619705537</c:v>
                </c:pt>
                <c:pt idx="679">
                  <c:v>0.57237771072324217</c:v>
                </c:pt>
                <c:pt idx="680">
                  <c:v>0.56583986089393812</c:v>
                </c:pt>
                <c:pt idx="681">
                  <c:v>0.55934088915473779</c:v>
                </c:pt>
                <c:pt idx="682">
                  <c:v>0.55288117603479092</c:v>
                </c:pt>
                <c:pt idx="683">
                  <c:v>0.54646109018681366</c:v>
                </c:pt>
                <c:pt idx="684">
                  <c:v>0.54008098843042063</c:v>
                </c:pt>
                <c:pt idx="685">
                  <c:v>0.5337412157987188</c:v>
                </c:pt>
                <c:pt idx="686">
                  <c:v>0.52744210558810745</c:v>
                </c:pt>
                <c:pt idx="687">
                  <c:v>0.52118397941122907</c:v>
                </c:pt>
                <c:pt idx="688">
                  <c:v>0.51496714725301507</c:v>
                </c:pt>
                <c:pt idx="689">
                  <c:v>0.50879190752976367</c:v>
                </c:pt>
                <c:pt idx="690">
                  <c:v>0.50265854715119818</c:v>
                </c:pt>
                <c:pt idx="691">
                  <c:v>0.49656734158544019</c:v>
                </c:pt>
                <c:pt idx="692">
                  <c:v>0.49051855492684249</c:v>
                </c:pt>
                <c:pt idx="693">
                  <c:v>0.48451243996661814</c:v>
                </c:pt>
                <c:pt idx="694">
                  <c:v>0.47854923826620732</c:v>
                </c:pt>
                <c:pt idx="695">
                  <c:v>0.47262918023331912</c:v>
                </c:pt>
                <c:pt idx="696">
                  <c:v>0.46675248520058632</c:v>
                </c:pt>
                <c:pt idx="697">
                  <c:v>0.46091936150677248</c:v>
                </c:pt>
                <c:pt idx="698">
                  <c:v>0.45513000658046715</c:v>
                </c:pt>
                <c:pt idx="699">
                  <c:v>0.44938460702620786</c:v>
                </c:pt>
                <c:pt idx="700">
                  <c:v>0.44368333871296378</c:v>
                </c:pt>
                <c:pt idx="701">
                  <c:v>0.43802636686491964</c:v>
                </c:pt>
                <c:pt idx="702">
                  <c:v>0.43241384615449491</c:v>
                </c:pt>
                <c:pt idx="703">
                  <c:v>0.42684592079753475</c:v>
                </c:pt>
                <c:pt idx="704">
                  <c:v>0.42132272465060938</c:v>
                </c:pt>
                <c:pt idx="705">
                  <c:v>0.415844381310356</c:v>
                </c:pt>
                <c:pt idx="706">
                  <c:v>0.41041100421480142</c:v>
                </c:pt>
                <c:pt idx="707">
                  <c:v>0.4050226967465988</c:v>
                </c:pt>
                <c:pt idx="708">
                  <c:v>0.39967955233811658</c:v>
                </c:pt>
                <c:pt idx="709">
                  <c:v>0.3943816545783127</c:v>
                </c:pt>
                <c:pt idx="710">
                  <c:v>0.38912907732133195</c:v>
                </c:pt>
                <c:pt idx="711">
                  <c:v>0.38392188479676193</c:v>
                </c:pt>
                <c:pt idx="712">
                  <c:v>0.37876013172148254</c:v>
                </c:pt>
                <c:pt idx="713">
                  <c:v>0.37364386341304628</c:v>
                </c:pt>
                <c:pt idx="714">
                  <c:v>0.36857311590452507</c:v>
                </c:pt>
                <c:pt idx="715">
                  <c:v>0.36354791606076026</c:v>
                </c:pt>
                <c:pt idx="716">
                  <c:v>0.35856828169595206</c:v>
                </c:pt>
                <c:pt idx="717">
                  <c:v>0.35363422169252673</c:v>
                </c:pt>
                <c:pt idx="718">
                  <c:v>0.34874573612121668</c:v>
                </c:pt>
                <c:pt idx="719">
                  <c:v>0.34390281636229308</c:v>
                </c:pt>
                <c:pt idx="720">
                  <c:v>0.33910544522788755</c:v>
                </c:pt>
                <c:pt idx="721">
                  <c:v>0.33435359708534218</c:v>
                </c:pt>
                <c:pt idx="722">
                  <c:v>0.32964723798152523</c:v>
                </c:pt>
                <c:pt idx="723">
                  <c:v>0.32498632576805392</c:v>
                </c:pt>
                <c:pt idx="724">
                  <c:v>0.32037081022736091</c:v>
                </c:pt>
                <c:pt idx="725">
                  <c:v>0.31580063319954738</c:v>
                </c:pt>
                <c:pt idx="726">
                  <c:v>0.31127572870996079</c:v>
                </c:pt>
                <c:pt idx="727">
                  <c:v>0.30679602309744047</c:v>
                </c:pt>
                <c:pt idx="728">
                  <c:v>0.30236143514317132</c:v>
                </c:pt>
                <c:pt idx="729">
                  <c:v>0.2979718762000878</c:v>
                </c:pt>
                <c:pt idx="730">
                  <c:v>0.29362725032277148</c:v>
                </c:pt>
                <c:pt idx="731">
                  <c:v>0.28932745439778595</c:v>
                </c:pt>
                <c:pt idx="732">
                  <c:v>0.28507237827439136</c:v>
                </c:pt>
                <c:pt idx="733">
                  <c:v>0.28086190489558505</c:v>
                </c:pt>
                <c:pt idx="734">
                  <c:v>0.27669591042941277</c:v>
                </c:pt>
                <c:pt idx="735">
                  <c:v>0.27257426440049581</c:v>
                </c:pt>
                <c:pt idx="736">
                  <c:v>0.26849682982172246</c:v>
                </c:pt>
                <c:pt idx="737">
                  <c:v>0.26446346332604898</c:v>
                </c:pt>
                <c:pt idx="738">
                  <c:v>0.26047401529836034</c:v>
                </c:pt>
                <c:pt idx="739">
                  <c:v>0.2565283300073381</c:v>
                </c:pt>
                <c:pt idx="740">
                  <c:v>0.25262624573728526</c:v>
                </c:pt>
                <c:pt idx="741">
                  <c:v>0.24876759491985981</c:v>
                </c:pt>
                <c:pt idx="742">
                  <c:v>0.24495220426566588</c:v>
                </c:pt>
                <c:pt idx="743">
                  <c:v>0.24117989489565689</c:v>
                </c:pt>
                <c:pt idx="744">
                  <c:v>0.23745048247230172</c:v>
                </c:pt>
                <c:pt idx="745">
                  <c:v>0.23376377733046855</c:v>
                </c:pt>
                <c:pt idx="746">
                  <c:v>0.23011958460798038</c:v>
                </c:pt>
                <c:pt idx="747">
                  <c:v>0.22651770437579791</c:v>
                </c:pt>
                <c:pt idx="748">
                  <c:v>0.2229579317677855</c:v>
                </c:pt>
                <c:pt idx="749">
                  <c:v>0.21944005711001785</c:v>
                </c:pt>
                <c:pt idx="750">
                  <c:v>0.21596386604958501</c:v>
                </c:pt>
                <c:pt idx="751">
                  <c:v>0.21252913968285408</c:v>
                </c:pt>
                <c:pt idx="752">
                  <c:v>0.2091356546831486</c:v>
                </c:pt>
                <c:pt idx="753">
                  <c:v>0.20578318342780472</c:v>
                </c:pt>
                <c:pt idx="754">
                  <c:v>0.20247149412456661</c:v>
                </c:pt>
                <c:pt idx="755">
                  <c:v>0.19920035093728342</c:v>
                </c:pt>
                <c:pt idx="756">
                  <c:v>0.19596951411087055</c:v>
                </c:pt>
                <c:pt idx="757">
                  <c:v>0.19277874009550022</c:v>
                </c:pt>
                <c:pt idx="758">
                  <c:v>0.18962778166998628</c:v>
                </c:pt>
                <c:pt idx="759">
                  <c:v>0.18651638806432835</c:v>
                </c:pt>
                <c:pt idx="760">
                  <c:v>0.1834443050813844</c:v>
                </c:pt>
                <c:pt idx="761">
                  <c:v>0.18041127521763731</c:v>
                </c:pt>
                <c:pt idx="762">
                  <c:v>0.17741703778302637</c:v>
                </c:pt>
                <c:pt idx="763">
                  <c:v>0.17446132901981148</c:v>
                </c:pt>
                <c:pt idx="764">
                  <c:v>0.17154388222044306</c:v>
                </c:pt>
                <c:pt idx="765">
                  <c:v>0.16866442784440686</c:v>
                </c:pt>
                <c:pt idx="766">
                  <c:v>0.16582269363401841</c:v>
                </c:pt>
                <c:pt idx="767">
                  <c:v>0.16301840472913898</c:v>
                </c:pt>
                <c:pt idx="768">
                  <c:v>0.16025128378078865</c:v>
                </c:pt>
                <c:pt idx="769">
                  <c:v>0.15752105106363071</c:v>
                </c:pt>
                <c:pt idx="770">
                  <c:v>0.15482742458730475</c:v>
                </c:pt>
                <c:pt idx="771">
                  <c:v>0.15217012020658516</c:v>
                </c:pt>
                <c:pt idx="772">
                  <c:v>0.14954885173034219</c:v>
                </c:pt>
                <c:pt idx="773">
                  <c:v>0.1469633310292863</c:v>
                </c:pt>
                <c:pt idx="774">
                  <c:v>0.14441326814247471</c:v>
                </c:pt>
                <c:pt idx="775">
                  <c:v>0.14189837138256037</c:v>
                </c:pt>
                <c:pt idx="776">
                  <c:v>0.13941834743976611</c:v>
                </c:pt>
                <c:pt idx="777">
                  <c:v>0.13697290148456651</c:v>
                </c:pt>
                <c:pt idx="778">
                  <c:v>0.1345617372690591</c:v>
                </c:pt>
                <c:pt idx="779">
                  <c:v>0.13218455722701222</c:v>
                </c:pt>
                <c:pt idx="780">
                  <c:v>0.1298410625725718</c:v>
                </c:pt>
                <c:pt idx="781">
                  <c:v>0.12753095339761505</c:v>
                </c:pt>
                <c:pt idx="782">
                  <c:v>0.12525392876773664</c:v>
                </c:pt>
                <c:pt idx="783">
                  <c:v>0.12300968681685623</c:v>
                </c:pt>
                <c:pt idx="784">
                  <c:v>0.12079792484043461</c:v>
                </c:pt>
                <c:pt idx="785">
                  <c:v>0.11861833938728937</c:v>
                </c:pt>
                <c:pt idx="786">
                  <c:v>0.11647062634999841</c:v>
                </c:pt>
                <c:pt idx="787">
                  <c:v>0.11435448105388385</c:v>
                </c:pt>
                <c:pt idx="788">
                  <c:v>0.11226959834456748</c:v>
                </c:pt>
                <c:pt idx="789">
                  <c:v>0.11021567267409013</c:v>
                </c:pt>
                <c:pt idx="790">
                  <c:v>0.10819239818558841</c:v>
                </c:pt>
                <c:pt idx="791">
                  <c:v>0.10619946879652316</c:v>
                </c:pt>
                <c:pt idx="792">
                  <c:v>0.1042365782804543</c:v>
                </c:pt>
                <c:pt idx="793">
                  <c:v>0.10230342034735723</c:v>
                </c:pt>
                <c:pt idx="794">
                  <c:v>0.10039968872247788</c:v>
                </c:pt>
                <c:pt idx="795">
                  <c:v>9.8525077223722682E-2</c:v>
                </c:pt>
                <c:pt idx="796">
                  <c:v>9.6679279837581691E-2</c:v>
                </c:pt>
                <c:pt idx="797">
                  <c:v>9.4861990793583109E-2</c:v>
                </c:pt>
                <c:pt idx="798">
                  <c:v>9.3072904637278034E-2</c:v>
                </c:pt>
                <c:pt idx="799">
                  <c:v>9.131171630175583E-2</c:v>
                </c:pt>
                <c:pt idx="800">
                  <c:v>8.9578121177690026E-2</c:v>
                </c:pt>
                <c:pt idx="801">
                  <c:v>8.7871815181915738E-2</c:v>
                </c:pt>
                <c:pt idx="802">
                  <c:v>8.619249482454093E-2</c:v>
                </c:pt>
                <c:pt idx="803">
                  <c:v>8.4539857274593067E-2</c:v>
                </c:pt>
                <c:pt idx="804">
                  <c:v>8.2913600424204828E-2</c:v>
                </c:pt>
                <c:pt idx="805">
                  <c:v>8.1313422951341793E-2</c:v>
                </c:pt>
                <c:pt idx="806">
                  <c:v>7.9739024381076329E-2</c:v>
                </c:pt>
                <c:pt idx="807">
                  <c:v>7.8190105145412817E-2</c:v>
                </c:pt>
                <c:pt idx="808">
                  <c:v>7.666636664166869E-2</c:v>
                </c:pt>
                <c:pt idx="809">
                  <c:v>7.5167511289417621E-2</c:v>
                </c:pt>
                <c:pt idx="810">
                  <c:v>7.3693242586000865E-2</c:v>
                </c:pt>
                <c:pt idx="811">
                  <c:v>7.2243265160613565E-2</c:v>
                </c:pt>
                <c:pt idx="812">
                  <c:v>7.0817284826973553E-2</c:v>
                </c:pt>
                <c:pt idx="813">
                  <c:v>6.9415008634579986E-2</c:v>
                </c:pt>
                <c:pt idx="814">
                  <c:v>6.803614491857049E-2</c:v>
                </c:pt>
                <c:pt idx="815">
                  <c:v>6.6680403348185299E-2</c:v>
                </c:pt>
                <c:pt idx="816">
                  <c:v>6.5347494973847661E-2</c:v>
                </c:pt>
                <c:pt idx="817">
                  <c:v>6.4037132272869987E-2</c:v>
                </c:pt>
                <c:pt idx="818">
                  <c:v>6.2749029193795769E-2</c:v>
                </c:pt>
                <c:pt idx="819">
                  <c:v>6.1482901199387811E-2</c:v>
                </c:pt>
                <c:pt idx="820">
                  <c:v>6.0238465308273467E-2</c:v>
                </c:pt>
                <c:pt idx="821">
                  <c:v>5.9015440135258057E-2</c:v>
                </c:pt>
                <c:pt idx="822">
                  <c:v>5.7813545930317997E-2</c:v>
                </c:pt>
                <c:pt idx="823">
                  <c:v>5.6632504616285689E-2</c:v>
                </c:pt>
                <c:pt idx="824">
                  <c:v>5.5472039825238358E-2</c:v>
                </c:pt>
                <c:pt idx="825">
                  <c:v>5.4331876933603022E-2</c:v>
                </c:pt>
                <c:pt idx="826">
                  <c:v>5.3211743095991346E-2</c:v>
                </c:pt>
                <c:pt idx="827">
                  <c:v>5.2111367277776426E-2</c:v>
                </c:pt>
                <c:pt idx="828">
                  <c:v>5.1030480286426032E-2</c:v>
                </c:pt>
                <c:pt idx="829">
                  <c:v>4.9968814801605442E-2</c:v>
                </c:pt>
                <c:pt idx="830">
                  <c:v>4.8926105404063724E-2</c:v>
                </c:pt>
                <c:pt idx="831">
                  <c:v>4.7902088603318502E-2</c:v>
                </c:pt>
                <c:pt idx="832">
                  <c:v>4.6896502864152735E-2</c:v>
                </c:pt>
                <c:pt idx="833">
                  <c:v>4.5909088631938967E-2</c:v>
                </c:pt>
                <c:pt idx="834">
                  <c:v>4.4939588356805497E-2</c:v>
                </c:pt>
                <c:pt idx="835">
                  <c:v>4.3987746516659904E-2</c:v>
                </c:pt>
                <c:pt idx="836">
                  <c:v>4.3053309639085074E-2</c:v>
                </c:pt>
                <c:pt idx="837">
                  <c:v>4.2136026322123217E-2</c:v>
                </c:pt>
                <c:pt idx="838">
                  <c:v>4.1235647253963614E-2</c:v>
                </c:pt>
                <c:pt idx="839">
                  <c:v>4.0351925231549846E-2</c:v>
                </c:pt>
                <c:pt idx="840">
                  <c:v>3.9484615178122517E-2</c:v>
                </c:pt>
                <c:pt idx="841">
                  <c:v>3.8633474159713438E-2</c:v>
                </c:pt>
                <c:pt idx="842">
                  <c:v>3.7798261400607533E-2</c:v>
                </c:pt>
                <c:pt idx="843">
                  <c:v>3.6978738297788985E-2</c:v>
                </c:pt>
                <c:pt idx="844">
                  <c:v>3.6174668434387533E-2</c:v>
                </c:pt>
                <c:pt idx="845">
                  <c:v>3.5385817592142037E-2</c:v>
                </c:pt>
                <c:pt idx="846">
                  <c:v>3.4611953762897323E-2</c:v>
                </c:pt>
                <c:pt idx="847">
                  <c:v>3.3852847159151461E-2</c:v>
                </c:pt>
                <c:pt idx="848">
                  <c:v>3.3108270223669758E-2</c:v>
                </c:pt>
                <c:pt idx="849">
                  <c:v>3.2377997638182519E-2</c:v>
                </c:pt>
                <c:pt idx="850">
                  <c:v>3.1661806331183109E-2</c:v>
                </c:pt>
                <c:pt idx="851">
                  <c:v>3.0959475484843468E-2</c:v>
                </c:pt>
                <c:pt idx="852">
                  <c:v>3.0270786541063625E-2</c:v>
                </c:pt>
                <c:pt idx="853">
                  <c:v>2.9595523206672147E-2</c:v>
                </c:pt>
                <c:pt idx="854">
                  <c:v>2.8933471457794561E-2</c:v>
                </c:pt>
                <c:pt idx="855">
                  <c:v>2.8284419543406297E-2</c:v>
                </c:pt>
                <c:pt idx="856">
                  <c:v>2.7648157988087209E-2</c:v>
                </c:pt>
                <c:pt idx="857">
                  <c:v>2.7024479593994483E-2</c:v>
                </c:pt>
                <c:pt idx="858">
                  <c:v>2.6413179442070549E-2</c:v>
                </c:pt>
                <c:pt idx="859">
                  <c:v>2.581405489250297E-2</c:v>
                </c:pt>
                <c:pt idx="860">
                  <c:v>2.5226905584452813E-2</c:v>
                </c:pt>
                <c:pt idx="861">
                  <c:v>2.4651533435068332E-2</c:v>
                </c:pt>
                <c:pt idx="862">
                  <c:v>2.408774263780027E-2</c:v>
                </c:pt>
                <c:pt idx="863">
                  <c:v>2.3535339660035719E-2</c:v>
                </c:pt>
                <c:pt idx="864">
                  <c:v>2.2994133240066557E-2</c:v>
                </c:pt>
                <c:pt idx="865">
                  <c:v>2.2463934383409111E-2</c:v>
                </c:pt>
                <c:pt idx="866">
                  <c:v>2.1944556358491182E-2</c:v>
                </c:pt>
                <c:pt idx="867">
                  <c:v>2.1435814691722687E-2</c:v>
                </c:pt>
                <c:pt idx="868">
                  <c:v>2.0937527161965976E-2</c:v>
                </c:pt>
                <c:pt idx="869">
                  <c:v>2.0449513794421757E-2</c:v>
                </c:pt>
                <c:pt idx="870">
                  <c:v>1.9971596853946661E-2</c:v>
                </c:pt>
                <c:pt idx="871">
                  <c:v>1.9503600837817842E-2</c:v>
                </c:pt>
                <c:pt idx="872">
                  <c:v>1.9045352467960807E-2</c:v>
                </c:pt>
                <c:pt idx="873">
                  <c:v>1.8596680682655256E-2</c:v>
                </c:pt>
                <c:pt idx="874">
                  <c:v>1.8157416627735082E-2</c:v>
                </c:pt>
                <c:pt idx="875">
                  <c:v>1.7727393647297061E-2</c:v>
                </c:pt>
                <c:pt idx="876">
                  <c:v>1.7306447273933809E-2</c:v>
                </c:pt>
                <c:pt idx="877">
                  <c:v>1.689441521850572E-2</c:v>
                </c:pt>
                <c:pt idx="878">
                  <c:v>1.649113735946672E-2</c:v>
                </c:pt>
                <c:pt idx="879">
                  <c:v>1.6096455731758615E-2</c:v>
                </c:pt>
                <c:pt idx="880">
                  <c:v>1.5710214515288201E-2</c:v>
                </c:pt>
                <c:pt idx="881">
                  <c:v>1.5332260023001918E-2</c:v>
                </c:pt>
                <c:pt idx="882">
                  <c:v>1.4962440688571704E-2</c:v>
                </c:pt>
                <c:pt idx="883">
                  <c:v>1.4600607053706536E-2</c:v>
                </c:pt>
                <c:pt idx="884">
                  <c:v>1.4246611755103077E-2</c:v>
                </c:pt>
                <c:pt idx="885">
                  <c:v>1.39003095110493E-2</c:v>
                </c:pt>
                <c:pt idx="886">
                  <c:v>1.3561557107694537E-2</c:v>
                </c:pt>
                <c:pt idx="887">
                  <c:v>1.3230213384999188E-2</c:v>
                </c:pt>
                <c:pt idx="888">
                  <c:v>1.2906139222377233E-2</c:v>
                </c:pt>
                <c:pt idx="889">
                  <c:v>1.2589197524044549E-2</c:v>
                </c:pt>
                <c:pt idx="890">
                  <c:v>1.2279253204085594E-2</c:v>
                </c:pt>
                <c:pt idx="891">
                  <c:v>1.1976173171251284E-2</c:v>
                </c:pt>
                <c:pt idx="892">
                  <c:v>1.1679826313500126E-2</c:v>
                </c:pt>
                <c:pt idx="893">
                  <c:v>1.1390083482295111E-2</c:v>
                </c:pt>
                <c:pt idx="894">
                  <c:v>1.1106817476668047E-2</c:v>
                </c:pt>
                <c:pt idx="895">
                  <c:v>1.0829903027063345E-2</c:v>
                </c:pt>
                <c:pt idx="896">
                  <c:v>1.0559216778972768E-2</c:v>
                </c:pt>
                <c:pt idx="897">
                  <c:v>1.0294637276372535E-2</c:v>
                </c:pt>
                <c:pt idx="898">
                  <c:v>1.0036044944974029E-2</c:v>
                </c:pt>
                <c:pt idx="899">
                  <c:v>9.7833220752991269E-3</c:v>
                </c:pt>
                <c:pt idx="900">
                  <c:v>9.5363528055908454E-3</c:v>
                </c:pt>
                <c:pt idx="901">
                  <c:v>9.2950231045701333E-3</c:v>
                </c:pt>
                <c:pt idx="902">
                  <c:v>9.0592207540489932E-3</c:v>
                </c:pt>
                <c:pt idx="903">
                  <c:v>8.8288353314102865E-3</c:v>
                </c:pt>
                <c:pt idx="904">
                  <c:v>8.6037581919642496E-3</c:v>
                </c:pt>
                <c:pt idx="905">
                  <c:v>8.3838824511914198E-3</c:v>
                </c:pt>
                <c:pt idx="906">
                  <c:v>8.1691029668817319E-3</c:v>
                </c:pt>
                <c:pt idx="907">
                  <c:v>7.95931632117906E-3</c:v>
                </c:pt>
                <c:pt idx="908">
                  <c:v>7.7544208025405684E-3</c:v>
                </c:pt>
                <c:pt idx="909">
                  <c:v>7.5543163876198097E-3</c:v>
                </c:pt>
                <c:pt idx="910">
                  <c:v>7.3589047230823634E-3</c:v>
                </c:pt>
                <c:pt idx="911">
                  <c:v>7.1680891073627687E-3</c:v>
                </c:pt>
                <c:pt idx="912">
                  <c:v>6.9817744723710143E-3</c:v>
                </c:pt>
                <c:pt idx="913">
                  <c:v>6.7998673651569952E-3</c:v>
                </c:pt>
                <c:pt idx="914">
                  <c:v>6.6222759295408258E-3</c:v>
                </c:pt>
                <c:pt idx="915">
                  <c:v>6.4489098877169625E-3</c:v>
                </c:pt>
                <c:pt idx="916">
                  <c:v>6.2796805218397131E-3</c:v>
                </c:pt>
                <c:pt idx="917">
                  <c:v>6.1145006555976943E-3</c:v>
                </c:pt>
                <c:pt idx="918">
                  <c:v>5.9532846357843606E-3</c:v>
                </c:pt>
                <c:pt idx="919">
                  <c:v>5.7959483138718699E-3</c:v>
                </c:pt>
                <c:pt idx="920">
                  <c:v>5.6424090275950054E-3</c:v>
                </c:pt>
                <c:pt idx="921">
                  <c:v>5.4925855825520191E-3</c:v>
                </c:pt>
                <c:pt idx="922">
                  <c:v>5.3463982338288057E-3</c:v>
                </c:pt>
                <c:pt idx="923">
                  <c:v>5.2037686676528038E-3</c:v>
                </c:pt>
                <c:pt idx="924">
                  <c:v>5.064619983082789E-3</c:v>
                </c:pt>
                <c:pt idx="925">
                  <c:v>4.9288766737405187E-3</c:v>
                </c:pt>
                <c:pt idx="926">
                  <c:v>4.7964646095900454E-3</c:v>
                </c:pt>
                <c:pt idx="927">
                  <c:v>4.6673110187703207E-3</c:v>
                </c:pt>
                <c:pt idx="928">
                  <c:v>4.5413444694865643E-3</c:v>
                </c:pt>
                <c:pt idx="929">
                  <c:v>4.4184948519656137E-3</c:v>
                </c:pt>
                <c:pt idx="930">
                  <c:v>4.2986933604804841E-3</c:v>
                </c:pt>
                <c:pt idx="931">
                  <c:v>4.1818724754489334E-3</c:v>
                </c:pt>
                <c:pt idx="932">
                  <c:v>4.0679659456109496E-3</c:v>
                </c:pt>
                <c:pt idx="933">
                  <c:v>3.9569087702896709E-3</c:v>
                </c:pt>
                <c:pt idx="934">
                  <c:v>3.8486371817402351E-3</c:v>
                </c:pt>
                <c:pt idx="935">
                  <c:v>3.7430886275908407E-3</c:v>
                </c:pt>
                <c:pt idx="936">
                  <c:v>3.6402017533801612E-3</c:v>
                </c:pt>
                <c:pt idx="937">
                  <c:v>3.5399163851950501E-3</c:v>
                </c:pt>
                <c:pt idx="938">
                  <c:v>3.4421735124124165E-3</c:v>
                </c:pt>
                <c:pt idx="939">
                  <c:v>3.3469152705489164E-3</c:v>
                </c:pt>
                <c:pt idx="940">
                  <c:v>3.2540849242219633E-3</c:v>
                </c:pt>
                <c:pt idx="941">
                  <c:v>3.163626850225467E-3</c:v>
                </c:pt>
                <c:pt idx="942">
                  <c:v>3.0754865207235338E-3</c:v>
                </c:pt>
                <c:pt idx="943">
                  <c:v>2.9896104865651963E-3</c:v>
                </c:pt>
                <c:pt idx="944">
                  <c:v>2.9059463607231371E-3</c:v>
                </c:pt>
                <c:pt idx="945">
                  <c:v>2.8244428018592434E-3</c:v>
                </c:pt>
                <c:pt idx="946">
                  <c:v>2.7450494980196223E-3</c:v>
                </c:pt>
                <c:pt idx="947">
                  <c:v>2.6677171504616822E-3</c:v>
                </c:pt>
                <c:pt idx="948">
                  <c:v>2.5923974576156747E-3</c:v>
                </c:pt>
                <c:pt idx="949">
                  <c:v>2.5190430991829634E-3</c:v>
                </c:pt>
                <c:pt idx="950">
                  <c:v>2.4476077203732464E-3</c:v>
                </c:pt>
                <c:pt idx="951">
                  <c:v>2.3780459162827156E-3</c:v>
                </c:pt>
                <c:pt idx="952">
                  <c:v>2.3103132164151159E-3</c:v>
                </c:pt>
                <c:pt idx="953">
                  <c:v>2.2443660693475011E-3</c:v>
                </c:pt>
                <c:pt idx="954">
                  <c:v>2.1801618275423679E-3</c:v>
                </c:pt>
                <c:pt idx="955">
                  <c:v>2.1176587323077679E-3</c:v>
                </c:pt>
                <c:pt idx="956">
                  <c:v>2.0568158989068409E-3</c:v>
                </c:pt>
                <c:pt idx="957">
                  <c:v>1.9975933018181605E-3</c:v>
                </c:pt>
                <c:pt idx="958">
                  <c:v>1.9399517601481054E-3</c:v>
                </c:pt>
                <c:pt idx="959">
                  <c:v>1.8838529231964584E-3</c:v>
                </c:pt>
                <c:pt idx="960">
                  <c:v>1.8292592561762438E-3</c:v>
                </c:pt>
                <c:pt idx="961">
                  <c:v>1.7761340260887737E-3</c:v>
                </c:pt>
                <c:pt idx="962">
                  <c:v>1.7244412877547583E-3</c:v>
                </c:pt>
                <c:pt idx="963">
                  <c:v>1.674145870002244E-3</c:v>
                </c:pt>
                <c:pt idx="964">
                  <c:v>1.6252133620120444E-3</c:v>
                </c:pt>
                <c:pt idx="965">
                  <c:v>1.5776100998212569E-3</c:v>
                </c:pt>
                <c:pt idx="966">
                  <c:v>1.5313031529853502E-3</c:v>
                </c:pt>
                <c:pt idx="967">
                  <c:v>1.4862603113992483E-3</c:v>
                </c:pt>
                <c:pt idx="968">
                  <c:v>1.4424500722777195E-3</c:v>
                </c:pt>
                <c:pt idx="969">
                  <c:v>1.3998416272953359E-3</c:v>
                </c:pt>
                <c:pt idx="970">
                  <c:v>1.3584048498861791E-3</c:v>
                </c:pt>
                <c:pt idx="971">
                  <c:v>1.3181102827033667E-3</c:v>
                </c:pt>
                <c:pt idx="972">
                  <c:v>1.278929125238441E-3</c:v>
                </c:pt>
                <c:pt idx="973">
                  <c:v>1.2408332216005656E-3</c:v>
                </c:pt>
                <c:pt idx="974">
                  <c:v>1.2037950484554091E-3</c:v>
                </c:pt>
                <c:pt idx="975">
                  <c:v>1.1677877031235388E-3</c:v>
                </c:pt>
                <c:pt idx="976">
                  <c:v>1.1327848918380606E-3</c:v>
                </c:pt>
                <c:pt idx="977">
                  <c:v>1.098760918161211E-3</c:v>
                </c:pt>
                <c:pt idx="978">
                  <c:v>1.0656906715595165E-3</c:v>
                </c:pt>
                <c:pt idx="979">
                  <c:v>1.0335496161370875E-3</c:v>
                </c:pt>
                <c:pt idx="980">
                  <c:v>1.0023137795265643E-3</c:v>
                </c:pt>
                <c:pt idx="981">
                  <c:v>9.7195974193716762E-4</c:v>
                </c:pt>
                <c:pt idx="982">
                  <c:v>9.424646253592576E-4</c:v>
                </c:pt>
                <c:pt idx="983">
                  <c:v>9.1380608292475417E-4</c:v>
                </c:pt>
                <c:pt idx="984">
                  <c:v>8.8596228842272181E-4</c:v>
                </c:pt>
                <c:pt idx="985">
                  <c:v>8.5891192596937362E-4</c:v>
                </c:pt>
                <c:pt idx="986">
                  <c:v>8.3263417983170883E-4</c:v>
                </c:pt>
                <c:pt idx="987">
                  <c:v>8.0710872440394065E-4</c:v>
                </c:pt>
                <c:pt idx="988">
                  <c:v>7.8231571433585567E-4</c:v>
                </c:pt>
                <c:pt idx="989">
                  <c:v>7.5823577481217038E-4</c:v>
                </c:pt>
                <c:pt idx="990">
                  <c:v>7.3484999198194536E-4</c:v>
                </c:pt>
                <c:pt idx="991">
                  <c:v>7.1213990353705744E-4</c:v>
                </c:pt>
                <c:pt idx="992">
                  <c:v>6.9008748943870759E-4</c:v>
                </c:pt>
                <c:pt idx="993">
                  <c:v>6.68675162790904E-4</c:v>
                </c:pt>
                <c:pt idx="994">
                  <c:v>6.4788576085982584E-4</c:v>
                </c:pt>
                <c:pt idx="995">
                  <c:v>6.2770253623794755E-4</c:v>
                </c:pt>
                <c:pt idx="996">
                  <c:v>6.081091481517732E-4</c:v>
                </c:pt>
                <c:pt idx="997">
                  <c:v>5.8908965391199627E-4</c:v>
                </c:pt>
                <c:pt idx="998">
                  <c:v>5.7062850050488363E-4</c:v>
                </c:pt>
                <c:pt idx="999">
                  <c:v>5.5271051632365623E-4</c:v>
                </c:pt>
              </c:numCache>
            </c:numRef>
          </c:yVal>
          <c:smooth val="0"/>
          <c:extLst>
            <c:ext xmlns:c16="http://schemas.microsoft.com/office/drawing/2014/chart" uri="{C3380CC4-5D6E-409C-BE32-E72D297353CC}">
              <c16:uniqueId val="{0000000A-D803-4E47-800F-1D15410FBF36}"/>
            </c:ext>
          </c:extLst>
        </c:ser>
        <c:ser>
          <c:idx val="5"/>
          <c:order val="5"/>
          <c:tx>
            <c:strRef>
              <c:f>'[Risk Workbook NCSLI 7.2023.xlsx]Specific Vs Global'!$AI$64</c:f>
              <c:strCache>
                <c:ptCount val="1"/>
                <c:pt idx="0">
                  <c:v>LAL</c:v>
                </c:pt>
              </c:strCache>
            </c:strRef>
          </c:tx>
          <c:spPr>
            <a:ln w="38100">
              <a:solidFill>
                <a:srgbClr val="00B050"/>
              </a:solidFill>
            </a:ln>
          </c:spPr>
          <c:marker>
            <c:symbol val="none"/>
          </c:marker>
          <c:dPt>
            <c:idx val="1"/>
            <c:bubble3D val="0"/>
            <c:spPr>
              <a:ln w="25400">
                <a:solidFill>
                  <a:srgbClr val="00B050"/>
                </a:solidFill>
              </a:ln>
            </c:spPr>
            <c:extLst>
              <c:ext xmlns:c16="http://schemas.microsoft.com/office/drawing/2014/chart" uri="{C3380CC4-5D6E-409C-BE32-E72D297353CC}">
                <c16:uniqueId val="{00000007-45E1-44D8-A4ED-F6C5B31A8615}"/>
              </c:ext>
            </c:extLst>
          </c:dPt>
          <c:xVal>
            <c:numRef>
              <c:f>'[Risk Workbook NCSLI 7.2023.xlsx]Specific Vs Global'!$AI$65:$AI$66</c:f>
              <c:numCache>
                <c:formatCode>0.0000</c:formatCode>
                <c:ptCount val="2"/>
                <c:pt idx="0">
                  <c:v>57.500000610974901</c:v>
                </c:pt>
                <c:pt idx="1">
                  <c:v>57.500000610974901</c:v>
                </c:pt>
              </c:numCache>
            </c:numRef>
          </c:xVal>
          <c:yVal>
            <c:numRef>
              <c:f>'[Risk Workbook NCSLI 7.2023.xlsx]Specific Vs Global'!$AL$65:$AL$67</c:f>
              <c:numCache>
                <c:formatCode>General</c:formatCode>
                <c:ptCount val="3"/>
                <c:pt idx="0">
                  <c:v>0</c:v>
                </c:pt>
                <c:pt idx="1">
                  <c:v>1.5957691216057308</c:v>
                </c:pt>
              </c:numCache>
            </c:numRef>
          </c:yVal>
          <c:smooth val="0"/>
          <c:extLst>
            <c:ext xmlns:c16="http://schemas.microsoft.com/office/drawing/2014/chart" uri="{C3380CC4-5D6E-409C-BE32-E72D297353CC}">
              <c16:uniqueId val="{0000000D-D803-4E47-800F-1D15410FBF36}"/>
            </c:ext>
          </c:extLst>
        </c:ser>
        <c:ser>
          <c:idx val="6"/>
          <c:order val="6"/>
          <c:tx>
            <c:strRef>
              <c:f>'[Risk Workbook NCSLI 7.2023.xlsx]Specific Vs Global'!$AJ$64</c:f>
              <c:strCache>
                <c:ptCount val="1"/>
                <c:pt idx="0">
                  <c:v>UAL</c:v>
                </c:pt>
              </c:strCache>
            </c:strRef>
          </c:tx>
          <c:spPr>
            <a:ln w="38100">
              <a:solidFill>
                <a:srgbClr val="00B050"/>
              </a:solidFill>
            </a:ln>
          </c:spPr>
          <c:marker>
            <c:symbol val="none"/>
          </c:marker>
          <c:dPt>
            <c:idx val="1"/>
            <c:bubble3D val="0"/>
            <c:spPr>
              <a:ln w="25400">
                <a:solidFill>
                  <a:srgbClr val="00B050"/>
                </a:solidFill>
              </a:ln>
            </c:spPr>
            <c:extLst>
              <c:ext xmlns:c16="http://schemas.microsoft.com/office/drawing/2014/chart" uri="{C3380CC4-5D6E-409C-BE32-E72D297353CC}">
                <c16:uniqueId val="{00000009-45E1-44D8-A4ED-F6C5B31A8615}"/>
              </c:ext>
            </c:extLst>
          </c:dPt>
          <c:xVal>
            <c:numRef>
              <c:f>'[Risk Workbook NCSLI 7.2023.xlsx]Specific Vs Global'!$AJ$65:$AJ$66</c:f>
              <c:numCache>
                <c:formatCode>0.0000</c:formatCode>
                <c:ptCount val="2"/>
                <c:pt idx="0">
                  <c:v>62.499999389025099</c:v>
                </c:pt>
                <c:pt idx="1">
                  <c:v>62.499999389025099</c:v>
                </c:pt>
              </c:numCache>
            </c:numRef>
          </c:xVal>
          <c:yVal>
            <c:numRef>
              <c:f>'[Risk Workbook NCSLI 7.2023.xlsx]Specific Vs Global'!$AL$65:$AL$66</c:f>
              <c:numCache>
                <c:formatCode>General</c:formatCode>
                <c:ptCount val="2"/>
                <c:pt idx="0">
                  <c:v>0</c:v>
                </c:pt>
                <c:pt idx="1">
                  <c:v>1.5957691216057308</c:v>
                </c:pt>
              </c:numCache>
            </c:numRef>
          </c:yVal>
          <c:smooth val="0"/>
          <c:extLst>
            <c:ext xmlns:c16="http://schemas.microsoft.com/office/drawing/2014/chart" uri="{C3380CC4-5D6E-409C-BE32-E72D297353CC}">
              <c16:uniqueId val="{00000010-D803-4E47-800F-1D15410FBF36}"/>
            </c:ext>
          </c:extLst>
        </c:ser>
        <c:dLbls>
          <c:showLegendKey val="0"/>
          <c:showVal val="0"/>
          <c:showCatName val="0"/>
          <c:showSerName val="0"/>
          <c:showPercent val="0"/>
          <c:showBubbleSize val="0"/>
        </c:dLbls>
        <c:axId val="610163552"/>
        <c:axId val="610163944"/>
      </c:scatterChart>
      <c:valAx>
        <c:axId val="610163552"/>
        <c:scaling>
          <c:orientation val="minMax"/>
        </c:scaling>
        <c:delete val="0"/>
        <c:axPos val="b"/>
        <c:numFmt formatCode="0.0000" sourceLinked="1"/>
        <c:majorTickMark val="out"/>
        <c:minorTickMark val="none"/>
        <c:tickLblPos val="nextTo"/>
        <c:spPr>
          <a:ln w="3175">
            <a:solidFill>
              <a:srgbClr val="000000"/>
            </a:solidFill>
            <a:prstDash val="solid"/>
          </a:ln>
        </c:spPr>
        <c:txPr>
          <a:bodyPr rot="0" vert="horz"/>
          <a:lstStyle/>
          <a:p>
            <a:pPr>
              <a:defRPr sz="1025" b="1" i="0" u="none" strike="noStrike" baseline="0">
                <a:solidFill>
                  <a:srgbClr val="0000FF"/>
                </a:solidFill>
                <a:latin typeface="Arial"/>
                <a:ea typeface="Arial"/>
                <a:cs typeface="Arial"/>
              </a:defRPr>
            </a:pPr>
            <a:endParaRPr lang="en-US"/>
          </a:p>
        </c:txPr>
        <c:crossAx val="610163944"/>
        <c:crosses val="autoZero"/>
        <c:crossBetween val="midCat"/>
      </c:valAx>
      <c:valAx>
        <c:axId val="610163944"/>
        <c:scaling>
          <c:orientation val="minMax"/>
          <c:min val="0"/>
        </c:scaling>
        <c:delete val="0"/>
        <c:axPos val="l"/>
        <c:majorGridlines>
          <c:spPr>
            <a:ln w="3175">
              <a:solidFill>
                <a:srgbClr val="000000"/>
              </a:solidFill>
              <a:prstDash val="solid"/>
            </a:ln>
          </c:spPr>
        </c:majorGridlines>
        <c:numFmt formatCode="General" sourceLinked="1"/>
        <c:majorTickMark val="out"/>
        <c:minorTickMark val="none"/>
        <c:tickLblPos val="nextTo"/>
        <c:spPr>
          <a:ln w="3175">
            <a:solidFill>
              <a:srgbClr val="000000"/>
            </a:solidFill>
            <a:prstDash val="solid"/>
          </a:ln>
        </c:spPr>
        <c:txPr>
          <a:bodyPr rot="0" vert="horz"/>
          <a:lstStyle/>
          <a:p>
            <a:pPr>
              <a:defRPr sz="1025" b="1" i="0" u="none" strike="noStrike" baseline="0">
                <a:solidFill>
                  <a:srgbClr val="0000FF"/>
                </a:solidFill>
                <a:latin typeface="Arial"/>
                <a:ea typeface="Arial"/>
                <a:cs typeface="Arial"/>
              </a:defRPr>
            </a:pPr>
            <a:endParaRPr lang="en-US"/>
          </a:p>
        </c:txPr>
        <c:crossAx val="610163552"/>
        <c:crosses val="autoZero"/>
        <c:crossBetween val="midCat"/>
      </c:valAx>
      <c:spPr>
        <a:solidFill>
          <a:srgbClr val="FFFF99"/>
        </a:solidFill>
        <a:ln w="12700">
          <a:solidFill>
            <a:srgbClr val="808080"/>
          </a:solidFill>
          <a:prstDash val="solid"/>
        </a:ln>
      </c:spPr>
    </c:plotArea>
    <c:legend>
      <c:legendPos val="r"/>
      <c:layout>
        <c:manualLayout>
          <c:xMode val="edge"/>
          <c:yMode val="edge"/>
          <c:x val="8.8043064849211747E-2"/>
          <c:y val="0.89241813371356238"/>
          <c:w val="0.8545222379612637"/>
          <c:h val="7.8232728608483612E-2"/>
        </c:manualLayout>
      </c:layout>
      <c:overlay val="0"/>
      <c:spPr>
        <a:solidFill>
          <a:srgbClr val="FFFFFF"/>
        </a:solidFill>
        <a:ln w="3175">
          <a:solidFill>
            <a:srgbClr val="000000"/>
          </a:solidFill>
          <a:prstDash val="solid"/>
        </a:ln>
      </c:spPr>
      <c:txPr>
        <a:bodyPr/>
        <a:lstStyle/>
        <a:p>
          <a:pPr>
            <a:defRPr sz="1100" b="1" i="0" u="none" strike="noStrike" baseline="0">
              <a:solidFill>
                <a:srgbClr val="006699"/>
              </a:solidFill>
              <a:latin typeface="Arial"/>
              <a:ea typeface="Arial"/>
              <a:cs typeface="Arial"/>
            </a:defRPr>
          </a:pPr>
          <a:endParaRPr lang="en-US"/>
        </a:p>
      </c:txPr>
    </c:legend>
    <c:plotVisOnly val="1"/>
    <c:dispBlanksAs val="gap"/>
    <c:showDLblsOverMax val="0"/>
  </c:chart>
  <c:spPr>
    <a:solidFill>
      <a:srgbClr val="FFFFFF"/>
    </a:solidFill>
    <a:ln w="25400">
      <a:solidFill>
        <a:srgbClr val="0000FF"/>
      </a:solidFill>
      <a:prstDash val="solid"/>
    </a:ln>
  </c:spPr>
  <c:txPr>
    <a:bodyPr/>
    <a:lstStyle/>
    <a:p>
      <a:pPr>
        <a:defRPr sz="1025" b="0" i="0" u="none" strike="noStrike" baseline="0">
          <a:solidFill>
            <a:srgbClr val="000000"/>
          </a:solidFill>
          <a:latin typeface="Arial"/>
          <a:ea typeface="Arial"/>
          <a:cs typeface="Arial"/>
        </a:defRPr>
      </a:pPr>
      <a:endParaRPr lang="en-US"/>
    </a:p>
  </c:txPr>
  <c:externalData r:id="rId1">
    <c:autoUpdate val="0"/>
  </c:externalData>
</c:chartSpace>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13T18:18:29.326"/>
    </inkml:context>
    <inkml:brush xml:id="br0">
      <inkml:brushProperty name="width" value="0.05" units="cm"/>
      <inkml:brushProperty name="height" value="0.05" units="cm"/>
      <inkml:brushProperty name="color" value="#DA0C07"/>
      <inkml:brushProperty name="inkEffects" value="lava"/>
      <inkml:brushProperty name="anchorX" value="0"/>
      <inkml:brushProperty name="anchorY" value="0"/>
      <inkml:brushProperty name="scaleFactor" value="0.5"/>
    </inkml:brush>
  </inkml:definitions>
  <inkml:trace contextRef="#ctx0" brushRef="#br0">0 1 24575,'0'0'0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8-25T15:21:22.872"/>
    </inkml:context>
    <inkml:brush xml:id="br0">
      <inkml:brushProperty name="width" value="0.05" units="cm"/>
      <inkml:brushProperty name="height" value="0.05" units="cm"/>
      <inkml:brushProperty name="color" value="#E71224"/>
      <inkml:brushProperty name="ignorePressure" value="1"/>
    </inkml:brush>
  </inkml:definitions>
  <inkml:trace contextRef="#ctx0" brushRef="#br0">1 0,'437'438,"-426"-427</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23T13:45:26.321"/>
    </inkml:context>
    <inkml:brush xml:id="br0">
      <inkml:brushProperty name="width" value="0.05" units="cm"/>
      <inkml:brushProperty name="height" value="0.05" units="cm"/>
      <inkml:brushProperty name="color" value="#E71224"/>
    </inkml:brush>
  </inkml:definitions>
  <inkml:trace contextRef="#ctx0" brushRef="#br0">6559 106 24575,'-112'-5'0,"-159"-27"0,4-1 0,-90 21 0,11 1 0,-533-2 0,537 16 0,-2537-3 0,2795 4 0,-133 23 0,90-7 0,58-8 0,1 3 0,-100 36 0,5 18 0,112-46 0,43-19 0,-1 1 0,2 1 0,0-1 0,0 1 0,1 1 0,-1-1 0,1 1 0,0 0 0,1 0 0,0 0 0,-1 1 0,1 0 0,-4 11 0,-4 11 0,1 1 0,-10 40 0,14-29 0,3-1 0,1 2 0,2-2 0,2 2 0,9 65 0,-6-90 0,0 1 0,3-1 0,-1 0 0,1-1 0,1 2 0,13 21 0,1-1 0,43 57 0,-36-63 0,1-2 0,2-2 0,0 1 0,36 22 0,-24-18 0,62 61 0,-67-57 0,2-3 0,2-1 0,2-1 0,0-3 0,2-2 0,86 39 0,-80-47 0,90 24 0,-39-14 0,-55-15 0,383 106 0,-193-85 0,-54-10 0,237 34 0,-141-20 0,737 49 0,-687-65 0,99 1 0,2548-26 0,-2938 0 0,0-2 0,-1-2 0,0-1 0,0-2 0,47-15 0,1-9 0,87-43 0,-150 65 0,0-2 0,0 0 0,0-1 0,-3 0 0,1-2 0,24-22 0,-33 24 0,-1 1 0,-1-1 0,1 0 0,-2 0 0,0-1 0,-1 0 0,0-2 0,-1 2 0,-1-2 0,-1 1 0,0 0 0,-1-1 0,0 0 0,-2-1 0,0 1 0,0-1 0,-2 1 0,-1-18 0,2-49 0,1 51 0,-2 2 0,-1-1 0,-10-56 0,5 68 0,-1 0 0,-1 0 0,-2 0 0,0 2 0,0-1 0,-20-23 0,-29-51 0,39 50 0,-3 2 0,-1 0 0,-2 2 0,-2 1 0,-1 1 0,-2 1 0,-1 2 0,-2 1 0,-50-36 0,-342-201 0,217 158 0,117 68 0,-189-64 0,85 51 0,161 47 0,-1 2 0,-53-4 0,-29-6 0,10-4 0,-139-8 0,-163 25 44,224 6-1453,164-2-5417</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23T13:47:50.236"/>
    </inkml:context>
    <inkml:brush xml:id="br0">
      <inkml:brushProperty name="width" value="0.05" units="cm"/>
      <inkml:brushProperty name="height" value="0.05" units="cm"/>
      <inkml:brushProperty name="color" value="#E71224"/>
    </inkml:brush>
  </inkml:definitions>
  <inkml:trace contextRef="#ctx0" brushRef="#br0">1656 0 24575,'-1123'0'0,"1100"2"0,1 0 0,0 2 0,-40 11 0,-26 4 0,37-13 0,-72 13 0,110-16 0,0 1 0,0 0 0,1 0 0,0 1 0,0 1 0,0 0 0,-12 9 0,21-12 0,0 0 0,1 0 0,-1 1 0,1-1 0,-1 1 0,1-1 0,0 1 0,0 0 0,1 0 0,-1 0 0,1 0 0,0 0 0,0 0 0,0 0 0,0 0 0,1 1 0,0 5 0,4 76 0,-4-85 0,1 5 0,1 0 0,-1-1 0,1 1 0,0 0 0,0-1 0,1 0 0,-1 1 0,1-1 0,0 0 0,1 0 0,-1-1 0,1 1 0,0-1 0,0 0 0,1 0 0,7 7 0,8 2 0,-1-1 0,43 19 0,-26-14 0,-8-5 0,1-2 0,0-1 0,1-1 0,0-1 0,50 4 0,40 9 0,39 2 0,-92-14 0,91 12 0,3 3 0,246 2 0,-385-28 0,0-1 0,-1-1 0,1-1 0,-1-1 0,0-1 0,-1 0 0,1-2 0,33-21 0,-37 20 0,-1-1 0,0 0 0,0-2 0,-2 1 0,1-2 0,12-16 0,-22 25 0,0 0 0,0-1 0,-1 0 0,0 1 0,0-1 0,-1 0 0,0-1 0,0 1 0,0-1 0,-1 1 0,0-1 0,-1 0 0,0 0 0,0 0 0,0 0 0,-1 1 0,0-1 0,-2-10 0,0 12 0,0 0 0,0 0 0,-1 0 0,0 1 0,0-1 0,0 1 0,-1-1 0,0 1 0,0 0 0,0 0 0,-1 1 0,1-1 0,-1 1 0,0 0 0,0 1 0,-1-1 0,1 1 0,-10-4 0,0 0 0,-1 1 0,0 0 0,0 2 0,0 0 0,-32-4 0,-9 1-64,9 1-587,-57 0 1,86 6-6176</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23T13:48:00.293"/>
    </inkml:context>
    <inkml:brush xml:id="br0">
      <inkml:brushProperty name="width" value="0.05" units="cm"/>
      <inkml:brushProperty name="height" value="0.05" units="cm"/>
      <inkml:brushProperty name="color" value="#E71224"/>
    </inkml:brush>
  </inkml:definitions>
  <inkml:trace contextRef="#ctx0" brushRef="#br0">1845 45 24575,'-85'-1'0,"-127"-19"0,39 3 0,-317 10 0,268 10 0,132-5 0,-100 4 0,173 0 0,-1 1 0,0 0 0,1 1 0,0 1 0,0 1 0,0 0 0,0 1 0,1 1 0,0 0 0,1 1 0,0 1 0,1 1 0,-1 0 0,2 0 0,0 2 0,0-1 0,-19 28 0,10-9 0,15-23 0,1 0 0,0 1 0,0 0 0,1 0 0,0 0 0,1 1 0,0-1 0,0 1 0,1 0 0,0 0 0,1 1 0,-2 16 0,4-18 0,-1-1 0,0 0 0,2 1 0,-1-1 0,1 0 0,2 11 0,-3-17 0,1 0 0,0 1 0,0-1 0,0 0 0,0 0 0,1 0 0,-1 0 0,0 0 0,1 0 0,0 0 0,-1-1 0,1 1 0,0 0 0,0-1 0,0 1 0,0-1 0,0 0 0,0 0 0,0 0 0,0 0 0,1 0 0,2 1 0,264 82 0,-233-73 0,1-2 0,56 7 0,26 6 0,-44-6 0,0-3 0,129 6 0,157-18 0,-165-4 0,-151 3 0,89-12 0,-119 10 0,-1-1 0,1-1 0,-1 0 0,0-1 0,0-1 0,0 0 0,0-1 0,-1-1 0,22-16 0,-21 13 0,-1-1 0,0 0 0,-1-1 0,0 0 0,12-19 0,-19 23 0,0 1 0,-1-2 0,0 1 0,0 0 0,-1-1 0,0 1 0,-1-1 0,0 0 0,-1 0 0,1-19 0,-2 18 0,0 0 0,-1-1 0,0 1 0,-1 0 0,0-1 0,-1 1 0,0 0 0,-1 1 0,-8-19 0,8 23 0,0 0 0,0-1 0,0 1 0,-1 1 0,0-1 0,0 1 0,-1 0 0,1 0 0,-1 0 0,0 1 0,0 0 0,-1 0 0,1 0 0,-1 1 0,-12-4 0,-19-6 60,-59-11 0,81 22-272,1 0 0,-1 1 0,0 1-1,0 0 1,1 1 0,-29 5 0,23-1-6614</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05T15:14:30.367"/>
    </inkml:context>
    <inkml:brush xml:id="br0">
      <inkml:brushProperty name="width" value="0.05" units="cm"/>
      <inkml:brushProperty name="height" value="0.05" units="cm"/>
      <inkml:brushProperty name="color" value="#E71224"/>
    </inkml:brush>
  </inkml:definitions>
  <inkml:trace contextRef="#ctx0" brushRef="#br0">1175 464 24575,'-21'-1'0,"-1"-1"0,-22-5 0,22 3 0,-42-3 0,-360 8 0,406 1 0,-1 1 0,1 0 0,0 1 0,1 1 0,-1 1 0,-19 8 0,-14 5 0,43-16 0,-1 1 0,1 0 0,1 0 0,-1 1 0,1 0 0,-1 0 0,1 1 0,1 0 0,-1 0 0,1 1 0,0 0 0,-5 7 0,-8 15 0,-29 55 0,24-38 0,-39 43 0,52-67 0,2 0 0,0 0 0,-6 28 0,3-13 0,2 0 0,-10 68 0,20-100 0,-24 202 0,15-142 0,5-34 0,-2 47 0,6-45 0,-1 12 0,3 0 0,10 62 0,-9-85 0,29 121 0,14-21 0,-40-102 0,0-1 0,1 0 0,19 36 0,-17-38 0,-1-1 0,8 27 0,-13-32 0,1 1 0,1 0 0,-1-1 0,1 0 0,1 0 0,1-1 0,13 19 0,67 76 0,-50-71 0,-21-20 0,0 1 0,-1 0 0,24 34 0,-36-44 0,2 1 0,-1-2 0,0 1 0,1-1 0,-1 0 0,1 0 0,0 0 0,11 6 0,48 21 0,-26-15 0,-17-8 0,-1 0 0,40 8 0,-41-11 0,2 1 0,-2 0 0,30 14 0,-24-9 0,2 0 0,0-2 0,45 10 0,-51-14 0,126 32 0,-67-25 0,-25-4 0,3-1 0,-37-4 0,0 0 0,38 9 0,-37-5 0,1-2 0,35 4 0,16 3 0,-40-7 0,1-1 0,-1-2 0,65-4 0,-21 0 0,846 2 0,-913-1 0,1-1 0,-2 0 0,1-1 0,1 0 0,-2-1 0,1 0 0,-1-1 0,0 0 0,15-10 0,25-11 0,26-16 0,-10 6 0,-54 28 0,0 1 0,0-2 0,0 0 0,-1 0 0,0-1 0,18-22 0,-17 19 0,0 0 0,0 0 0,27-17 0,-30 23 0,-1 0 0,-1 0 0,0 0 0,12-15 0,8-9 0,-2 3 0,41-56 0,-45 54 0,1 1 0,32-31 0,-46 51 0,0 0 0,-1-1 0,-1-1 0,0 2 0,0-3 0,-1 2 0,6-20 0,6-8 0,16-41 0,-23 49 0,3 1 0,26-46 0,-26 52 0,-2 1 0,-1-2 0,0 0 0,-2 0 0,-1 0 0,8-46 0,-11 34 0,-2-1 0,-3-52 0,-1 24 0,1 47 0,-1 0 0,-5-25 0,4 25 0,0-2 0,-1-21 0,3 25 0,-1 0 0,-4-20 0,-4-31 0,9 11 0,1 12 0,-9-74 0,5 88 0,1-51 0,1 7 0,-17-24 0,15 77 0,0 1 0,-2 0 0,0 0 0,-13-24 0,-43-73 0,47 91 0,4 6 0,-25-34 0,31 47 0,0 1 0,-1 1 0,0-1 0,-1 1 0,1 0 0,-1 0 0,0 1 0,-12-6 0,-15-7 0,-48-30 0,63 37 0,-1-1 0,0 2 0,-25-8 0,-12-6 0,-103-49 0,141 64 0,-1 1 0,0 2 0,-31-5 0,2 0 0,22 5 0,1 1 0,-35 0 0,31 3 0,-42-8 0,-78-11 0,105 15 0,0 1 0,-77 5 0,45 0 0,54 1 0,2 0 0,-1 1 0,-31 10 0,25-6 0,-37 4 0,6-1 0,42-7 0,-1 0 0,-23 1 0,28-2 0,-1-1 0,0 2 0,0 0 0,-21 8 0,21-7 0,-1 1 0,0-2 0,-24 3 0,-23 4 0,44-6 0,0-1 0,-18 1 0,4-2 0,-34 7 0,9-1 0,-153 30 0,192-34 0,0 1 0,1 1 0,0 0 0,0 0 0,0 2 0,-28 17 0,22-11 0,-1-2 0,-30 11 0,-79 26 0,-17 11 0,79-34 0,52-20 0,0 2 0,1-1 0,-28 16 0,-37 25 0,-22 15 0,90-54-1365,2-2-5461</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6T17:20:10.078"/>
    </inkml:context>
    <inkml:brush xml:id="br0">
      <inkml:brushProperty name="width" value="0.05" units="cm"/>
      <inkml:brushProperty name="height" value="0.05" units="cm"/>
      <inkml:brushProperty name="color" value="#E71224"/>
    </inkml:brush>
  </inkml:definitions>
  <inkml:trace contextRef="#ctx0" brushRef="#br0">1635 89 24575,'-279'-2'0,"-300"4"0,512 1 0,1 2 0,-1 3 0,-85 21 0,114-18 0,1 1 0,1 1 0,0 2 0,0 2 0,1 1 0,1 1 0,-33 28 0,51-36 0,3-2 0,1 1 0,-19 19 0,28-25 0,0 0 0,0-1 0,0 2 0,1-1 0,-1 1 0,0-1 0,2 1 0,-1-1 0,0 1 0,1 0 0,0 0 0,-1 8 0,-1 7 0,2 1 0,0 0 0,2 0 0,0 0 0,2-1 0,0 1 0,0-1 0,3 0 0,0 0 0,0 0 0,2-1 0,14 27 0,11 11 0,2-2 0,3-1 0,2-1 0,3-3 0,76 71 0,-100-105 0,0-1 0,1-1 0,1 0 0,0-2 0,24 11 0,117 38 0,-36-15 0,-27-6 0,556 202 0,-603-229 0,0-2 0,1-3 0,65 2 0,162-10 0,-161-2 0,12 3 0,122-5 0,-228 3 0,0-2 0,0-1 0,0-1 0,-1-1 0,0 0 0,0-3 0,0 0 0,-1-1 0,30-18 0,-42 21 0,0-1 0,1 0 0,-2-1 0,0 0 0,0-1 0,-1 0 0,0 0 0,0-1 0,-2 0 0,1 0 0,-1 0 0,-1-2 0,0 1 0,-1-1 0,1 0 0,-3 1 0,1-1 0,4-26 0,-7 22 124,0 0-1,0 1 0,-2-1 1,-1 0-1,1 0 1,-2 1-1,0-1 0,-10-25 1,4 19-518,-1 1 0,0 0 1,-2 1-1,-1 1 0,-19-26 0,-15-9-1437,-4 3 1,-111-92-1,135 122 1791,-240-191 1108,191 158 1790,-137-72 0,73 58-2858,-2 7 0,-180-53 0,262 100 0,-1 1 0,-1 4 0,1 1 0,-68 1 0,-248 25 0,117-8-1365,213-9-5461</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6T17:23:30.529"/>
    </inkml:context>
    <inkml:brush xml:id="br0">
      <inkml:brushProperty name="width" value="0.05" units="cm"/>
      <inkml:brushProperty name="height" value="0.05" units="cm"/>
      <inkml:brushProperty name="color" value="#E71224"/>
    </inkml:brush>
  </inkml:definitions>
  <inkml:trace contextRef="#ctx0" brushRef="#br0">2826 323 24575,'-1'-2'0,"1"0"0,-1 0 0,1 0 0,-1-1 0,1 2 0,-1-1 0,0-1 0,0 2 0,0-1 0,-1 0 0,2 0 0,-2 0 0,1 1 0,-1-1 0,1 1 0,-1-1 0,1 1 0,-1-1 0,1 2 0,-2-2 0,2 1 0,-5-2 0,-6-3 0,0 2 0,-21-7 0,19 6 0,-541-140 0,363 116 0,-6-1 0,64 8 0,-1 6 0,0 5 0,-142 9 0,-298 3 0,562 0 0,-1 1 0,1-1 0,0 2 0,0 0 0,0 1 0,1 1 0,-1 0 0,1 0 0,0 1 0,0 1 0,1 0 0,-1 0 0,-11 11 0,-8 8 0,2 2 0,1 1 0,-27 36 0,-21 36 0,68-87 0,0-2 0,2 3 0,-1-2 0,1 1 0,1 1 0,-4 18 0,-8 61 0,-14 61 0,25-126 0,0 0 0,2 0 0,2 1 0,0-1 0,2 0 0,1 0 0,1 1 0,2-1 0,1 0 0,1 0 0,2-1 0,0 1 0,15 30 0,2-9 0,1 0 0,3-2 0,49 61 0,3 6 0,95 127 0,-162-224 0,19 23 0,2-2 0,70 60 0,94 51 0,-157-125 0,2-2 0,0-2 0,2-2 0,51 16 0,34 13 0,3 2 0,2-6 0,251 48 0,-286-71 0,-43-8 0,107 10 0,309-20 0,-266-5 0,-172 2 0,152-7 0,-168 5 0,0-1 0,0-1 0,-1 0 0,1-1 0,-1-2 0,0 0 0,20-12 0,-33 16 0,1-2 0,-1 1 0,-1-2 0,1 1 0,-1 0 0,0 0 0,0-1 0,-1 0 0,1-1 0,-1 1 0,0-1 0,4-12 0,3-8 0,-2 0 0,7-30 0,-1-3 0,99-217 0,-16 47 0,-83 189 0,-2-2 0,-2 0 0,9-72 0,-18 89 0,-2 0 0,-1 0 0,-1 0 0,-1 0 0,-2 0 0,0 1 0,-2-1 0,0 1 0,-2 1 0,0-1 0,-23-37 0,-8-5 0,-2 2 0,-82-97 0,86 118 0,-1 1 0,-1 3 0,-64-49 0,74 67 0,-1 1 0,-1 1 0,-1 2 0,0 2 0,-1 0 0,-47-12 0,-45-6 0,-2 5 0,-155-13 0,-262 18 0,542 24-27,-35 1-642,-66-8 0,79 3-6157</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09T17:34:39.788"/>
    </inkml:context>
    <inkml:brush xml:id="br0">
      <inkml:brushProperty name="width" value="0.05" units="cm"/>
      <inkml:brushProperty name="height" value="0.05" units="cm"/>
      <inkml:brushProperty name="color" value="#E71224"/>
    </inkml:brush>
  </inkml:definitions>
  <inkml:trace contextRef="#ctx0" brushRef="#br0">1371 164 24575,'0'-2'0,"0"1"0,-1-1 0,1 0 0,-1 0 0,1 1 0,-1-1 0,1 0 0,-1 1 0,0-1 0,0 1 0,1-1 0,-2 1 0,1-1 0,0 1 0,0 0 0,0-1 0,0 1 0,-1 0 0,1 0 0,-1 0 0,1 0 0,-1 0 0,1 0 0,-1 0 0,1 0 0,-1 1 0,0 0 0,1-1 0,-1 1 0,0-1 0,-3 0 0,-7 0 0,0-1 0,0 2 0,-20 0 0,18 1 0,-57-2 0,-76 4 0,22 19 0,33-4 0,79-16 0,0 1 0,1 0 0,0 2 0,-1-1 0,1 1 0,-20 12 0,-7 3 0,-23 15 0,-21 11 0,55-31 0,-43 30 0,-26 15 0,72-46 0,1 0 0,0 2 0,-37 33 0,38-25 0,1 1 0,1 1 0,-17 31 0,27-40 0,2 0 0,0 2 0,1-1 0,1 1 0,1 0 0,0 1 0,2-1 0,0 1 0,2 0 0,-2 21 0,2-13 0,-5 32 0,2-32 0,0 35 0,5-51 0,0 1 0,1-1 0,0 1 0,1-1 0,0 0 0,1 0 0,1 0 0,0-1 0,0 1 0,1-1 0,9 16 0,8 12 0,-15-24 0,1 0 0,1-1 0,1-1 0,14 18 0,121 115 0,-127-128 0,1-1 0,0-1 0,1 0 0,1-2 0,29 16 0,-14-17 0,-31-12 0,0 0 0,1 2 0,0-2 0,-1 1 0,0 1 0,0 0 0,0 0 0,-1 0 0,10 6 0,-3 0 0,0 0 0,2 0 0,-1-1 0,1-1 0,0-1 0,1 1 0,17 4 0,24 13 0,-19-9 0,1-1 0,38 9 0,9 3 0,-59-18 0,46 7 0,15 4 0,-50-10 0,-1-2 0,44 4 0,-29-4 0,9-2 0,-35-3 0,37 7 0,-41-6 0,0 0 0,1-2 0,23-1 0,-23 0 0,0 1 0,42 6 0,-21 0 0,0-2 0,1-2 0,49-3 0,-42-1 0,92 11 0,-94-4 0,0-2 0,1-2 0,70-7 0,-66-2 0,89-26 0,-136 32 0,43-12 0,79-32 0,-109 36 0,0 0 0,-1-1 0,0-1 0,-1-1 0,0 0 0,29-29 0,-35 28 0,1-2 0,-3 1 0,12-20 0,14-20 0,-16 28 0,-1 0 0,27-52 0,-40 66 0,-1-1 0,-1 1 0,0-1 0,0-19 0,3-6 0,0-10 0,-3-1 0,-3-90 0,-3 45 0,3 91 0,1-17 0,0-1 0,-2 0 0,-1 1 0,0 0 0,-2 0 0,-1 0 0,-8-26 0,-8-26 0,1 6 0,15 51 0,-1 0 0,-1 0 0,0 1 0,-1 0 0,-10-13 0,-15-22 0,20 30 0,-1-1 0,-32-35 0,17 26 0,7 7 0,-1 1 0,-40-30 0,-9-3 0,54 37 0,-2 2 0,-1 1 0,-31-18 0,-44-26 0,70 46 0,1 1 0,-1 2 0,0 0 0,-1 1 0,0 2 0,0 1 0,-38-2 0,39 5 0,1-2 0,-40-10 0,42 8 0,0 1 0,-1 1 0,-33-1 0,36 4 0,-39-7 0,-16-2 0,32 9 0,15 2 0,0-3 0,-56-8 0,45 5 0,0 0 0,0 3 0,-67 4 0,23 0 0,45-2 0,1 1 0,-61 10 0,-15 17 0,75-17 0,-2-1 0,1-2 0,-66 4 0,89-12 0,2 3 0,-23 3 0,22-2 0,-2-1 0,-18 0 0,-89 7 93,-27 0-1551,135-10-5368</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03T13:07:15.959"/>
    </inkml:context>
    <inkml:brush xml:id="br0">
      <inkml:brushProperty name="width" value="0.05" units="cm"/>
      <inkml:brushProperty name="height" value="0.05" units="cm"/>
      <inkml:brushProperty name="color" value="#E71224"/>
    </inkml:brush>
  </inkml:definitions>
  <inkml:trace contextRef="#ctx0" brushRef="#br0">1787 121 24575,'-19'-1'0,"-1"-1"0,1-1 0,-38-11 0,36 8 0,-1 1 0,-39-4 0,-72-6 0,35 2 0,-78-11 0,-34-2 0,179 24 0,-2 1 0,2 2 0,-1 1 0,0 1 0,1 2 0,-1 1 0,1 2 0,-33 12 0,-133 41 0,63-22 0,127-37 0,-1 1 0,1 0 0,1 1 0,-1 0 0,0 0 0,0 1 0,1-1 0,0 1 0,0 1 0,-5 6 0,-4 6 0,1 1 0,-12 21 0,-4 6 0,19-32 0,-8 14 0,-1-1 0,-23 51 0,37-65 0,2 0 0,-1 0 0,2 1 0,0-1 0,0 1 0,2-1 0,-1 2 0,2-2 0,1 16 0,-2-14 0,0 0 0,-7 28 0,5-26 0,-3 33 0,4-21 0,7 54 0,-3-69 0,1-1 0,0 1 0,1-1 0,0 0 0,1 0 0,8 14 0,-7-15 0,0-1 0,1 0 0,0 1 0,1-2 0,-1 1 0,2-2 0,0 1 0,0-1 0,1 0 0,18 12 0,116 68 0,-110-71 0,50 21 0,-33-16 0,-29-12 0,1-1 0,29 8 0,1-2 0,25 7 0,6-7 0,0-3 0,135 3 0,-139-15 0,100-4 0,-128-6 0,-37 5 0,-1 1 0,23-1 0,-22 3 0,0-1 0,1 0 0,-1-1 0,-1-1 0,1 0 0,0-2 0,21-9 0,-12 3 0,-1-2 0,0 0 0,30-25 0,-41 28-84,0-1-1,0 0 0,0 0 0,-1-1 1,-1-1-1,-1 1 0,9-16 0,-6 5-1441,-1 0-1,-1-1 1,10-43-1,-19 63 1096,7-23 42,5-47 7511,-10 40-6640,-3-20-482,2 27 0,-2-1 0,-1 1 0,-6-31 0,3 44 0,-1 1 0,-1 0 0,0 0 0,-1 1 0,-1-1 0,-1 2 0,1 0 0,-20-21 0,-16-28 0,34 50 0,1-1 0,-1 0 0,-1 2 0,-22-18 0,-7-7 0,34 28 0,-1 1 0,0 0 0,0 1 0,0 0 0,-1-1 0,0 2 0,0-1 0,0 2 0,0-1 0,-1 1 0,1 0 0,-1 1 0,0-1 0,0 2 0,0-1 0,-10 1 0,-5 0-1365,4 0-5461</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03T13:07:42.163"/>
    </inkml:context>
    <inkml:brush xml:id="br0">
      <inkml:brushProperty name="width" value="0.05" units="cm"/>
      <inkml:brushProperty name="height" value="0.05" units="cm"/>
      <inkml:brushProperty name="color" value="#E71224"/>
    </inkml:brush>
  </inkml:definitions>
  <inkml:trace contextRef="#ctx0" brushRef="#br0">1570 141 24575,'-823'0'0,"777"1"0,0 2 0,0 1 0,-57 14 0,79-12 0,0 1 0,0 1 0,1 1 0,0 0 0,1 3 0,-1 0 0,-33 24 0,38-22 0,1-2 0,1 0 0,1 1 0,0 0 0,1 1 0,-1 1 0,3 0 0,-13 18 0,5 2 0,2-1 0,0 2 0,-21 72 0,20-57 0,14-39 0,1-1 0,0 1 0,0-1 0,1 1 0,-1 17 0,3 166 0,3-93 0,-1-74-1375,2 1 1,2-2-1,0 1 0,11 34 0,9 40 1465,-17-41 6501,-7-41-6553,1-2 1,2 2 0,0-1 0,8 21-1,55 157-38,-63-182 0,1-1 0,0 0 0,1 0 0,1 0 0,16 25 0,-19-32 0,2-1 0,0 1 0,0 0 0,0-1 0,1-1 0,0 0 0,0 1 0,0-1 0,1-1 0,-1 0 0,16 7 0,49 18 600,-24-5-4292,66 42 0,-28 2 3300,-25-17 6438,207 131-4916,-244-168-1130,0-2 0,1-1 0,0 0 0,0-2 0,1-1 0,0-1 0,49 5 0,34-2 0,158-8 0,-137-4 0,113 1 0,270 3 0,-395 8 0,30 0 0,-28-8 0,129-5 0,-106-17 0,28-8 0,-131 20 0,-21 3 0,1 0 0,0-2 0,-1 0 0,27-15 0,-38 17 0,-2 1 0,2-2 0,-1 0 0,-1 0 0,0 0 0,0 0 0,0-2 0,-1 1 0,0 0 0,6-12 0,-2 3 0,-2-1 0,1 0 0,-2 0 0,4-20 0,-1-5 0,-1 1 0,1-47 0,-6 23 0,-7-69 0,0 108 0,-2 0 0,-1 0 0,0 1 0,-2 0 0,-20-41 0,14 33 0,1 0 0,-11-44 0,-1-10 0,18 62 0,0-1 0,2 0 0,0-1 0,2 1 0,-1-36 0,3 13 0,-8-52 0,1 35 0,6 48 0,0 0 0,-2 0 0,-12-33 0,10 35 0,1-1 0,2 0 0,-8-35 0,11 36 0,-2 0 0,0 0 0,-2 1 0,1-1 0,-1 1 0,-1 0 0,-12-20 0,-53-98 0,61 115 0,-2 1 0,0 1 0,0 0 0,-1 1 0,-1 1 0,-1 0 0,0 0 0,0 1 0,-2 1 0,-32-18 0,16 14 0,-154-72 0,140 69 0,-1 2 0,-54-11 0,-21-5 0,-64-11 0,-143 17 0,-2 28 0,134 0 0,177 1 0,1 0 0,0 1 0,-39 11 0,1 1 0,-4-2 0,18-3 0,-1-2 0,1-1 0,-59 0 0,81-6 0,0 1 0,-31 7 0,11-3 0,24-2 32,0 1-1,-18 6 0,22-6-395,-1 0-1,1-2 0,-30 5 0,28-7-6461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05T17:43:14.679"/>
    </inkml:context>
    <inkml:brush xml:id="br0">
      <inkml:brushProperty name="width" value="0.05" units="cm"/>
      <inkml:brushProperty name="height" value="0.05" units="cm"/>
      <inkml:brushProperty name="color" value="#E71224"/>
    </inkml:brush>
  </inkml:definitions>
  <inkml:trace contextRef="#ctx0" brushRef="#br0">1574 148 24575,'-81'1'0,"-90"-3"0,101-8 0,43 6 0,-44-3 0,13 6 0,-115 4 0,109 6 0,41-4 0,-36 1 0,31-3 0,1 1 0,0 2 0,0 0 0,-45 18 0,20-7 0,35-10 0,-1 0 0,2 1 0,-25 16 0,-17 9 0,44-25 0,1 0 0,-24 19 0,24-17 0,1-1 0,-24 13 0,19-12 0,1 1 0,1 0 0,0 1 0,1 1 0,-16 17 0,8-9 0,8-3 0,0 0 0,0 0 0,2 1 0,0 1 0,-13 31 0,17-33 0,0-3 0,2 0 0,0 0 0,2 0 0,-1 0 0,1 1 0,1 0 0,1 0 0,1-1 0,0 1 0,1 1 0,0-2 0,1 1 0,5 19 0,-3-25 0,1 0 0,1 0 0,0 0 0,0 0 0,11 14 0,12 23 0,-21-36 0,-1-2 0,2 1 0,-1-1 0,1 0 0,0 0 0,0-1 0,14 10 0,2 3 0,-6-6 0,1-2 0,0 0 0,1-1 0,27 12 0,16 10 0,-49-27 0,1-1 0,0 0 0,0-1 0,0 0 0,1-1 0,15 1 0,-8-1 0,-1 1 0,23 8 0,-3 2 0,81 14 0,-48-13 0,-51-12 0,48 3 0,12 2 0,-42-1 0,-9 0 0,1-3 0,65 4 0,216-11 0,-297 2 0,0-3 0,32-6 0,-11 1 0,-13 1 0,-1-1 0,-1-1 0,0-1 0,0-2 0,0 0 0,30-21 0,-32 16 0,37-32 0,-38 31 0,41-30 0,-55 43 0,1-1 0,-1 0 0,-1-1 0,0 1 0,1-1 0,-2-1 0,1 1 0,0-1 0,5-13 0,-1 0 0,-1 1 0,12-41 0,-12 22 0,5-49 0,-13 76 0,5-58 0,-6-110 0,-2 74 0,1 97 0,0-1 0,-1 1 0,0 0 0,0 0 0,-1 0 0,0 1 0,-1-1 0,0 0 0,0 1 0,-1 0 0,0 0 0,-8-10 0,-5-4 0,-2 0 0,-35-31 0,34 34 0,-1 2 0,-1 0 0,1 1 0,-49-23 0,8 4 0,51 28 0,0-1 0,-1 2 0,0-1 0,0 2 0,-1-1 0,1 2 0,-1 0 0,-23-3 0,-21-4 0,-8 0 0,-3 0 0,50 8 0,-39-4 0,38 6-1365,2 1-5461</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03T14:31:15.184"/>
    </inkml:context>
    <inkml:brush xml:id="br0">
      <inkml:brushProperty name="width" value="0.05" units="cm"/>
      <inkml:brushProperty name="height" value="0.05" units="cm"/>
      <inkml:brushProperty name="color" value="#E71224"/>
    </inkml:brush>
  </inkml:definitions>
  <inkml:trace contextRef="#ctx0" brushRef="#br0">1677 176 24575,'-12'-2'0,"1"1"0,-1-1 0,1-1 0,0 0 0,-1-1 0,1 0 0,-18-10 0,18 9 0,-1-1 0,0 2 0,0-1 0,0 2 0,0-1 0,-20-1 0,-16 3 0,14 1 0,-54-8 0,-82-17 0,60 6 0,69 11 0,1 2 0,-2 1 0,-41 1 0,37 4 0,-79-13 0,55 7 0,0 4 0,-72 5 0,22 1 0,98-3 0,9-1 0,-1 1 0,1 1 0,-25 4 0,34-4 0,0 0 0,0 0 0,0 0 0,0 1 0,1 0 0,-1 0 0,0 0 0,1 0 0,0 1 0,0-1 0,-1 1 0,1 0 0,1-1 0,-1 2 0,0-1 0,1 0 0,-3 4 0,-18 28 0,17-28 0,1 0 0,0 1 0,0-1 0,1 1 0,0 0 0,1 0 0,0 0 0,0 0 0,-2 12 0,1 1 0,2-1 0,0 1 0,2 22 0,0-37 0,1 0 0,-1-1 0,1 1 0,0-1 0,0 1 0,1-1 0,0 0 0,0 1 0,0-1 0,0 0 0,1 0 0,0 0 0,0-1 0,0 1 0,1-1 0,4 5 0,3-1 0,1-1 0,0-1 0,1 0 0,-1 0 0,1-2 0,0 1 0,0-2 0,0 0 0,1 0 0,-1-1 0,21 0 0,45 10 0,81 9 0,-59-13 0,-76-7 0,1 1 0,43 8 0,-32-4 0,2-2 0,-1-1 0,0-2 0,48-4 0,6 0 0,331 3 0,-396-2 0,-1-2 0,0 0 0,0-2 0,0-1 0,-1-1 0,38-18 0,-60 24 0,0 0 0,0 0 0,-1 0 0,1-1 0,0 1 0,-1-1 0,0 0 0,1 0 0,-1 0 0,0 0 0,0 0 0,-1 0 0,1-1 0,-1 1 0,0 0 0,0-1 0,0 0 0,0 1 0,0-1 0,-1 1 0,0-1 0,0-6 0,1-11 0,-1 0 0,-5-32 0,4 48 0,0-2 0,-1 0 0,0 0 0,0 0 0,0 0 0,-1 0 0,-1 1 0,1-1 0,-1 1 0,0 0 0,0 0 0,0 0 0,-1 1 0,0 0 0,0 0 0,-9-7 0,-11-6 0,0 0 0,-40-20 0,10 6 0,27 15-1365,14 7-5461</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03T14:31:19.799"/>
    </inkml:context>
    <inkml:brush xml:id="br0">
      <inkml:brushProperty name="width" value="0.05" units="cm"/>
      <inkml:brushProperty name="height" value="0.05" units="cm"/>
      <inkml:brushProperty name="color" value="#E71224"/>
    </inkml:brush>
  </inkml:definitions>
  <inkml:trace contextRef="#ctx0" brushRef="#br0">1020 44 24575,'-21'-2'0,"0"0"0,-1-1 0,-40-12 0,41 9 0,0 1 0,0 1 0,-44-3 0,-528 8 0,586-1 0,0 0 0,0 0 0,0 1 0,0-1 0,0 2 0,1-1 0,-1 1 0,0 0 0,1 0 0,0 0 0,-1 1 0,1 0 0,0 1 0,0-1 0,1 1 0,-1 0 0,1 1 0,0-1 0,0 1 0,0 0 0,0 0 0,1 1 0,0-1 0,0 1 0,1 0 0,0 0 0,0 0 0,0 1 0,0-1 0,1 1 0,0-1 0,1 1 0,0 0 0,0 0 0,0 0 0,0-1 0,2 11 0,-2 5 0,0 2 0,1 0 0,5 46 0,-3-62 0,-1-1 0,1 1 0,1-1 0,-1 0 0,1 0 0,1 0 0,-1 0 0,1-1 0,0 1 0,1-1 0,-1 0 0,1 0 0,8 6 0,-3-3 0,0-1 0,1-1 0,0 0 0,1-1 0,0 0 0,-1-1 0,2 0 0,-1-1 0,1 0 0,-1-1 0,20 3 0,14-1 0,86-2 0,-122-3 0,731 0 0,-722-1 0,-1-1 0,29-7 0,-28 5 0,1 1 0,25-1 0,-7 2 0,43-8 0,-9 1 0,-50 6 0,0 0 0,-1-1 0,1-1 0,-1-1 0,0-1 0,33-16 0,-51 21 0,1 0 0,-1-1 0,1 1 0,-1-1 0,0 0 0,0 0 0,0 0 0,-1 0 0,1-1 0,-1 1 0,0-1 0,0 0 0,0 1 0,0-1 0,0 0 0,-1 0 0,0 0 0,0 0 0,0 0 0,0-1 0,-1 1 0,1 0 0,-1 0 0,0 0 0,-1-1 0,1 1 0,-1 0 0,1 0 0,-1 0 0,0 0 0,-1 0 0,1 0 0,-1 0 0,0 0 0,0 0 0,0 1 0,0-1 0,-1 1 0,1-1 0,-1 1 0,0 0 0,0 0 0,-6-4 0,-27-22 0,28 23 0,0-1 0,0 1 0,-1 0 0,1 1 0,-15-7 0,5 5 0,-1 0 0,0 1 0,0 1 0,-1 1 0,-19-1 0,18 1 0,1 0 0,-25-9 0,29 8 0,0 1 0,0 0 0,-1 1 0,-24-2 0,-133 8 0,-97-5 0,265 0 0,-1 1 0,1-1 0,0 0 0,0 0 0,0 0 0,0-1 0,-7-4 0,7 4 0,0 0 0,0 0 0,-1 0 0,0 1 0,-13-4 0,10 4-29,0 0 0,-1-1 0,1-1 0,0 0 0,-11-6 0,1 1-1162,7 4-5635</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8-25T15:20:27.795"/>
    </inkml:context>
    <inkml:brush xml:id="br0">
      <inkml:brushProperty name="width" value="0.05" units="cm"/>
      <inkml:brushProperty name="height" value="0.05" units="cm"/>
      <inkml:brushProperty name="color" value="#E71224"/>
      <inkml:brushProperty name="ignorePressure" value="1"/>
    </inkml:brush>
  </inkml:definitions>
  <inkml:trace contextRef="#ctx0" brushRef="#br0">1 0,'568'568,"-560"-560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8-25T15:20:34.703"/>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0,'790'790,"-782"-782</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8-25T15:20:45.676"/>
    </inkml:context>
    <inkml:brush xml:id="br0">
      <inkml:brushProperty name="width" value="0.05" units="cm"/>
      <inkml:brushProperty name="height" value="0.05" units="cm"/>
      <inkml:brushProperty name="color" value="#E71224"/>
      <inkml:brushProperty name="ignorePressure" value="1"/>
    </inkml:brush>
  </inkml:definitions>
  <inkml:trace contextRef="#ctx0" brushRef="#br0">1 1,'1020'1020,"-1012"-1012</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8-25T15:20:53.178"/>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0,'1502'1502,"-1494"-1494</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8-25T15:21:04.658"/>
    </inkml:context>
    <inkml:brush xml:id="br0">
      <inkml:brushProperty name="width" value="0.05" units="cm"/>
      <inkml:brushProperty name="height" value="0.05" units="cm"/>
      <inkml:brushProperty name="color" value="#E71224"/>
      <inkml:brushProperty name="ignorePressure" value="1"/>
    </inkml:brush>
  </inkml:definitions>
  <inkml:trace contextRef="#ctx0" brushRef="#br0">1 1,'1501'1501,"-1493"-1492</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8-25T15:21:12.666"/>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0,'790'790,"-781"-781</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8-25T15:21:17.497"/>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1,'3'3,"5"5,2 2,2 1,-1 1,1-1,-1 0,-1 0,0-1,2 1,2 3,-1 0,1-1,-2 0,0-2,-3-2</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8A0505D-400A-424C-A6E0-E6A5C7C265A5}" type="datetimeFigureOut">
              <a:rPr lang="en-US" smtClean="0"/>
              <a:t>10/9/2023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C84A1E-97AD-499E-BB2C-6333954115A9}" type="slidenum">
              <a:rPr lang="en-US" smtClean="0"/>
              <a:t>‹#›</a:t>
            </a:fld>
            <a:endParaRPr lang="en-US"/>
          </a:p>
        </p:txBody>
      </p:sp>
    </p:spTree>
    <p:extLst>
      <p:ext uri="{BB962C8B-B14F-4D97-AF65-F5344CB8AC3E}">
        <p14:creationId xmlns:p14="http://schemas.microsoft.com/office/powerpoint/2010/main" val="6885324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5266" name="Rectangle 1026"/>
          <p:cNvSpPr>
            <a:spLocks noGrp="1" noRot="1" noChangeAspect="1" noChangeArrowheads="1" noTextEdit="1"/>
          </p:cNvSpPr>
          <p:nvPr>
            <p:ph type="sldImg"/>
          </p:nvPr>
        </p:nvSpPr>
        <p:spPr>
          <a:xfrm>
            <a:off x="406400" y="696913"/>
            <a:ext cx="6197600" cy="3486150"/>
          </a:xfrm>
          <a:ln/>
        </p:spPr>
      </p:sp>
      <p:sp>
        <p:nvSpPr>
          <p:cNvPr id="395267" name="Rectangle 1027"/>
          <p:cNvSpPr>
            <a:spLocks noGrp="1" noChangeArrowheads="1"/>
          </p:cNvSpPr>
          <p:nvPr>
            <p:ph type="body" idx="1"/>
          </p:nvPr>
        </p:nvSpPr>
        <p:spPr/>
        <p:txBody>
          <a:bodyPr/>
          <a:lstStyle/>
          <a:p>
            <a:endParaRPr lang="en-US"/>
          </a:p>
        </p:txBody>
      </p:sp>
      <p:sp>
        <p:nvSpPr>
          <p:cNvPr id="2" name="Date Placeholder 1"/>
          <p:cNvSpPr>
            <a:spLocks noGrp="1"/>
          </p:cNvSpPr>
          <p:nvPr>
            <p:ph type="dt"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Slide Number Placeholder 2"/>
          <p:cNvSpPr>
            <a:spLocks noGrp="1"/>
          </p:cNvSpPr>
          <p:nvPr>
            <p:ph type="sldNum" sz="quarter"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2693F58-1EA0-4963-808E-0D5A28D332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02820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ASME 2005 definition</a:t>
            </a:r>
          </a:p>
        </p:txBody>
      </p:sp>
      <p:sp>
        <p:nvSpPr>
          <p:cNvPr id="4" name="Slide Number Placeholder 3"/>
          <p:cNvSpPr>
            <a:spLocks noGrp="1"/>
          </p:cNvSpPr>
          <p:nvPr>
            <p:ph type="sldNum" sz="quarter" idx="5"/>
          </p:nvPr>
        </p:nvSpPr>
        <p:spPr/>
        <p:txBody>
          <a:bodyPr/>
          <a:lstStyle/>
          <a:p>
            <a:fld id="{1BC84A1E-97AD-499E-BB2C-6333954115A9}" type="slidenum">
              <a:rPr lang="en-US" smtClean="0"/>
              <a:t>27</a:t>
            </a:fld>
            <a:endParaRPr lang="en-US"/>
          </a:p>
        </p:txBody>
      </p:sp>
    </p:spTree>
    <p:extLst>
      <p:ext uri="{BB962C8B-B14F-4D97-AF65-F5344CB8AC3E}">
        <p14:creationId xmlns:p14="http://schemas.microsoft.com/office/powerpoint/2010/main" val="29583225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794" name="Rectangle 1026"/>
          <p:cNvSpPr>
            <a:spLocks noGrp="1" noRot="1" noChangeAspect="1" noChangeArrowheads="1" noTextEdit="1"/>
          </p:cNvSpPr>
          <p:nvPr>
            <p:ph type="sldImg"/>
          </p:nvPr>
        </p:nvSpPr>
        <p:spPr>
          <a:xfrm>
            <a:off x="406400" y="696913"/>
            <a:ext cx="6197600" cy="3486150"/>
          </a:xfrm>
          <a:ln/>
        </p:spPr>
      </p:sp>
      <p:sp>
        <p:nvSpPr>
          <p:cNvPr id="417795" name="Rectangle 1027"/>
          <p:cNvSpPr>
            <a:spLocks noGrp="1" noChangeArrowheads="1"/>
          </p:cNvSpPr>
          <p:nvPr>
            <p:ph type="body" idx="1"/>
          </p:nvPr>
        </p:nvSpPr>
        <p:spPr/>
        <p:txBody>
          <a:bodyPr/>
          <a:lstStyle/>
          <a:p>
            <a:endParaRPr lang="en-US"/>
          </a:p>
        </p:txBody>
      </p:sp>
      <p:sp>
        <p:nvSpPr>
          <p:cNvPr id="2" name="Date Placeholder 1"/>
          <p:cNvSpPr>
            <a:spLocks noGrp="1"/>
          </p:cNvSpPr>
          <p:nvPr>
            <p:ph type="dt" idx="10"/>
          </p:nvPr>
        </p:nvSpPr>
        <p:spPr/>
        <p:txBody>
          <a:bodyPr/>
          <a:lstStyle/>
          <a:p>
            <a:endParaRPr lang="en-US">
              <a:solidFill>
                <a:prstClr val="black"/>
              </a:solidFill>
            </a:endParaRPr>
          </a:p>
        </p:txBody>
      </p:sp>
    </p:spTree>
    <p:extLst>
      <p:ext uri="{BB962C8B-B14F-4D97-AF65-F5344CB8AC3E}">
        <p14:creationId xmlns:p14="http://schemas.microsoft.com/office/powerpoint/2010/main" val="9779861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119811"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b="1"/>
              <a:t>JCGM 106 with </a:t>
            </a:r>
          </a:p>
        </p:txBody>
      </p:sp>
      <p:sp>
        <p:nvSpPr>
          <p:cNvPr id="133124" name="Slide Number Placeholder 3"/>
          <p:cNvSpPr>
            <a:spLocks noGrp="1"/>
          </p:cNvSpPr>
          <p:nvPr>
            <p:ph type="sldNum" sz="quarter" idx="5"/>
          </p:nvPr>
        </p:nvSpPr>
        <p:spPr>
          <a:xfrm>
            <a:off x="3884414" y="8685896"/>
            <a:ext cx="2972098" cy="456595"/>
          </a:xfrm>
          <a:prstGeom prst="rect">
            <a:avLst/>
          </a:prstGeom>
        </p:spPr>
        <p:txBody>
          <a:bodyPr/>
          <a:lstStyle/>
          <a:p>
            <a:pPr defTabSz="914247">
              <a:defRPr/>
            </a:pPr>
            <a:fld id="{BEDD6C65-8995-4DAF-B7FF-95EE41D962F4}" type="slidenum">
              <a:rPr lang="en-US" smtClean="0"/>
              <a:pPr defTabSz="914247">
                <a:defRPr/>
              </a:pPr>
              <a:t>33</a:t>
            </a:fld>
            <a:endParaRPr lang="en-US"/>
          </a:p>
        </p:txBody>
      </p:sp>
      <p:sp>
        <p:nvSpPr>
          <p:cNvPr id="5" name="Date Placeholder 4"/>
          <p:cNvSpPr>
            <a:spLocks noGrp="1"/>
          </p:cNvSpPr>
          <p:nvPr>
            <p:ph type="dt" idx="10"/>
          </p:nvPr>
        </p:nvSpPr>
        <p:spPr/>
        <p:txBody>
          <a:bodyPr/>
          <a:lstStyle/>
          <a:p>
            <a:pPr>
              <a:defRPr/>
            </a:pPr>
            <a:r>
              <a:rPr lang="en-US"/>
              <a:t>9/26/2013</a:t>
            </a:r>
          </a:p>
        </p:txBody>
      </p:sp>
      <p:sp>
        <p:nvSpPr>
          <p:cNvPr id="6" name="Footer Placeholder 5"/>
          <p:cNvSpPr>
            <a:spLocks noGrp="1"/>
          </p:cNvSpPr>
          <p:nvPr>
            <p:ph type="ftr" sz="quarter" idx="11"/>
          </p:nvPr>
        </p:nvSpPr>
        <p:spPr>
          <a:xfrm>
            <a:off x="2" y="8685896"/>
            <a:ext cx="2972098" cy="456595"/>
          </a:xfrm>
          <a:prstGeom prst="rect">
            <a:avLst/>
          </a:prstGeom>
        </p:spPr>
        <p:txBody>
          <a:bodyPr/>
          <a:lstStyle/>
          <a:p>
            <a:pPr>
              <a:defRPr/>
            </a:pPr>
            <a:r>
              <a:rPr lang="en-US"/>
              <a:t>Copyright Morehouse and E=mc3 Solutions</a:t>
            </a:r>
          </a:p>
        </p:txBody>
      </p:sp>
      <p:sp>
        <p:nvSpPr>
          <p:cNvPr id="7" name="Header Placeholder 6"/>
          <p:cNvSpPr>
            <a:spLocks noGrp="1"/>
          </p:cNvSpPr>
          <p:nvPr>
            <p:ph type="hdr" sz="quarter" idx="12"/>
          </p:nvPr>
        </p:nvSpPr>
        <p:spPr/>
        <p:txBody>
          <a:bodyPr/>
          <a:lstStyle/>
          <a:p>
            <a:pPr>
              <a:defRPr/>
            </a:pPr>
            <a:r>
              <a:rPr lang="en-US"/>
              <a:t>Force Fundamentals</a:t>
            </a:r>
          </a:p>
        </p:txBody>
      </p:sp>
    </p:spTree>
    <p:extLst>
      <p:ext uri="{BB962C8B-B14F-4D97-AF65-F5344CB8AC3E}">
        <p14:creationId xmlns:p14="http://schemas.microsoft.com/office/powerpoint/2010/main" val="10128155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Google Shape;395;p2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UKAS LAB 48</a:t>
            </a:r>
            <a:endParaRPr/>
          </a:p>
        </p:txBody>
      </p:sp>
      <p:sp>
        <p:nvSpPr>
          <p:cNvPr id="396" name="Google Shape;396;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t>Measurement Confidence- E = mc3 Solutions</a:t>
            </a:r>
          </a:p>
        </p:txBody>
      </p:sp>
      <p:sp>
        <p:nvSpPr>
          <p:cNvPr id="6" name="Rectangle 6"/>
          <p:cNvSpPr>
            <a:spLocks noGrp="1" noChangeArrowheads="1"/>
          </p:cNvSpPr>
          <p:nvPr>
            <p:ph type="ftr" sz="quarter" idx="4"/>
          </p:nvPr>
        </p:nvSpPr>
        <p:spPr>
          <a:ln/>
        </p:spPr>
        <p:txBody>
          <a:bodyPr/>
          <a:lstStyle/>
          <a:p>
            <a:r>
              <a:rPr lang="en-US"/>
              <a:t>AWPT - Reproduction Prohibited</a:t>
            </a:r>
          </a:p>
        </p:txBody>
      </p:sp>
      <p:sp>
        <p:nvSpPr>
          <p:cNvPr id="7" name="Rectangle 7"/>
          <p:cNvSpPr>
            <a:spLocks noGrp="1" noChangeArrowheads="1"/>
          </p:cNvSpPr>
          <p:nvPr>
            <p:ph type="sldNum" sz="quarter" idx="5"/>
          </p:nvPr>
        </p:nvSpPr>
        <p:spPr>
          <a:ln/>
        </p:spPr>
        <p:txBody>
          <a:bodyPr/>
          <a:lstStyle/>
          <a:p>
            <a:fld id="{63E4296E-CBF8-4F7D-AA89-13D572118360}" type="slidenum">
              <a:rPr lang="en-US"/>
              <a:pPr/>
              <a:t>35</a:t>
            </a:fld>
            <a:endParaRPr lang="en-US"/>
          </a:p>
        </p:txBody>
      </p:sp>
      <p:sp>
        <p:nvSpPr>
          <p:cNvPr id="502786" name="Rectangle 2"/>
          <p:cNvSpPr>
            <a:spLocks noGrp="1" noRot="1" noChangeAspect="1" noChangeArrowheads="1" noTextEdit="1"/>
          </p:cNvSpPr>
          <p:nvPr>
            <p:ph type="sldImg"/>
          </p:nvPr>
        </p:nvSpPr>
        <p:spPr>
          <a:ln/>
        </p:spPr>
      </p:sp>
      <p:sp>
        <p:nvSpPr>
          <p:cNvPr id="502787" name="Rectangle 3"/>
          <p:cNvSpPr>
            <a:spLocks noGrp="1" noChangeArrowheads="1"/>
          </p:cNvSpPr>
          <p:nvPr>
            <p:ph type="body" idx="1"/>
          </p:nvPr>
        </p:nvSpPr>
        <p:spPr/>
        <p:txBody>
          <a:bodyPr/>
          <a:lstStyle/>
          <a:p>
            <a:endParaRPr lang="en-US"/>
          </a:p>
        </p:txBody>
      </p:sp>
      <p:sp>
        <p:nvSpPr>
          <p:cNvPr id="9" name="Date Placeholder 8"/>
          <p:cNvSpPr>
            <a:spLocks noGrp="1"/>
          </p:cNvSpPr>
          <p:nvPr>
            <p:ph type="dt" idx="10"/>
          </p:nvPr>
        </p:nvSpPr>
        <p:spPr/>
        <p:txBody>
          <a:bodyPr/>
          <a:lstStyle/>
          <a:p>
            <a:fld id="{B32D0288-63F1-43D4-9A9D-B7C911D52F18}" type="datetime1">
              <a:rPr lang="en-US" smtClean="0"/>
              <a:t>10/9/2023</a:t>
            </a:fld>
            <a:endParaRPr lang="en-US"/>
          </a:p>
        </p:txBody>
      </p:sp>
    </p:spTree>
    <p:extLst>
      <p:ext uri="{BB962C8B-B14F-4D97-AF65-F5344CB8AC3E}">
        <p14:creationId xmlns:p14="http://schemas.microsoft.com/office/powerpoint/2010/main" val="37254179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t>Measurement Confidence- E = mc3 Solutions</a:t>
            </a:r>
          </a:p>
        </p:txBody>
      </p:sp>
      <p:sp>
        <p:nvSpPr>
          <p:cNvPr id="6" name="Rectangle 6"/>
          <p:cNvSpPr>
            <a:spLocks noGrp="1" noChangeArrowheads="1"/>
          </p:cNvSpPr>
          <p:nvPr>
            <p:ph type="ftr" sz="quarter" idx="4"/>
          </p:nvPr>
        </p:nvSpPr>
        <p:spPr>
          <a:ln/>
        </p:spPr>
        <p:txBody>
          <a:bodyPr/>
          <a:lstStyle/>
          <a:p>
            <a:r>
              <a:rPr lang="en-US"/>
              <a:t>AWPT - Reproduction Prohibited</a:t>
            </a:r>
          </a:p>
        </p:txBody>
      </p:sp>
      <p:sp>
        <p:nvSpPr>
          <p:cNvPr id="7" name="Rectangle 7"/>
          <p:cNvSpPr>
            <a:spLocks noGrp="1" noChangeArrowheads="1"/>
          </p:cNvSpPr>
          <p:nvPr>
            <p:ph type="sldNum" sz="quarter" idx="5"/>
          </p:nvPr>
        </p:nvSpPr>
        <p:spPr>
          <a:ln/>
        </p:spPr>
        <p:txBody>
          <a:bodyPr/>
          <a:lstStyle/>
          <a:p>
            <a:fld id="{63E4296E-CBF8-4F7D-AA89-13D572118360}" type="slidenum">
              <a:rPr lang="en-US"/>
              <a:pPr/>
              <a:t>36</a:t>
            </a:fld>
            <a:endParaRPr lang="en-US"/>
          </a:p>
        </p:txBody>
      </p:sp>
      <p:sp>
        <p:nvSpPr>
          <p:cNvPr id="502786" name="Rectangle 2"/>
          <p:cNvSpPr>
            <a:spLocks noGrp="1" noRot="1" noChangeAspect="1" noChangeArrowheads="1" noTextEdit="1"/>
          </p:cNvSpPr>
          <p:nvPr>
            <p:ph type="sldImg"/>
          </p:nvPr>
        </p:nvSpPr>
        <p:spPr>
          <a:ln/>
        </p:spPr>
      </p:sp>
      <p:sp>
        <p:nvSpPr>
          <p:cNvPr id="502787" name="Rectangle 3"/>
          <p:cNvSpPr>
            <a:spLocks noGrp="1" noChangeArrowheads="1"/>
          </p:cNvSpPr>
          <p:nvPr>
            <p:ph type="body" idx="1"/>
          </p:nvPr>
        </p:nvSpPr>
        <p:spPr/>
        <p:txBody>
          <a:bodyPr/>
          <a:lstStyle/>
          <a:p>
            <a:endParaRPr lang="en-US"/>
          </a:p>
        </p:txBody>
      </p:sp>
      <p:sp>
        <p:nvSpPr>
          <p:cNvPr id="9" name="Date Placeholder 8"/>
          <p:cNvSpPr>
            <a:spLocks noGrp="1"/>
          </p:cNvSpPr>
          <p:nvPr>
            <p:ph type="dt" idx="10"/>
          </p:nvPr>
        </p:nvSpPr>
        <p:spPr/>
        <p:txBody>
          <a:bodyPr/>
          <a:lstStyle/>
          <a:p>
            <a:fld id="{B32D0288-63F1-43D4-9A9D-B7C911D52F18}" type="datetime1">
              <a:rPr lang="en-US" smtClean="0"/>
              <a:t>10/9/2023</a:t>
            </a:fld>
            <a:endParaRPr lang="en-US"/>
          </a:p>
        </p:txBody>
      </p:sp>
    </p:spTree>
    <p:extLst>
      <p:ext uri="{BB962C8B-B14F-4D97-AF65-F5344CB8AC3E}">
        <p14:creationId xmlns:p14="http://schemas.microsoft.com/office/powerpoint/2010/main" val="977675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sz="1800" b="0" i="0" u="none" strike="noStrike" baseline="0">
              <a:latin typeface="ArialMT"/>
            </a:endParaRPr>
          </a:p>
          <a:p>
            <a:pPr algn="l"/>
            <a:endParaRPr lang="en-US"/>
          </a:p>
        </p:txBody>
      </p:sp>
      <p:sp>
        <p:nvSpPr>
          <p:cNvPr id="4" name="Slide Number Placeholder 3"/>
          <p:cNvSpPr>
            <a:spLocks noGrp="1"/>
          </p:cNvSpPr>
          <p:nvPr>
            <p:ph type="sldNum" sz="quarter" idx="5"/>
          </p:nvPr>
        </p:nvSpPr>
        <p:spPr/>
        <p:txBody>
          <a:bodyPr/>
          <a:lstStyle/>
          <a:p>
            <a:fld id="{FCECA431-95A3-44A4-9CBF-887A7DC1AE3E}" type="slidenum">
              <a:rPr lang="en-US" smtClean="0"/>
              <a:t>40</a:t>
            </a:fld>
            <a:endParaRPr lang="en-US"/>
          </a:p>
        </p:txBody>
      </p:sp>
    </p:spTree>
    <p:extLst>
      <p:ext uri="{BB962C8B-B14F-4D97-AF65-F5344CB8AC3E}">
        <p14:creationId xmlns:p14="http://schemas.microsoft.com/office/powerpoint/2010/main" val="18106608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What is MU? What does it Include?  </a:t>
            </a:r>
          </a:p>
          <a:p>
            <a:r>
              <a:rPr lang="en-US"/>
              <a:t>What if someone wants us to make a statement of conformity?</a:t>
            </a:r>
          </a:p>
        </p:txBody>
      </p:sp>
      <p:sp>
        <p:nvSpPr>
          <p:cNvPr id="4" name="Slide Number Placeholder 3"/>
          <p:cNvSpPr>
            <a:spLocks noGrp="1"/>
          </p:cNvSpPr>
          <p:nvPr>
            <p:ph type="sldNum" sz="quarter" idx="5"/>
          </p:nvPr>
        </p:nvSpPr>
        <p:spPr/>
        <p:txBody>
          <a:bodyPr/>
          <a:lstStyle/>
          <a:p>
            <a:fld id="{FCECA431-95A3-44A4-9CBF-887A7DC1AE3E}" type="slidenum">
              <a:rPr lang="en-US" smtClean="0"/>
              <a:t>41</a:t>
            </a:fld>
            <a:endParaRPr lang="en-US"/>
          </a:p>
        </p:txBody>
      </p:sp>
    </p:spTree>
    <p:extLst>
      <p:ext uri="{BB962C8B-B14F-4D97-AF65-F5344CB8AC3E}">
        <p14:creationId xmlns:p14="http://schemas.microsoft.com/office/powerpoint/2010/main" val="21371581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term “Guard Band,” or sometimes “Guard Band,” appears to have its origins in early radio days when the band of frequencies expected to be utilized by two radio channels or stations were separated by a band of frequency that served to guard against mutual interference by the two channels.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Also, a Guard Band may be applied to increase or widen a tolerance to reduce the false reject risk for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declaring an item to be out-of-tolerance.  This is sometimes used to improve the accuracy of the reported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out-of-tolerance conditions where the information is used to monitor the measurement reliability of a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measurement quantity and adjust the calibration interval to achieve stated requirements. </a:t>
            </a:r>
          </a:p>
          <a:p>
            <a:endParaRPr lang="en-US" dirty="0"/>
          </a:p>
        </p:txBody>
      </p:sp>
      <p:sp>
        <p:nvSpPr>
          <p:cNvPr id="4" name="Slide Number Placeholder 3"/>
          <p:cNvSpPr>
            <a:spLocks noGrp="1"/>
          </p:cNvSpPr>
          <p:nvPr>
            <p:ph type="sldNum" sz="quarter" idx="5"/>
          </p:nvPr>
        </p:nvSpPr>
        <p:spPr/>
        <p:txBody>
          <a:bodyPr/>
          <a:lstStyle/>
          <a:p>
            <a:fld id="{1080CFCC-2B47-42D0-A471-33E1A3C34BA1}" type="slidenum">
              <a:rPr lang="en-US" smtClean="0"/>
              <a:t>42</a:t>
            </a:fld>
            <a:endParaRPr lang="en-US"/>
          </a:p>
        </p:txBody>
      </p:sp>
    </p:spTree>
    <p:extLst>
      <p:ext uri="{BB962C8B-B14F-4D97-AF65-F5344CB8AC3E}">
        <p14:creationId xmlns:p14="http://schemas.microsoft.com/office/powerpoint/2010/main" val="6296746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t>Measurement Confidence- E = mc3 Solutions</a:t>
            </a:r>
          </a:p>
        </p:txBody>
      </p:sp>
      <p:sp>
        <p:nvSpPr>
          <p:cNvPr id="6" name="Rectangle 6"/>
          <p:cNvSpPr>
            <a:spLocks noGrp="1" noChangeArrowheads="1"/>
          </p:cNvSpPr>
          <p:nvPr>
            <p:ph type="ftr" sz="quarter" idx="4"/>
          </p:nvPr>
        </p:nvSpPr>
        <p:spPr>
          <a:ln/>
        </p:spPr>
        <p:txBody>
          <a:bodyPr/>
          <a:lstStyle/>
          <a:p>
            <a:r>
              <a:rPr lang="en-US"/>
              <a:t>March 12, 2008</a:t>
            </a:r>
          </a:p>
        </p:txBody>
      </p:sp>
      <p:sp>
        <p:nvSpPr>
          <p:cNvPr id="7" name="Rectangle 7"/>
          <p:cNvSpPr>
            <a:spLocks noGrp="1" noChangeArrowheads="1"/>
          </p:cNvSpPr>
          <p:nvPr>
            <p:ph type="sldNum" sz="quarter" idx="5"/>
          </p:nvPr>
        </p:nvSpPr>
        <p:spPr>
          <a:ln/>
        </p:spPr>
        <p:txBody>
          <a:bodyPr/>
          <a:lstStyle/>
          <a:p>
            <a:fld id="{E2494DD0-FD98-4D3F-8B82-3536E0014297}" type="slidenum">
              <a:rPr lang="en-US"/>
              <a:pPr/>
              <a:t>43</a:t>
            </a:fld>
            <a:endParaRPr lang="en-US"/>
          </a:p>
        </p:txBody>
      </p:sp>
      <p:sp>
        <p:nvSpPr>
          <p:cNvPr id="549890" name="Rectangle 2"/>
          <p:cNvSpPr>
            <a:spLocks noGrp="1" noRot="1" noChangeAspect="1" noChangeArrowheads="1" noTextEdit="1"/>
          </p:cNvSpPr>
          <p:nvPr>
            <p:ph type="sldImg"/>
          </p:nvPr>
        </p:nvSpPr>
        <p:spPr>
          <a:ln/>
        </p:spPr>
      </p:sp>
      <p:sp>
        <p:nvSpPr>
          <p:cNvPr id="549891" name="Rectangle 3"/>
          <p:cNvSpPr>
            <a:spLocks noGrp="1" noChangeArrowheads="1"/>
          </p:cNvSpPr>
          <p:nvPr>
            <p:ph type="body" idx="1"/>
          </p:nvPr>
        </p:nvSpPr>
        <p:spPr/>
        <p:txBody>
          <a:bodyPr/>
          <a:lstStyle/>
          <a:p>
            <a:r>
              <a:rPr lang="en-US"/>
              <a:t>Consider Slide 175 images</a:t>
            </a:r>
          </a:p>
        </p:txBody>
      </p:sp>
      <p:sp>
        <p:nvSpPr>
          <p:cNvPr id="2" name="Date Placeholder 1">
            <a:extLst>
              <a:ext uri="{FF2B5EF4-FFF2-40B4-BE49-F238E27FC236}">
                <a16:creationId xmlns:a16="http://schemas.microsoft.com/office/drawing/2014/main" id="{C9E0F0CB-5B56-484B-91FE-D7622F1AC224}"/>
              </a:ext>
            </a:extLst>
          </p:cNvPr>
          <p:cNvSpPr>
            <a:spLocks noGrp="1"/>
          </p:cNvSpPr>
          <p:nvPr>
            <p:ph type="dt" idx="1"/>
          </p:nvPr>
        </p:nvSpPr>
        <p:spPr/>
        <p:txBody>
          <a:bodyPr/>
          <a:lstStyle/>
          <a:p>
            <a:fld id="{67B77FFC-FD19-43EA-BCFA-8725F745DD25}" type="datetime1">
              <a:rPr lang="en-US" smtClean="0"/>
              <a:t>10/9/2023</a:t>
            </a:fld>
            <a:endParaRPr lang="en-US"/>
          </a:p>
        </p:txBody>
      </p:sp>
    </p:spTree>
    <p:extLst>
      <p:ext uri="{BB962C8B-B14F-4D97-AF65-F5344CB8AC3E}">
        <p14:creationId xmlns:p14="http://schemas.microsoft.com/office/powerpoint/2010/main" val="17225958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t>Measurement Confidence- E = mc3 Solutions</a:t>
            </a:r>
          </a:p>
        </p:txBody>
      </p:sp>
      <p:sp>
        <p:nvSpPr>
          <p:cNvPr id="5" name="Footer Placeholder 4"/>
          <p:cNvSpPr>
            <a:spLocks noGrp="1"/>
          </p:cNvSpPr>
          <p:nvPr>
            <p:ph type="ftr" sz="quarter" idx="4"/>
          </p:nvPr>
        </p:nvSpPr>
        <p:spPr/>
        <p:txBody>
          <a:bodyPr/>
          <a:lstStyle/>
          <a:p>
            <a:r>
              <a:rPr lang="en-US"/>
              <a:t>E = mc3 Solutions - Reproduction Prohibited</a:t>
            </a:r>
          </a:p>
        </p:txBody>
      </p:sp>
      <p:sp>
        <p:nvSpPr>
          <p:cNvPr id="6" name="Slide Number Placeholder 5"/>
          <p:cNvSpPr>
            <a:spLocks noGrp="1"/>
          </p:cNvSpPr>
          <p:nvPr>
            <p:ph type="sldNum" sz="quarter" idx="5"/>
          </p:nvPr>
        </p:nvSpPr>
        <p:spPr/>
        <p:txBody>
          <a:bodyPr/>
          <a:lstStyle/>
          <a:p>
            <a:fld id="{95E601B8-7D3E-4F77-8960-5882D3E21FDF}" type="slidenum">
              <a:rPr lang="en-US" smtClean="0"/>
              <a:pPr/>
              <a:t>4</a:t>
            </a:fld>
            <a:endParaRPr lang="en-US"/>
          </a:p>
        </p:txBody>
      </p:sp>
      <p:sp>
        <p:nvSpPr>
          <p:cNvPr id="7" name="Date Placeholder 6">
            <a:extLst>
              <a:ext uri="{FF2B5EF4-FFF2-40B4-BE49-F238E27FC236}">
                <a16:creationId xmlns:a16="http://schemas.microsoft.com/office/drawing/2014/main" id="{D5304D6D-089F-4AF0-BC25-CD05221D887C}"/>
              </a:ext>
            </a:extLst>
          </p:cNvPr>
          <p:cNvSpPr>
            <a:spLocks noGrp="1"/>
          </p:cNvSpPr>
          <p:nvPr>
            <p:ph type="dt" idx="1"/>
          </p:nvPr>
        </p:nvSpPr>
        <p:spPr/>
        <p:txBody>
          <a:bodyPr/>
          <a:lstStyle/>
          <a:p>
            <a:fld id="{8B440F0F-A537-4357-B630-9112BD61EBFA}" type="datetime1">
              <a:rPr lang="en-US" smtClean="0"/>
              <a:t>10/9/2023</a:t>
            </a:fld>
            <a:endParaRPr lang="en-US"/>
          </a:p>
        </p:txBody>
      </p:sp>
    </p:spTree>
    <p:extLst>
      <p:ext uri="{BB962C8B-B14F-4D97-AF65-F5344CB8AC3E}">
        <p14:creationId xmlns:p14="http://schemas.microsoft.com/office/powerpoint/2010/main" val="9296958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Consider adding Slide 139</a:t>
            </a:r>
          </a:p>
        </p:txBody>
      </p:sp>
      <p:sp>
        <p:nvSpPr>
          <p:cNvPr id="4" name="Slide Number Placeholder 3"/>
          <p:cNvSpPr>
            <a:spLocks noGrp="1"/>
          </p:cNvSpPr>
          <p:nvPr>
            <p:ph type="sldNum" sz="quarter" idx="5"/>
          </p:nvPr>
        </p:nvSpPr>
        <p:spPr/>
        <p:txBody>
          <a:bodyPr/>
          <a:lstStyle/>
          <a:p>
            <a:fld id="{1BC84A1E-97AD-499E-BB2C-6333954115A9}" type="slidenum">
              <a:rPr lang="en-US" smtClean="0"/>
              <a:t>45</a:t>
            </a:fld>
            <a:endParaRPr lang="en-US"/>
          </a:p>
        </p:txBody>
      </p:sp>
    </p:spTree>
    <p:extLst>
      <p:ext uri="{BB962C8B-B14F-4D97-AF65-F5344CB8AC3E}">
        <p14:creationId xmlns:p14="http://schemas.microsoft.com/office/powerpoint/2010/main" val="32327697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 is the Guard Band</a:t>
            </a:r>
          </a:p>
        </p:txBody>
      </p:sp>
      <p:sp>
        <p:nvSpPr>
          <p:cNvPr id="4" name="Slide Number Placeholder 3"/>
          <p:cNvSpPr>
            <a:spLocks noGrp="1"/>
          </p:cNvSpPr>
          <p:nvPr>
            <p:ph type="sldNum" sz="quarter" idx="5"/>
          </p:nvPr>
        </p:nvSpPr>
        <p:spPr/>
        <p:txBody>
          <a:bodyPr/>
          <a:lstStyle/>
          <a:p>
            <a:fld id="{FCECA431-95A3-44A4-9CBF-887A7DC1AE3E}" type="slidenum">
              <a:rPr lang="en-US" smtClean="0"/>
              <a:t>47</a:t>
            </a:fld>
            <a:endParaRPr lang="en-US"/>
          </a:p>
        </p:txBody>
      </p:sp>
    </p:spTree>
    <p:extLst>
      <p:ext uri="{BB962C8B-B14F-4D97-AF65-F5344CB8AC3E}">
        <p14:creationId xmlns:p14="http://schemas.microsoft.com/office/powerpoint/2010/main" val="2151960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CECA431-95A3-44A4-9CBF-887A7DC1AE3E}" type="slidenum">
              <a:rPr lang="en-US" smtClean="0"/>
              <a:t>52</a:t>
            </a:fld>
            <a:endParaRPr lang="en-US"/>
          </a:p>
        </p:txBody>
      </p:sp>
    </p:spTree>
    <p:extLst>
      <p:ext uri="{BB962C8B-B14F-4D97-AF65-F5344CB8AC3E}">
        <p14:creationId xmlns:p14="http://schemas.microsoft.com/office/powerpoint/2010/main" val="21988563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t>Measurement Confidence- E = mc3 Solutions</a:t>
            </a:r>
          </a:p>
        </p:txBody>
      </p:sp>
      <p:sp>
        <p:nvSpPr>
          <p:cNvPr id="6" name="Rectangle 6"/>
          <p:cNvSpPr>
            <a:spLocks noGrp="1" noChangeArrowheads="1"/>
          </p:cNvSpPr>
          <p:nvPr>
            <p:ph type="ftr" sz="quarter" idx="4"/>
          </p:nvPr>
        </p:nvSpPr>
        <p:spPr>
          <a:ln/>
        </p:spPr>
        <p:txBody>
          <a:bodyPr/>
          <a:lstStyle/>
          <a:p>
            <a:r>
              <a:rPr lang="en-US"/>
              <a:t>March 12, 2008</a:t>
            </a:r>
          </a:p>
        </p:txBody>
      </p:sp>
      <p:sp>
        <p:nvSpPr>
          <p:cNvPr id="7" name="Rectangle 7"/>
          <p:cNvSpPr>
            <a:spLocks noGrp="1" noChangeArrowheads="1"/>
          </p:cNvSpPr>
          <p:nvPr>
            <p:ph type="sldNum" sz="quarter" idx="5"/>
          </p:nvPr>
        </p:nvSpPr>
        <p:spPr>
          <a:ln/>
        </p:spPr>
        <p:txBody>
          <a:bodyPr/>
          <a:lstStyle/>
          <a:p>
            <a:fld id="{E2494DD0-FD98-4D3F-8B82-3536E0014297}" type="slidenum">
              <a:rPr lang="en-US"/>
              <a:pPr/>
              <a:t>53</a:t>
            </a:fld>
            <a:endParaRPr lang="en-US"/>
          </a:p>
        </p:txBody>
      </p:sp>
      <p:sp>
        <p:nvSpPr>
          <p:cNvPr id="549890" name="Rectangle 2"/>
          <p:cNvSpPr>
            <a:spLocks noGrp="1" noRot="1" noChangeAspect="1" noChangeArrowheads="1" noTextEdit="1"/>
          </p:cNvSpPr>
          <p:nvPr>
            <p:ph type="sldImg"/>
          </p:nvPr>
        </p:nvSpPr>
        <p:spPr>
          <a:ln/>
        </p:spPr>
      </p:sp>
      <p:sp>
        <p:nvSpPr>
          <p:cNvPr id="549891" name="Rectangle 3"/>
          <p:cNvSpPr>
            <a:spLocks noGrp="1" noChangeArrowheads="1"/>
          </p:cNvSpPr>
          <p:nvPr>
            <p:ph type="body" idx="1"/>
          </p:nvPr>
        </p:nvSpPr>
        <p:spPr/>
        <p:txBody>
          <a:bodyPr/>
          <a:lstStyle/>
          <a:p>
            <a:r>
              <a:rPr lang="en-US"/>
              <a:t>Break and go use the Spreadsheet</a:t>
            </a:r>
          </a:p>
        </p:txBody>
      </p:sp>
      <p:sp>
        <p:nvSpPr>
          <p:cNvPr id="2" name="Date Placeholder 1">
            <a:extLst>
              <a:ext uri="{FF2B5EF4-FFF2-40B4-BE49-F238E27FC236}">
                <a16:creationId xmlns:a16="http://schemas.microsoft.com/office/drawing/2014/main" id="{CDD29573-9A04-461D-9A8E-01849E2A76D3}"/>
              </a:ext>
            </a:extLst>
          </p:cNvPr>
          <p:cNvSpPr>
            <a:spLocks noGrp="1"/>
          </p:cNvSpPr>
          <p:nvPr>
            <p:ph type="dt" idx="1"/>
          </p:nvPr>
        </p:nvSpPr>
        <p:spPr/>
        <p:txBody>
          <a:bodyPr/>
          <a:lstStyle/>
          <a:p>
            <a:fld id="{3AC4B3B2-99BE-4BEC-9530-702251044287}" type="datetime1">
              <a:rPr lang="en-US" smtClean="0"/>
              <a:t>10/9/2023</a:t>
            </a:fld>
            <a:endParaRPr lang="en-US"/>
          </a:p>
        </p:txBody>
      </p:sp>
    </p:spTree>
    <p:extLst>
      <p:ext uri="{BB962C8B-B14F-4D97-AF65-F5344CB8AC3E}">
        <p14:creationId xmlns:p14="http://schemas.microsoft.com/office/powerpoint/2010/main" val="31665378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BC84A1E-97AD-499E-BB2C-6333954115A9}" type="slidenum">
              <a:rPr lang="en-US" smtClean="0"/>
              <a:t>55</a:t>
            </a:fld>
            <a:endParaRPr lang="en-US"/>
          </a:p>
        </p:txBody>
      </p:sp>
    </p:spTree>
    <p:extLst>
      <p:ext uri="{BB962C8B-B14F-4D97-AF65-F5344CB8AC3E}">
        <p14:creationId xmlns:p14="http://schemas.microsoft.com/office/powerpoint/2010/main" val="207712910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t>CpK</a:t>
            </a:r>
            <a:r>
              <a:rPr lang="en-US"/>
              <a:t> and the location of the measurement can matter.</a:t>
            </a:r>
          </a:p>
        </p:txBody>
      </p:sp>
      <p:sp>
        <p:nvSpPr>
          <p:cNvPr id="4" name="Slide Number Placeholder 3"/>
          <p:cNvSpPr>
            <a:spLocks noGrp="1"/>
          </p:cNvSpPr>
          <p:nvPr>
            <p:ph type="sldNum" sz="quarter" idx="5"/>
          </p:nvPr>
        </p:nvSpPr>
        <p:spPr/>
        <p:txBody>
          <a:bodyPr/>
          <a:lstStyle/>
          <a:p>
            <a:fld id="{FCECA431-95A3-44A4-9CBF-887A7DC1AE3E}" type="slidenum">
              <a:rPr lang="en-US" smtClean="0"/>
              <a:t>57</a:t>
            </a:fld>
            <a:endParaRPr lang="en-US"/>
          </a:p>
        </p:txBody>
      </p:sp>
    </p:spTree>
    <p:extLst>
      <p:ext uri="{BB962C8B-B14F-4D97-AF65-F5344CB8AC3E}">
        <p14:creationId xmlns:p14="http://schemas.microsoft.com/office/powerpoint/2010/main" val="147825608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And we know what happened </a:t>
            </a:r>
          </a:p>
        </p:txBody>
      </p:sp>
      <p:sp>
        <p:nvSpPr>
          <p:cNvPr id="4" name="Slide Number Placeholder 3"/>
          <p:cNvSpPr>
            <a:spLocks noGrp="1"/>
          </p:cNvSpPr>
          <p:nvPr>
            <p:ph type="sldNum" sz="quarter" idx="5"/>
          </p:nvPr>
        </p:nvSpPr>
        <p:spPr/>
        <p:txBody>
          <a:bodyPr/>
          <a:lstStyle/>
          <a:p>
            <a:fld id="{1BC84A1E-97AD-499E-BB2C-6333954115A9}" type="slidenum">
              <a:rPr lang="en-US" smtClean="0"/>
              <a:t>58</a:t>
            </a:fld>
            <a:endParaRPr lang="en-US"/>
          </a:p>
        </p:txBody>
      </p:sp>
    </p:spTree>
    <p:extLst>
      <p:ext uri="{BB962C8B-B14F-4D97-AF65-F5344CB8AC3E}">
        <p14:creationId xmlns:p14="http://schemas.microsoft.com/office/powerpoint/2010/main" val="344165490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Is this sustainable?</a:t>
            </a:r>
          </a:p>
        </p:txBody>
      </p:sp>
      <p:sp>
        <p:nvSpPr>
          <p:cNvPr id="4" name="Slide Number Placeholder 3"/>
          <p:cNvSpPr>
            <a:spLocks noGrp="1"/>
          </p:cNvSpPr>
          <p:nvPr>
            <p:ph type="sldNum" sz="quarter" idx="5"/>
          </p:nvPr>
        </p:nvSpPr>
        <p:spPr/>
        <p:txBody>
          <a:bodyPr/>
          <a:lstStyle/>
          <a:p>
            <a:fld id="{FCECA431-95A3-44A4-9CBF-887A7DC1AE3E}" type="slidenum">
              <a:rPr lang="en-US" smtClean="0"/>
              <a:t>60</a:t>
            </a:fld>
            <a:endParaRPr lang="en-US"/>
          </a:p>
        </p:txBody>
      </p:sp>
    </p:spTree>
    <p:extLst>
      <p:ext uri="{BB962C8B-B14F-4D97-AF65-F5344CB8AC3E}">
        <p14:creationId xmlns:p14="http://schemas.microsoft.com/office/powerpoint/2010/main" val="388815639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slide shows the differences between TAR and TUR calculations</a:t>
            </a:r>
          </a:p>
        </p:txBody>
      </p:sp>
      <p:sp>
        <p:nvSpPr>
          <p:cNvPr id="4" name="Slide Number Placeholder 3"/>
          <p:cNvSpPr>
            <a:spLocks noGrp="1"/>
          </p:cNvSpPr>
          <p:nvPr>
            <p:ph type="sldNum" sz="quarter" idx="5"/>
          </p:nvPr>
        </p:nvSpPr>
        <p:spPr/>
        <p:txBody>
          <a:bodyPr/>
          <a:lstStyle/>
          <a:p>
            <a:fld id="{FCECA431-95A3-44A4-9CBF-887A7DC1AE3E}" type="slidenum">
              <a:rPr lang="en-US" smtClean="0"/>
              <a:t>61</a:t>
            </a:fld>
            <a:endParaRPr lang="en-US"/>
          </a:p>
        </p:txBody>
      </p:sp>
    </p:spTree>
    <p:extLst>
      <p:ext uri="{BB962C8B-B14F-4D97-AF65-F5344CB8AC3E}">
        <p14:creationId xmlns:p14="http://schemas.microsoft.com/office/powerpoint/2010/main" val="291158289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Is this sustainable?</a:t>
            </a:r>
          </a:p>
        </p:txBody>
      </p:sp>
      <p:sp>
        <p:nvSpPr>
          <p:cNvPr id="4" name="Slide Number Placeholder 3"/>
          <p:cNvSpPr>
            <a:spLocks noGrp="1"/>
          </p:cNvSpPr>
          <p:nvPr>
            <p:ph type="sldNum" sz="quarter" idx="5"/>
          </p:nvPr>
        </p:nvSpPr>
        <p:spPr/>
        <p:txBody>
          <a:bodyPr/>
          <a:lstStyle/>
          <a:p>
            <a:fld id="{FCECA431-95A3-44A4-9CBF-887A7DC1AE3E}" type="slidenum">
              <a:rPr lang="en-US" smtClean="0"/>
              <a:t>62</a:t>
            </a:fld>
            <a:endParaRPr lang="en-US"/>
          </a:p>
        </p:txBody>
      </p:sp>
    </p:spTree>
    <p:extLst>
      <p:ext uri="{BB962C8B-B14F-4D97-AF65-F5344CB8AC3E}">
        <p14:creationId xmlns:p14="http://schemas.microsoft.com/office/powerpoint/2010/main" val="22875150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t>Measurement Confidence- E = mc3 Solutions</a:t>
            </a:r>
          </a:p>
        </p:txBody>
      </p:sp>
      <p:sp>
        <p:nvSpPr>
          <p:cNvPr id="5" name="Footer Placeholder 4"/>
          <p:cNvSpPr>
            <a:spLocks noGrp="1"/>
          </p:cNvSpPr>
          <p:nvPr>
            <p:ph type="ftr" sz="quarter" idx="4"/>
          </p:nvPr>
        </p:nvSpPr>
        <p:spPr/>
        <p:txBody>
          <a:bodyPr/>
          <a:lstStyle/>
          <a:p>
            <a:r>
              <a:rPr lang="en-US"/>
              <a:t>E = mc3 Solutions - Reproduction Prohibited</a:t>
            </a:r>
          </a:p>
        </p:txBody>
      </p:sp>
      <p:sp>
        <p:nvSpPr>
          <p:cNvPr id="6" name="Slide Number Placeholder 5"/>
          <p:cNvSpPr>
            <a:spLocks noGrp="1"/>
          </p:cNvSpPr>
          <p:nvPr>
            <p:ph type="sldNum" sz="quarter" idx="5"/>
          </p:nvPr>
        </p:nvSpPr>
        <p:spPr/>
        <p:txBody>
          <a:bodyPr/>
          <a:lstStyle/>
          <a:p>
            <a:fld id="{95E601B8-7D3E-4F77-8960-5882D3E21FDF}" type="slidenum">
              <a:rPr lang="en-US" smtClean="0"/>
              <a:pPr/>
              <a:t>5</a:t>
            </a:fld>
            <a:endParaRPr lang="en-US"/>
          </a:p>
        </p:txBody>
      </p:sp>
      <p:sp>
        <p:nvSpPr>
          <p:cNvPr id="7" name="Date Placeholder 6">
            <a:extLst>
              <a:ext uri="{FF2B5EF4-FFF2-40B4-BE49-F238E27FC236}">
                <a16:creationId xmlns:a16="http://schemas.microsoft.com/office/drawing/2014/main" id="{D5304D6D-089F-4AF0-BC25-CD05221D887C}"/>
              </a:ext>
            </a:extLst>
          </p:cNvPr>
          <p:cNvSpPr>
            <a:spLocks noGrp="1"/>
          </p:cNvSpPr>
          <p:nvPr>
            <p:ph type="dt" idx="1"/>
          </p:nvPr>
        </p:nvSpPr>
        <p:spPr/>
        <p:txBody>
          <a:bodyPr/>
          <a:lstStyle/>
          <a:p>
            <a:fld id="{8B440F0F-A537-4357-B630-9112BD61EBFA}" type="datetime1">
              <a:rPr lang="en-US" smtClean="0"/>
              <a:t>10/9/2023</a:t>
            </a:fld>
            <a:endParaRPr lang="en-US"/>
          </a:p>
        </p:txBody>
      </p:sp>
    </p:spTree>
    <p:extLst>
      <p:ext uri="{BB962C8B-B14F-4D97-AF65-F5344CB8AC3E}">
        <p14:creationId xmlns:p14="http://schemas.microsoft.com/office/powerpoint/2010/main" val="217504938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TUR originated in the Navy’s Production Quality Division during the 1950’s in an attempt to minimize incorrect acceptance decisions. </a:t>
            </a:r>
          </a:p>
        </p:txBody>
      </p:sp>
      <p:sp>
        <p:nvSpPr>
          <p:cNvPr id="4" name="Header Placeholder 3"/>
          <p:cNvSpPr>
            <a:spLocks noGrp="1"/>
          </p:cNvSpPr>
          <p:nvPr>
            <p:ph type="hdr" sz="quarter"/>
          </p:nvPr>
        </p:nvSpPr>
        <p:spPr/>
        <p:txBody>
          <a:bodyPr/>
          <a:lstStyle/>
          <a:p>
            <a:r>
              <a:rPr lang="en-US"/>
              <a:t>Measurement Confidence- E = mc3 Solutions</a:t>
            </a:r>
          </a:p>
        </p:txBody>
      </p:sp>
      <p:sp>
        <p:nvSpPr>
          <p:cNvPr id="5" name="Footer Placeholder 4"/>
          <p:cNvSpPr>
            <a:spLocks noGrp="1"/>
          </p:cNvSpPr>
          <p:nvPr>
            <p:ph type="ftr" sz="quarter" idx="4"/>
          </p:nvPr>
        </p:nvSpPr>
        <p:spPr/>
        <p:txBody>
          <a:bodyPr/>
          <a:lstStyle/>
          <a:p>
            <a:r>
              <a:rPr lang="en-US"/>
              <a:t>E = mc3 Solutions - Reproduction Prohibited</a:t>
            </a:r>
          </a:p>
        </p:txBody>
      </p:sp>
      <p:sp>
        <p:nvSpPr>
          <p:cNvPr id="6" name="Slide Number Placeholder 5"/>
          <p:cNvSpPr>
            <a:spLocks noGrp="1"/>
          </p:cNvSpPr>
          <p:nvPr>
            <p:ph type="sldNum" sz="quarter" idx="5"/>
          </p:nvPr>
        </p:nvSpPr>
        <p:spPr/>
        <p:txBody>
          <a:bodyPr/>
          <a:lstStyle/>
          <a:p>
            <a:fld id="{95E601B8-7D3E-4F77-8960-5882D3E21FDF}" type="slidenum">
              <a:rPr lang="en-US" smtClean="0"/>
              <a:pPr/>
              <a:t>63</a:t>
            </a:fld>
            <a:endParaRPr lang="en-US"/>
          </a:p>
        </p:txBody>
      </p:sp>
      <p:sp>
        <p:nvSpPr>
          <p:cNvPr id="7" name="Date Placeholder 6">
            <a:extLst>
              <a:ext uri="{FF2B5EF4-FFF2-40B4-BE49-F238E27FC236}">
                <a16:creationId xmlns:a16="http://schemas.microsoft.com/office/drawing/2014/main" id="{5E54267A-FAAD-4B59-981F-196E4D9E3162}"/>
              </a:ext>
            </a:extLst>
          </p:cNvPr>
          <p:cNvSpPr>
            <a:spLocks noGrp="1"/>
          </p:cNvSpPr>
          <p:nvPr>
            <p:ph type="dt" idx="1"/>
          </p:nvPr>
        </p:nvSpPr>
        <p:spPr/>
        <p:txBody>
          <a:bodyPr/>
          <a:lstStyle/>
          <a:p>
            <a:fld id="{F41CD108-39DD-4017-BD29-F40107199BE1}" type="datetime1">
              <a:rPr lang="en-US" smtClean="0"/>
              <a:t>10/9/2023</a:t>
            </a:fld>
            <a:endParaRPr lang="en-US"/>
          </a:p>
        </p:txBody>
      </p:sp>
    </p:spTree>
    <p:extLst>
      <p:ext uri="{BB962C8B-B14F-4D97-AF65-F5344CB8AC3E}">
        <p14:creationId xmlns:p14="http://schemas.microsoft.com/office/powerpoint/2010/main" val="323937136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Google Shape;377;p2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8" name="Google Shape;378;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671931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LM-1 notes and </a:t>
            </a:r>
          </a:p>
        </p:txBody>
      </p:sp>
      <p:sp>
        <p:nvSpPr>
          <p:cNvPr id="4" name="Slide Number Placeholder 3"/>
          <p:cNvSpPr>
            <a:spLocks noGrp="1"/>
          </p:cNvSpPr>
          <p:nvPr>
            <p:ph type="sldNum" sz="quarter" idx="5"/>
          </p:nvPr>
        </p:nvSpPr>
        <p:spPr/>
        <p:txBody>
          <a:bodyPr/>
          <a:lstStyle/>
          <a:p>
            <a:fld id="{FCECA431-95A3-44A4-9CBF-887A7DC1AE3E}" type="slidenum">
              <a:rPr lang="en-US" smtClean="0"/>
              <a:t>70</a:t>
            </a:fld>
            <a:endParaRPr lang="en-US"/>
          </a:p>
        </p:txBody>
      </p:sp>
    </p:spTree>
    <p:extLst>
      <p:ext uri="{BB962C8B-B14F-4D97-AF65-F5344CB8AC3E}">
        <p14:creationId xmlns:p14="http://schemas.microsoft.com/office/powerpoint/2010/main" val="384130369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indent="-228600">
              <a:lnSpc>
                <a:spcPct val="90000"/>
              </a:lnSpc>
              <a:spcBef>
                <a:spcPts val="0"/>
              </a:spcBef>
              <a:spcAft>
                <a:spcPts val="0"/>
              </a:spcAft>
            </a:pPr>
            <a:r>
              <a:rPr lang="en-US" sz="1800" b="1">
                <a:effectLst/>
                <a:latin typeface="Calibri" panose="020F0502020204030204" pitchFamily="34" charset="0"/>
                <a:ea typeface="Calibri" panose="020F0502020204030204" pitchFamily="34" charset="0"/>
              </a:rPr>
              <a:t>Reliability Conclusion</a:t>
            </a:r>
            <a:r>
              <a:rPr lang="en-US" sz="1800">
                <a:effectLst/>
                <a:latin typeface="Calibri" panose="020F0502020204030204" pitchFamily="34" charset="0"/>
                <a:ea typeface="Calibri" panose="020F0502020204030204" pitchFamily="34" charset="0"/>
              </a:rPr>
              <a:t> </a:t>
            </a:r>
          </a:p>
          <a:p>
            <a:pPr marL="0" marR="0">
              <a:lnSpc>
                <a:spcPct val="90000"/>
              </a:lnSpc>
              <a:spcBef>
                <a:spcPts val="0"/>
              </a:spcBef>
              <a:spcAft>
                <a:spcPts val="0"/>
              </a:spcAft>
            </a:pPr>
            <a:r>
              <a:rPr lang="en-US" sz="1800">
                <a:effectLst/>
                <a:latin typeface="Calibri" panose="020F0502020204030204" pitchFamily="34" charset="0"/>
                <a:ea typeface="Calibri" panose="020F0502020204030204" pitchFamily="34" charset="0"/>
              </a:rPr>
              <a:t> </a:t>
            </a:r>
          </a:p>
          <a:p>
            <a:pPr marL="342900" marR="0" lvl="0" indent="-342900" fontAlgn="base">
              <a:spcBef>
                <a:spcPts val="0"/>
              </a:spcBef>
              <a:spcAft>
                <a:spcPts val="0"/>
              </a:spcAft>
              <a:buFont typeface="Symbol" panose="05050102010706020507" pitchFamily="18" charset="2"/>
              <a:buChar char=""/>
            </a:pPr>
            <a:r>
              <a:rPr lang="en-US" sz="1800">
                <a:effectLst/>
                <a:latin typeface="Calibri" panose="020F0502020204030204" pitchFamily="34" charset="0"/>
                <a:ea typeface="Times New Roman" panose="02020603050405020304" pitchFamily="18" charset="0"/>
              </a:rPr>
              <a:t>Calculating Reliability alone may not be enough to ensure confidence in your measurement.  </a:t>
            </a:r>
            <a:endParaRPr lang="en-US" sz="1800">
              <a:effectLst/>
              <a:latin typeface="Times New Roman" panose="02020603050405020304" pitchFamily="18" charset="0"/>
              <a:ea typeface="Times New Roman" panose="02020603050405020304" pitchFamily="18" charset="0"/>
            </a:endParaRPr>
          </a:p>
          <a:p>
            <a:pPr marL="342900" marR="0" lvl="0" indent="-342900" fontAlgn="base">
              <a:spcBef>
                <a:spcPts val="0"/>
              </a:spcBef>
              <a:spcAft>
                <a:spcPts val="0"/>
              </a:spcAft>
              <a:buFont typeface="Symbol" panose="05050102010706020507" pitchFamily="18" charset="2"/>
              <a:buChar char=""/>
            </a:pPr>
            <a:r>
              <a:rPr lang="en-US" sz="1800">
                <a:effectLst/>
                <a:latin typeface="Calibri" panose="020F0502020204030204" pitchFamily="34" charset="0"/>
                <a:ea typeface="Times New Roman" panose="02020603050405020304" pitchFamily="18" charset="0"/>
              </a:rPr>
              <a:t>Calculating Confidence Intervals correctly will give insight into your actual reliability.   </a:t>
            </a:r>
            <a:endParaRPr lang="en-US" sz="1800">
              <a:effectLst/>
              <a:latin typeface="Times New Roman" panose="02020603050405020304" pitchFamily="18" charset="0"/>
              <a:ea typeface="Times New Roman" panose="02020603050405020304" pitchFamily="18" charset="0"/>
            </a:endParaRPr>
          </a:p>
          <a:p>
            <a:pPr marL="342900" marR="0" lvl="0" indent="-342900" fontAlgn="base">
              <a:spcBef>
                <a:spcPts val="0"/>
              </a:spcBef>
              <a:spcAft>
                <a:spcPts val="0"/>
              </a:spcAft>
              <a:buFont typeface="Symbol" panose="05050102010706020507" pitchFamily="18" charset="2"/>
              <a:buChar char=""/>
            </a:pPr>
            <a:r>
              <a:rPr lang="en-US" sz="1800">
                <a:effectLst/>
                <a:latin typeface="Calibri" panose="020F0502020204030204" pitchFamily="34" charset="0"/>
                <a:ea typeface="Times New Roman" panose="02020603050405020304" pitchFamily="18" charset="0"/>
              </a:rPr>
              <a:t>Typically, many labs struggle with getting enough samples. In which case, it is important to make sure the lab performing the calibrations has low enough measurement uncertainty to reliably pass the M&amp;TE.  </a:t>
            </a:r>
            <a:endParaRPr lang="en-US" sz="1800">
              <a:effectLst/>
              <a:latin typeface="Times New Roman" panose="02020603050405020304" pitchFamily="18" charset="0"/>
              <a:ea typeface="Times New Roman" panose="02020603050405020304" pitchFamily="18" charset="0"/>
            </a:endParaRPr>
          </a:p>
          <a:p>
            <a:pPr marL="342900" marR="0" lvl="0" indent="-342900" fontAlgn="base">
              <a:spcBef>
                <a:spcPts val="0"/>
              </a:spcBef>
              <a:spcAft>
                <a:spcPts val="0"/>
              </a:spcAft>
              <a:buFont typeface="Symbol" panose="05050102010706020507" pitchFamily="18" charset="2"/>
              <a:buChar char=""/>
            </a:pPr>
            <a:r>
              <a:rPr lang="en-US" sz="1800">
                <a:effectLst/>
                <a:latin typeface="Calibri" panose="020F0502020204030204" pitchFamily="34" charset="0"/>
                <a:ea typeface="Times New Roman" panose="02020603050405020304" pitchFamily="18" charset="0"/>
              </a:rPr>
              <a:t>The calibration intervals are set based on end of period reliability and should be shortened if they do not meet the end user reliability target. </a:t>
            </a:r>
            <a:endParaRPr lang="en-US" sz="1800">
              <a:effectLst/>
              <a:latin typeface="Times New Roman" panose="02020603050405020304" pitchFamily="18" charset="0"/>
              <a:ea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FCECA431-95A3-44A4-9CBF-887A7DC1AE3E}" type="slidenum">
              <a:rPr lang="en-US" smtClean="0"/>
              <a:t>71</a:t>
            </a:fld>
            <a:endParaRPr lang="en-US"/>
          </a:p>
        </p:txBody>
      </p:sp>
    </p:spTree>
    <p:extLst>
      <p:ext uri="{BB962C8B-B14F-4D97-AF65-F5344CB8AC3E}">
        <p14:creationId xmlns:p14="http://schemas.microsoft.com/office/powerpoint/2010/main" val="314629579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There is more with EOPR as the rules to establish EOPR can be subjective. Things such as how many first-time calibrations are counted, are broken instruments included, are calibrations with different due dates, or calibrations that are extended included, what about post-dating, and so on.</a:t>
            </a:r>
          </a:p>
          <a:p>
            <a:endParaRPr lang="en-US"/>
          </a:p>
        </p:txBody>
      </p:sp>
      <p:sp>
        <p:nvSpPr>
          <p:cNvPr id="4" name="Slide Number Placeholder 3"/>
          <p:cNvSpPr>
            <a:spLocks noGrp="1"/>
          </p:cNvSpPr>
          <p:nvPr>
            <p:ph type="sldNum" sz="quarter" idx="5"/>
          </p:nvPr>
        </p:nvSpPr>
        <p:spPr/>
        <p:txBody>
          <a:bodyPr/>
          <a:lstStyle/>
          <a:p>
            <a:fld id="{FCECA431-95A3-44A4-9CBF-887A7DC1AE3E}" type="slidenum">
              <a:rPr lang="en-US" smtClean="0"/>
              <a:t>72</a:t>
            </a:fld>
            <a:endParaRPr lang="en-US"/>
          </a:p>
        </p:txBody>
      </p:sp>
    </p:spTree>
    <p:extLst>
      <p:ext uri="{BB962C8B-B14F-4D97-AF65-F5344CB8AC3E}">
        <p14:creationId xmlns:p14="http://schemas.microsoft.com/office/powerpoint/2010/main" val="184094157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CECA431-95A3-44A4-9CBF-887A7DC1AE3E}" type="slidenum">
              <a:rPr lang="en-US" smtClean="0"/>
              <a:t>73</a:t>
            </a:fld>
            <a:endParaRPr lang="en-US"/>
          </a:p>
        </p:txBody>
      </p:sp>
    </p:spTree>
    <p:extLst>
      <p:ext uri="{BB962C8B-B14F-4D97-AF65-F5344CB8AC3E}">
        <p14:creationId xmlns:p14="http://schemas.microsoft.com/office/powerpoint/2010/main" val="393064355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Cm Measurement Capability Index</a:t>
            </a:r>
          </a:p>
          <a:p>
            <a:endParaRPr lang="en-US" dirty="0"/>
          </a:p>
          <a:p>
            <a:r>
              <a:rPr lang="en-US" b="0" i="0" dirty="0">
                <a:solidFill>
                  <a:srgbClr val="BDC1C6"/>
                </a:solidFill>
                <a:effectLst/>
                <a:latin typeface="Google Sans"/>
              </a:rPr>
              <a:t>Cp, or </a:t>
            </a:r>
            <a:r>
              <a:rPr lang="en-US" b="0" i="0" dirty="0">
                <a:solidFill>
                  <a:srgbClr val="E2EEFF"/>
                </a:solidFill>
                <a:effectLst/>
                <a:latin typeface="Google Sans"/>
              </a:rPr>
              <a:t>capability potential</a:t>
            </a:r>
            <a:r>
              <a:rPr lang="en-US" b="0" i="0" dirty="0">
                <a:solidFill>
                  <a:srgbClr val="BDC1C6"/>
                </a:solidFill>
                <a:effectLst/>
                <a:latin typeface="Google Sans"/>
              </a:rPr>
              <a:t>, is a measure of the potential capability with the assumption that the distribution of the sample process data is normally distributed and centered within the customer's upper specification limit and lower specification limit.</a:t>
            </a:r>
          </a:p>
          <a:p>
            <a:endParaRPr lang="en-US" b="0" i="0" dirty="0">
              <a:solidFill>
                <a:srgbClr val="BDC1C6"/>
              </a:solidFill>
              <a:effectLst/>
              <a:latin typeface="Google Sans"/>
            </a:endParaRPr>
          </a:p>
          <a:p>
            <a:r>
              <a:rPr lang="en-US" b="0" i="0" dirty="0">
                <a:solidFill>
                  <a:srgbClr val="BDC1C6"/>
                </a:solidFill>
                <a:effectLst/>
                <a:latin typeface="Google Sans"/>
              </a:rPr>
              <a:t>Cp = 0.12  which is </a:t>
            </a:r>
            <a:r>
              <a:rPr lang="en-US" b="0" i="0" dirty="0" err="1">
                <a:solidFill>
                  <a:srgbClr val="BDC1C6"/>
                </a:solidFill>
                <a:effectLst/>
                <a:latin typeface="Google Sans"/>
              </a:rPr>
              <a:t>is</a:t>
            </a:r>
            <a:r>
              <a:rPr lang="en-US" b="0" i="0" dirty="0">
                <a:solidFill>
                  <a:srgbClr val="BDC1C6"/>
                </a:solidFill>
                <a:effectLst/>
                <a:latin typeface="Google Sans"/>
              </a:rPr>
              <a:t> 3 x MU = 6 sigma times process uncertainty = 3 sigma x 0.04 = 0.12</a:t>
            </a:r>
          </a:p>
          <a:p>
            <a:endParaRPr lang="en-US" b="0" i="0" dirty="0">
              <a:solidFill>
                <a:srgbClr val="BDC1C6"/>
              </a:solidFill>
              <a:effectLst/>
              <a:latin typeface="Google Sans"/>
            </a:endParaRPr>
          </a:p>
          <a:p>
            <a:r>
              <a:rPr lang="en-US" b="0" i="0" dirty="0">
                <a:solidFill>
                  <a:srgbClr val="BDC1C6"/>
                </a:solidFill>
                <a:effectLst/>
                <a:latin typeface="Google Sans"/>
              </a:rPr>
              <a:t>In this example we think r is calculated at 1 sigma</a:t>
            </a:r>
          </a:p>
          <a:p>
            <a:endParaRPr lang="en-US" b="0" i="0" dirty="0">
              <a:solidFill>
                <a:srgbClr val="BDC1C6"/>
              </a:solidFill>
              <a:effectLst/>
              <a:latin typeface="Google Sans"/>
            </a:endParaRPr>
          </a:p>
          <a:p>
            <a:r>
              <a:rPr lang="en-US" b="0" i="0" dirty="0">
                <a:solidFill>
                  <a:srgbClr val="BDC1C6"/>
                </a:solidFill>
                <a:effectLst/>
                <a:latin typeface="Google Sans"/>
              </a:rPr>
              <a:t>Guard Band Multiplier, r  = </a:t>
            </a:r>
            <a:r>
              <a:rPr lang="en-US" b="0" i="0" dirty="0" err="1">
                <a:solidFill>
                  <a:srgbClr val="BDC1C6"/>
                </a:solidFill>
                <a:effectLst/>
                <a:latin typeface="Google Sans"/>
              </a:rPr>
              <a:t>Norm.s.inv</a:t>
            </a:r>
            <a:r>
              <a:rPr lang="en-US" b="0" i="0" dirty="0">
                <a:solidFill>
                  <a:srgbClr val="BDC1C6"/>
                </a:solidFill>
                <a:effectLst/>
                <a:latin typeface="Google Sans"/>
              </a:rPr>
              <a:t>(0.8)/2</a:t>
            </a:r>
          </a:p>
          <a:p>
            <a:endParaRPr lang="en-US" b="0" i="0" dirty="0">
              <a:solidFill>
                <a:srgbClr val="BDC1C6"/>
              </a:solidFill>
              <a:effectLst/>
              <a:latin typeface="Google Sans"/>
            </a:endParaRPr>
          </a:p>
          <a:p>
            <a:r>
              <a:rPr lang="en-US" dirty="0"/>
              <a:t>Solution. From Table 2, with PC p 0.99, we see that</a:t>
            </a:r>
          </a:p>
          <a:p>
            <a:r>
              <a:rPr lang="en-US" dirty="0"/>
              <a:t>h p 1.16. Thus, the Guard Band limits should be set</a:t>
            </a:r>
          </a:p>
          <a:p>
            <a:r>
              <a:rPr lang="en-US" dirty="0"/>
              <a:t>inside the tolerance limits by 116% of the expanded</a:t>
            </a:r>
          </a:p>
          <a:p>
            <a:r>
              <a:rPr lang="en-US" dirty="0"/>
              <a:t>uncertainty. Then the upper gauging limit is</a:t>
            </a:r>
          </a:p>
          <a:p>
            <a:r>
              <a:rPr lang="en-US" dirty="0"/>
              <a:t>GU p TU − </a:t>
            </a:r>
            <a:r>
              <a:rPr lang="en-US" dirty="0" err="1"/>
              <a:t>hU</a:t>
            </a:r>
            <a:endParaRPr lang="en-US" dirty="0"/>
          </a:p>
          <a:p>
            <a:r>
              <a:rPr lang="en-US" dirty="0"/>
              <a:t>p 1 500.2 mm − 1.16  0.08 mm</a:t>
            </a:r>
          </a:p>
          <a:p>
            <a:r>
              <a:rPr lang="en-US" dirty="0"/>
              <a:t>≈ 1 500.1 mm</a:t>
            </a:r>
          </a:p>
          <a:p>
            <a:r>
              <a:rPr lang="en-US" dirty="0"/>
              <a:t>and the lower gauging limit is</a:t>
            </a:r>
          </a:p>
          <a:p>
            <a:r>
              <a:rPr lang="en-US" dirty="0"/>
              <a:t>GL p TL + </a:t>
            </a:r>
            <a:r>
              <a:rPr lang="en-US" dirty="0" err="1"/>
              <a:t>hU</a:t>
            </a:r>
            <a:endParaRPr lang="en-US" dirty="0"/>
          </a:p>
          <a:p>
            <a:r>
              <a:rPr lang="en-US" dirty="0"/>
              <a:t>p 1 499.8 mm + 1.16  0.08 mm</a:t>
            </a:r>
          </a:p>
          <a:p>
            <a:r>
              <a:rPr lang="en-US" dirty="0"/>
              <a:t>≈ 1 499.9 mm</a:t>
            </a:r>
          </a:p>
        </p:txBody>
      </p:sp>
      <p:sp>
        <p:nvSpPr>
          <p:cNvPr id="4" name="Slide Number Placeholder 3"/>
          <p:cNvSpPr>
            <a:spLocks noGrp="1"/>
          </p:cNvSpPr>
          <p:nvPr>
            <p:ph type="sldNum" sz="quarter" idx="5"/>
          </p:nvPr>
        </p:nvSpPr>
        <p:spPr/>
        <p:txBody>
          <a:bodyPr/>
          <a:lstStyle/>
          <a:p>
            <a:fld id="{FCECA431-95A3-44A4-9CBF-887A7DC1AE3E}" type="slidenum">
              <a:rPr lang="en-US" smtClean="0"/>
              <a:t>75</a:t>
            </a:fld>
            <a:endParaRPr lang="en-US"/>
          </a:p>
        </p:txBody>
      </p:sp>
    </p:spTree>
    <p:extLst>
      <p:ext uri="{BB962C8B-B14F-4D97-AF65-F5344CB8AC3E}">
        <p14:creationId xmlns:p14="http://schemas.microsoft.com/office/powerpoint/2010/main" val="41069741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assume the process is centered  </a:t>
            </a:r>
          </a:p>
        </p:txBody>
      </p:sp>
      <p:sp>
        <p:nvSpPr>
          <p:cNvPr id="4" name="Slide Number Placeholder 3"/>
          <p:cNvSpPr>
            <a:spLocks noGrp="1"/>
          </p:cNvSpPr>
          <p:nvPr>
            <p:ph type="sldNum" sz="quarter" idx="5"/>
          </p:nvPr>
        </p:nvSpPr>
        <p:spPr/>
        <p:txBody>
          <a:bodyPr/>
          <a:lstStyle/>
          <a:p>
            <a:fld id="{FCECA431-95A3-44A4-9CBF-887A7DC1AE3E}" type="slidenum">
              <a:rPr lang="en-US" smtClean="0"/>
              <a:t>77</a:t>
            </a:fld>
            <a:endParaRPr lang="en-US"/>
          </a:p>
        </p:txBody>
      </p:sp>
    </p:spTree>
    <p:extLst>
      <p:ext uri="{BB962C8B-B14F-4D97-AF65-F5344CB8AC3E}">
        <p14:creationId xmlns:p14="http://schemas.microsoft.com/office/powerpoint/2010/main" val="268509471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assume the process is centered  </a:t>
            </a:r>
          </a:p>
          <a:p>
            <a:endParaRPr lang="en-US"/>
          </a:p>
          <a:p>
            <a:r>
              <a:rPr lang="en-US"/>
              <a:t>From Risk Mitigation Strategies for Compliance Testing</a:t>
            </a:r>
          </a:p>
        </p:txBody>
      </p:sp>
      <p:sp>
        <p:nvSpPr>
          <p:cNvPr id="4" name="Slide Number Placeholder 3"/>
          <p:cNvSpPr>
            <a:spLocks noGrp="1"/>
          </p:cNvSpPr>
          <p:nvPr>
            <p:ph type="sldNum" sz="quarter" idx="5"/>
          </p:nvPr>
        </p:nvSpPr>
        <p:spPr/>
        <p:txBody>
          <a:bodyPr/>
          <a:lstStyle/>
          <a:p>
            <a:fld id="{FCECA431-95A3-44A4-9CBF-887A7DC1AE3E}" type="slidenum">
              <a:rPr lang="en-US" smtClean="0"/>
              <a:t>78</a:t>
            </a:fld>
            <a:endParaRPr lang="en-US"/>
          </a:p>
        </p:txBody>
      </p:sp>
    </p:spTree>
    <p:extLst>
      <p:ext uri="{BB962C8B-B14F-4D97-AF65-F5344CB8AC3E}">
        <p14:creationId xmlns:p14="http://schemas.microsoft.com/office/powerpoint/2010/main" val="80871294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0.0039 % or 3.9 per million are expected to be said to be in conformance when they are not. This means 1 out of every 500,000 will be too short</a:t>
            </a:r>
          </a:p>
        </p:txBody>
      </p:sp>
      <p:sp>
        <p:nvSpPr>
          <p:cNvPr id="4" name="Slide Number Placeholder 3"/>
          <p:cNvSpPr>
            <a:spLocks noGrp="1"/>
          </p:cNvSpPr>
          <p:nvPr>
            <p:ph type="sldNum" sz="quarter" idx="5"/>
          </p:nvPr>
        </p:nvSpPr>
        <p:spPr/>
        <p:txBody>
          <a:bodyPr/>
          <a:lstStyle/>
          <a:p>
            <a:fld id="{FCECA431-95A3-44A4-9CBF-887A7DC1AE3E}" type="slidenum">
              <a:rPr lang="en-US" smtClean="0"/>
              <a:t>80</a:t>
            </a:fld>
            <a:endParaRPr lang="en-US"/>
          </a:p>
        </p:txBody>
      </p:sp>
    </p:spTree>
    <p:extLst>
      <p:ext uri="{BB962C8B-B14F-4D97-AF65-F5344CB8AC3E}">
        <p14:creationId xmlns:p14="http://schemas.microsoft.com/office/powerpoint/2010/main" val="10713387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t>Measurement Confidence- E = mc3 Solutions</a:t>
            </a:r>
          </a:p>
        </p:txBody>
      </p:sp>
      <p:sp>
        <p:nvSpPr>
          <p:cNvPr id="5" name="Footer Placeholder 4"/>
          <p:cNvSpPr>
            <a:spLocks noGrp="1"/>
          </p:cNvSpPr>
          <p:nvPr>
            <p:ph type="ftr" sz="quarter" idx="4"/>
          </p:nvPr>
        </p:nvSpPr>
        <p:spPr/>
        <p:txBody>
          <a:bodyPr/>
          <a:lstStyle/>
          <a:p>
            <a:r>
              <a:rPr lang="en-US"/>
              <a:t>E = mc3 Solutions - Reproduction Prohibited</a:t>
            </a:r>
          </a:p>
        </p:txBody>
      </p:sp>
      <p:sp>
        <p:nvSpPr>
          <p:cNvPr id="6" name="Slide Number Placeholder 5"/>
          <p:cNvSpPr>
            <a:spLocks noGrp="1"/>
          </p:cNvSpPr>
          <p:nvPr>
            <p:ph type="sldNum" sz="quarter" idx="5"/>
          </p:nvPr>
        </p:nvSpPr>
        <p:spPr/>
        <p:txBody>
          <a:bodyPr/>
          <a:lstStyle/>
          <a:p>
            <a:fld id="{95E601B8-7D3E-4F77-8960-5882D3E21FDF}" type="slidenum">
              <a:rPr lang="en-US" smtClean="0"/>
              <a:pPr/>
              <a:t>6</a:t>
            </a:fld>
            <a:endParaRPr lang="en-US"/>
          </a:p>
        </p:txBody>
      </p:sp>
      <p:sp>
        <p:nvSpPr>
          <p:cNvPr id="7" name="Date Placeholder 6">
            <a:extLst>
              <a:ext uri="{FF2B5EF4-FFF2-40B4-BE49-F238E27FC236}">
                <a16:creationId xmlns:a16="http://schemas.microsoft.com/office/drawing/2014/main" id="{29143DE5-0F46-4689-820E-97EAA7D7FBE7}"/>
              </a:ext>
            </a:extLst>
          </p:cNvPr>
          <p:cNvSpPr>
            <a:spLocks noGrp="1"/>
          </p:cNvSpPr>
          <p:nvPr>
            <p:ph type="dt" idx="1"/>
          </p:nvPr>
        </p:nvSpPr>
        <p:spPr/>
        <p:txBody>
          <a:bodyPr/>
          <a:lstStyle/>
          <a:p>
            <a:fld id="{7CACEC3E-2364-445B-8B29-254434D3632A}" type="datetime1">
              <a:rPr lang="en-US" smtClean="0"/>
              <a:t>10/9/2023</a:t>
            </a:fld>
            <a:endParaRPr lang="en-US"/>
          </a:p>
        </p:txBody>
      </p:sp>
    </p:spTree>
    <p:extLst>
      <p:ext uri="{BB962C8B-B14F-4D97-AF65-F5344CB8AC3E}">
        <p14:creationId xmlns:p14="http://schemas.microsoft.com/office/powerpoint/2010/main" val="263352365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And that is why this one out of approximately 500,000 clones will hit their head on our entryway </a:t>
            </a:r>
          </a:p>
        </p:txBody>
      </p:sp>
      <p:sp>
        <p:nvSpPr>
          <p:cNvPr id="4" name="Slide Number Placeholder 3"/>
          <p:cNvSpPr>
            <a:spLocks noGrp="1"/>
          </p:cNvSpPr>
          <p:nvPr>
            <p:ph type="sldNum" sz="quarter" idx="5"/>
          </p:nvPr>
        </p:nvSpPr>
        <p:spPr/>
        <p:txBody>
          <a:bodyPr/>
          <a:lstStyle/>
          <a:p>
            <a:fld id="{FCECA431-95A3-44A4-9CBF-887A7DC1AE3E}" type="slidenum">
              <a:rPr lang="en-US" smtClean="0"/>
              <a:t>81</a:t>
            </a:fld>
            <a:endParaRPr lang="en-US"/>
          </a:p>
        </p:txBody>
      </p:sp>
    </p:spTree>
    <p:extLst>
      <p:ext uri="{BB962C8B-B14F-4D97-AF65-F5344CB8AC3E}">
        <p14:creationId xmlns:p14="http://schemas.microsoft.com/office/powerpoint/2010/main" val="394367056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endParaRPr lang="en-US"/>
          </a:p>
        </p:txBody>
      </p:sp>
      <p:sp>
        <p:nvSpPr>
          <p:cNvPr id="4" name="Slide Number Placeholder 3"/>
          <p:cNvSpPr>
            <a:spLocks noGrp="1"/>
          </p:cNvSpPr>
          <p:nvPr>
            <p:ph type="sldNum" sz="quarter" idx="5"/>
          </p:nvPr>
        </p:nvSpPr>
        <p:spPr/>
        <p:txBody>
          <a:bodyPr/>
          <a:lstStyle/>
          <a:p>
            <a:fld id="{FCECA431-95A3-44A4-9CBF-887A7DC1AE3E}" type="slidenum">
              <a:rPr lang="en-US" smtClean="0"/>
              <a:t>82</a:t>
            </a:fld>
            <a:endParaRPr lang="en-US"/>
          </a:p>
        </p:txBody>
      </p:sp>
    </p:spTree>
    <p:extLst>
      <p:ext uri="{BB962C8B-B14F-4D97-AF65-F5344CB8AC3E}">
        <p14:creationId xmlns:p14="http://schemas.microsoft.com/office/powerpoint/2010/main" val="398166372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0">
                <a:effectLst/>
                <a:latin typeface="Times New Roman" panose="02020603050405020304" pitchFamily="18" charset="0"/>
                <a:ea typeface="Times New Roman" panose="02020603050405020304" pitchFamily="18" charset="0"/>
                <a:cs typeface="Times New Roman" panose="02020603050405020304" pitchFamily="18" charset="0"/>
              </a:rPr>
              <a:t>If we wanted to look at the car's speed using Specific Risk, we might have a radar gun at Points A and B. In this example, the car is clocked at 65 mph at point A and 55 MPH at point B. Each point is 5 MPH below or above the speed limit. </a:t>
            </a:r>
          </a:p>
          <a:p>
            <a:pPr marL="0" marR="0">
              <a:lnSpc>
                <a:spcPct val="107000"/>
              </a:lnSpc>
              <a:spcBef>
                <a:spcPts val="0"/>
              </a:spcBef>
              <a:spcAft>
                <a:spcPts val="800"/>
              </a:spcAft>
            </a:pPr>
            <a:endParaRPr lang="en-US" sz="1800" kern="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800"/>
              </a:spcAft>
            </a:pP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FCECA431-95A3-44A4-9CBF-887A7DC1AE3E}" type="slidenum">
              <a:rPr lang="en-US" smtClean="0"/>
              <a:t>83</a:t>
            </a:fld>
            <a:endParaRPr lang="en-US"/>
          </a:p>
        </p:txBody>
      </p:sp>
    </p:spTree>
    <p:extLst>
      <p:ext uri="{BB962C8B-B14F-4D97-AF65-F5344CB8AC3E}">
        <p14:creationId xmlns:p14="http://schemas.microsoft.com/office/powerpoint/2010/main" val="300304208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CECA431-95A3-44A4-9CBF-887A7DC1AE3E}" type="slidenum">
              <a:rPr lang="en-US" smtClean="0"/>
              <a:t>84</a:t>
            </a:fld>
            <a:endParaRPr lang="en-US"/>
          </a:p>
        </p:txBody>
      </p:sp>
    </p:spTree>
    <p:extLst>
      <p:ext uri="{BB962C8B-B14F-4D97-AF65-F5344CB8AC3E}">
        <p14:creationId xmlns:p14="http://schemas.microsoft.com/office/powerpoint/2010/main" val="426380208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CECA431-95A3-44A4-9CBF-887A7DC1AE3E}" type="slidenum">
              <a:rPr lang="en-US" smtClean="0"/>
              <a:t>85</a:t>
            </a:fld>
            <a:endParaRPr lang="en-US"/>
          </a:p>
        </p:txBody>
      </p:sp>
    </p:spTree>
    <p:extLst>
      <p:ext uri="{BB962C8B-B14F-4D97-AF65-F5344CB8AC3E}">
        <p14:creationId xmlns:p14="http://schemas.microsoft.com/office/powerpoint/2010/main" val="140684089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kern="0">
                <a:latin typeface="Times New Roman" panose="02020603050405020304" pitchFamily="18" charset="0"/>
                <a:ea typeface="Times New Roman" panose="02020603050405020304" pitchFamily="18" charset="0"/>
                <a:cs typeface="Times New Roman" panose="02020603050405020304" pitchFamily="18" charset="0"/>
              </a:rPr>
              <a:t>The car enters point A, traveling at 65 MPH, and then 0.5 miles into the drive, travels at 55 MPH. When we take our reading, the stopwatch reads 1 minute. </a:t>
            </a:r>
            <a:r>
              <a:rPr lang="en-US">
                <a:latin typeface="Times New Roman" panose="02020603050405020304" pitchFamily="18" charset="0"/>
                <a:cs typeface="Times New Roman" panose="02020603050405020304" pitchFamily="18" charset="0"/>
              </a:rPr>
              <a:t>Global risk is based on measuring the average speed once a reliability target has been met (we took 10,000 data points and found 98 % to be good/conforming).  This is one of the 2 % that are not conforming</a:t>
            </a:r>
          </a:p>
          <a:p>
            <a:endParaRPr lang="en-US"/>
          </a:p>
        </p:txBody>
      </p:sp>
      <p:sp>
        <p:nvSpPr>
          <p:cNvPr id="4" name="Slide Number Placeholder 3"/>
          <p:cNvSpPr>
            <a:spLocks noGrp="1"/>
          </p:cNvSpPr>
          <p:nvPr>
            <p:ph type="sldNum" sz="quarter" idx="5"/>
          </p:nvPr>
        </p:nvSpPr>
        <p:spPr/>
        <p:txBody>
          <a:bodyPr/>
          <a:lstStyle/>
          <a:p>
            <a:fld id="{FCECA431-95A3-44A4-9CBF-887A7DC1AE3E}" type="slidenum">
              <a:rPr lang="en-US" smtClean="0"/>
              <a:t>86</a:t>
            </a:fld>
            <a:endParaRPr lang="en-US"/>
          </a:p>
        </p:txBody>
      </p:sp>
    </p:spTree>
    <p:extLst>
      <p:ext uri="{BB962C8B-B14F-4D97-AF65-F5344CB8AC3E}">
        <p14:creationId xmlns:p14="http://schemas.microsoft.com/office/powerpoint/2010/main" val="184352829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US" b="0" i="0">
                <a:effectLst/>
                <a:latin typeface="-apple-system"/>
              </a:rPr>
              <a:t>Global Risk - According to our data, about 1 % of drivers will drive over 63 MPH and 1 % below 57 MPH. We may not know the specific speeds at points A and B, though we will know the average speed on the mile stretch of road. – This might be good enough for what we want to measure. </a:t>
            </a:r>
            <a:endParaRPr lang="en-US" kern="0">
              <a:latin typeface="Times New Roman" panose="02020603050405020304" pitchFamily="18" charset="0"/>
              <a:ea typeface="Times New Roman" panose="02020603050405020304" pitchFamily="18"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FCECA431-95A3-44A4-9CBF-887A7DC1AE3E}" type="slidenum">
              <a:rPr lang="en-US" smtClean="0"/>
              <a:t>87</a:t>
            </a:fld>
            <a:endParaRPr lang="en-US"/>
          </a:p>
        </p:txBody>
      </p:sp>
    </p:spTree>
    <p:extLst>
      <p:ext uri="{BB962C8B-B14F-4D97-AF65-F5344CB8AC3E}">
        <p14:creationId xmlns:p14="http://schemas.microsoft.com/office/powerpoint/2010/main" val="370140821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CECA431-95A3-44A4-9CBF-887A7DC1AE3E}" type="slidenum">
              <a:rPr lang="en-US" smtClean="0"/>
              <a:t>88</a:t>
            </a:fld>
            <a:endParaRPr lang="en-US"/>
          </a:p>
        </p:txBody>
      </p:sp>
    </p:spTree>
    <p:extLst>
      <p:ext uri="{BB962C8B-B14F-4D97-AF65-F5344CB8AC3E}">
        <p14:creationId xmlns:p14="http://schemas.microsoft.com/office/powerpoint/2010/main" val="340952196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US" b="0" i="0">
                <a:effectLst/>
                <a:latin typeface="-apple-system"/>
              </a:rPr>
              <a:t>Global Risk - According to our data, about 1 % of drivers will drive over 63 MPH and 1 % below 57 MPH. We may not know the specific speeds at points A and B, though we will know the average speed on the mile stretch of road. – This might be good enough for what we want to measure. </a:t>
            </a:r>
            <a:endParaRPr lang="en-US" kern="0">
              <a:latin typeface="Times New Roman" panose="02020603050405020304" pitchFamily="18" charset="0"/>
              <a:ea typeface="Times New Roman" panose="02020603050405020304" pitchFamily="18"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FCECA431-95A3-44A4-9CBF-887A7DC1AE3E}" type="slidenum">
              <a:rPr lang="en-US" smtClean="0"/>
              <a:t>89</a:t>
            </a:fld>
            <a:endParaRPr lang="en-US"/>
          </a:p>
        </p:txBody>
      </p:sp>
    </p:spTree>
    <p:extLst>
      <p:ext uri="{BB962C8B-B14F-4D97-AF65-F5344CB8AC3E}">
        <p14:creationId xmlns:p14="http://schemas.microsoft.com/office/powerpoint/2010/main" val="45033576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Now our PFA is 2 % compared to 0.32 %. Our Process Risk is 13 % with upper and lower limits at 6.7 % instead of 1 %.</a:t>
            </a:r>
          </a:p>
        </p:txBody>
      </p:sp>
      <p:sp>
        <p:nvSpPr>
          <p:cNvPr id="4" name="Slide Number Placeholder 3"/>
          <p:cNvSpPr>
            <a:spLocks noGrp="1"/>
          </p:cNvSpPr>
          <p:nvPr>
            <p:ph type="sldNum" sz="quarter" idx="5"/>
          </p:nvPr>
        </p:nvSpPr>
        <p:spPr/>
        <p:txBody>
          <a:bodyPr/>
          <a:lstStyle/>
          <a:p>
            <a:fld id="{FCECA431-95A3-44A4-9CBF-887A7DC1AE3E}" type="slidenum">
              <a:rPr lang="en-US" smtClean="0"/>
              <a:t>90</a:t>
            </a:fld>
            <a:endParaRPr lang="en-US"/>
          </a:p>
        </p:txBody>
      </p:sp>
    </p:spTree>
    <p:extLst>
      <p:ext uri="{BB962C8B-B14F-4D97-AF65-F5344CB8AC3E}">
        <p14:creationId xmlns:p14="http://schemas.microsoft.com/office/powerpoint/2010/main" val="19841524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Highlight only the important parts</a:t>
            </a:r>
          </a:p>
        </p:txBody>
      </p:sp>
      <p:sp>
        <p:nvSpPr>
          <p:cNvPr id="4" name="Slide Number Placeholder 3"/>
          <p:cNvSpPr>
            <a:spLocks noGrp="1"/>
          </p:cNvSpPr>
          <p:nvPr>
            <p:ph type="sldNum" sz="quarter" idx="5"/>
          </p:nvPr>
        </p:nvSpPr>
        <p:spPr/>
        <p:txBody>
          <a:bodyPr/>
          <a:lstStyle/>
          <a:p>
            <a:fld id="{1BC84A1E-97AD-499E-BB2C-6333954115A9}" type="slidenum">
              <a:rPr lang="en-US" smtClean="0"/>
              <a:t>13</a:t>
            </a:fld>
            <a:endParaRPr lang="en-US"/>
          </a:p>
        </p:txBody>
      </p:sp>
    </p:spTree>
    <p:extLst>
      <p:ext uri="{BB962C8B-B14F-4D97-AF65-F5344CB8AC3E}">
        <p14:creationId xmlns:p14="http://schemas.microsoft.com/office/powerpoint/2010/main" val="198643320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CECA431-95A3-44A4-9CBF-887A7DC1AE3E}" type="slidenum">
              <a:rPr lang="en-US" smtClean="0"/>
              <a:t>91</a:t>
            </a:fld>
            <a:endParaRPr lang="en-US"/>
          </a:p>
        </p:txBody>
      </p:sp>
    </p:spTree>
    <p:extLst>
      <p:ext uri="{BB962C8B-B14F-4D97-AF65-F5344CB8AC3E}">
        <p14:creationId xmlns:p14="http://schemas.microsoft.com/office/powerpoint/2010/main" val="264752333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is an example of guarded rejection</a:t>
            </a:r>
          </a:p>
        </p:txBody>
      </p:sp>
      <p:sp>
        <p:nvSpPr>
          <p:cNvPr id="4" name="Slide Number Placeholder 3"/>
          <p:cNvSpPr>
            <a:spLocks noGrp="1"/>
          </p:cNvSpPr>
          <p:nvPr>
            <p:ph type="sldNum" sz="quarter" idx="5"/>
          </p:nvPr>
        </p:nvSpPr>
        <p:spPr/>
        <p:txBody>
          <a:bodyPr/>
          <a:lstStyle/>
          <a:p>
            <a:fld id="{FCECA431-95A3-44A4-9CBF-887A7DC1AE3E}" type="slidenum">
              <a:rPr lang="en-US" smtClean="0"/>
              <a:t>94</a:t>
            </a:fld>
            <a:endParaRPr lang="en-US"/>
          </a:p>
        </p:txBody>
      </p:sp>
    </p:spTree>
    <p:extLst>
      <p:ext uri="{BB962C8B-B14F-4D97-AF65-F5344CB8AC3E}">
        <p14:creationId xmlns:p14="http://schemas.microsoft.com/office/powerpoint/2010/main" val="354333187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t>EMU201 - Applied Measurement Uncertainty for Testing Laboratories</a:t>
            </a:r>
          </a:p>
        </p:txBody>
      </p:sp>
      <p:sp>
        <p:nvSpPr>
          <p:cNvPr id="6" name="Rectangle 6"/>
          <p:cNvSpPr>
            <a:spLocks noGrp="1" noChangeArrowheads="1"/>
          </p:cNvSpPr>
          <p:nvPr>
            <p:ph type="ftr" sz="quarter" idx="4"/>
          </p:nvPr>
        </p:nvSpPr>
        <p:spPr>
          <a:ln/>
        </p:spPr>
        <p:txBody>
          <a:bodyPr/>
          <a:lstStyle/>
          <a:p>
            <a:r>
              <a:rPr lang="en-US"/>
              <a:t>E=mc3 Solutions - Reproduction Prohibited</a:t>
            </a:r>
          </a:p>
        </p:txBody>
      </p:sp>
      <p:sp>
        <p:nvSpPr>
          <p:cNvPr id="7" name="Rectangle 7"/>
          <p:cNvSpPr>
            <a:spLocks noGrp="1" noChangeArrowheads="1"/>
          </p:cNvSpPr>
          <p:nvPr>
            <p:ph type="sldNum" sz="quarter" idx="5"/>
          </p:nvPr>
        </p:nvSpPr>
        <p:spPr>
          <a:ln/>
        </p:spPr>
        <p:txBody>
          <a:bodyPr/>
          <a:lstStyle/>
          <a:p>
            <a:fld id="{E2494DD0-FD98-4D3F-8B82-3536E0014297}" type="slidenum">
              <a:rPr lang="en-US"/>
              <a:pPr/>
              <a:t>108</a:t>
            </a:fld>
            <a:endParaRPr lang="en-US"/>
          </a:p>
        </p:txBody>
      </p:sp>
      <p:sp>
        <p:nvSpPr>
          <p:cNvPr id="549890" name="Rectangle 2"/>
          <p:cNvSpPr>
            <a:spLocks noGrp="1" noRot="1" noChangeAspect="1" noChangeArrowheads="1" noTextEdit="1"/>
          </p:cNvSpPr>
          <p:nvPr>
            <p:ph type="sldImg"/>
          </p:nvPr>
        </p:nvSpPr>
        <p:spPr>
          <a:ln/>
        </p:spPr>
      </p:sp>
      <p:sp>
        <p:nvSpPr>
          <p:cNvPr id="549891" name="Rectangle 3"/>
          <p:cNvSpPr>
            <a:spLocks noGrp="1" noChangeArrowheads="1"/>
          </p:cNvSpPr>
          <p:nvPr>
            <p:ph type="body" idx="1"/>
          </p:nvPr>
        </p:nvSpPr>
        <p:spPr/>
        <p:txBody>
          <a:bodyPr/>
          <a:lstStyle/>
          <a:p>
            <a:endParaRPr lang="en-US"/>
          </a:p>
        </p:txBody>
      </p:sp>
      <p:sp>
        <p:nvSpPr>
          <p:cNvPr id="9" name="Date Placeholder 8"/>
          <p:cNvSpPr>
            <a:spLocks noGrp="1"/>
          </p:cNvSpPr>
          <p:nvPr>
            <p:ph type="dt" idx="10"/>
          </p:nvPr>
        </p:nvSpPr>
        <p:spPr/>
        <p:txBody>
          <a:bodyPr/>
          <a:lstStyle/>
          <a:p>
            <a:endParaRPr lang="en-US"/>
          </a:p>
        </p:txBody>
      </p:sp>
    </p:spTree>
    <p:extLst>
      <p:ext uri="{BB962C8B-B14F-4D97-AF65-F5344CB8AC3E}">
        <p14:creationId xmlns:p14="http://schemas.microsoft.com/office/powerpoint/2010/main" val="50738510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2" name="Google Shape;312;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5421317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t>EMU201 - Applied Measurement Uncertainty for Testing Laboratories</a:t>
            </a:r>
          </a:p>
        </p:txBody>
      </p:sp>
      <p:sp>
        <p:nvSpPr>
          <p:cNvPr id="6" name="Rectangle 6"/>
          <p:cNvSpPr>
            <a:spLocks noGrp="1" noChangeArrowheads="1"/>
          </p:cNvSpPr>
          <p:nvPr>
            <p:ph type="ftr" sz="quarter" idx="4"/>
          </p:nvPr>
        </p:nvSpPr>
        <p:spPr>
          <a:ln/>
        </p:spPr>
        <p:txBody>
          <a:bodyPr/>
          <a:lstStyle/>
          <a:p>
            <a:r>
              <a:rPr lang="en-US"/>
              <a:t>E=mc3 Solutions - Reproduction Prohibited</a:t>
            </a:r>
          </a:p>
        </p:txBody>
      </p:sp>
      <p:sp>
        <p:nvSpPr>
          <p:cNvPr id="7" name="Rectangle 7"/>
          <p:cNvSpPr>
            <a:spLocks noGrp="1" noChangeArrowheads="1"/>
          </p:cNvSpPr>
          <p:nvPr>
            <p:ph type="sldNum" sz="quarter" idx="5"/>
          </p:nvPr>
        </p:nvSpPr>
        <p:spPr>
          <a:ln/>
        </p:spPr>
        <p:txBody>
          <a:bodyPr/>
          <a:lstStyle/>
          <a:p>
            <a:fld id="{E2494DD0-FD98-4D3F-8B82-3536E0014297}" type="slidenum">
              <a:rPr lang="en-US"/>
              <a:pPr/>
              <a:t>110</a:t>
            </a:fld>
            <a:endParaRPr lang="en-US"/>
          </a:p>
        </p:txBody>
      </p:sp>
      <p:sp>
        <p:nvSpPr>
          <p:cNvPr id="549890" name="Rectangle 2"/>
          <p:cNvSpPr>
            <a:spLocks noGrp="1" noRot="1" noChangeAspect="1" noChangeArrowheads="1" noTextEdit="1"/>
          </p:cNvSpPr>
          <p:nvPr>
            <p:ph type="sldImg"/>
          </p:nvPr>
        </p:nvSpPr>
        <p:spPr>
          <a:ln/>
        </p:spPr>
      </p:sp>
      <p:sp>
        <p:nvSpPr>
          <p:cNvPr id="549891" name="Rectangle 3"/>
          <p:cNvSpPr>
            <a:spLocks noGrp="1" noChangeArrowheads="1"/>
          </p:cNvSpPr>
          <p:nvPr>
            <p:ph type="body" idx="1"/>
          </p:nvPr>
        </p:nvSpPr>
        <p:spPr/>
        <p:txBody>
          <a:bodyPr/>
          <a:lstStyle/>
          <a:p>
            <a:endParaRPr lang="en-US"/>
          </a:p>
        </p:txBody>
      </p:sp>
      <p:sp>
        <p:nvSpPr>
          <p:cNvPr id="9" name="Date Placeholder 8"/>
          <p:cNvSpPr>
            <a:spLocks noGrp="1"/>
          </p:cNvSpPr>
          <p:nvPr>
            <p:ph type="dt" idx="10"/>
          </p:nvPr>
        </p:nvSpPr>
        <p:spPr/>
        <p:txBody>
          <a:bodyPr/>
          <a:lstStyle/>
          <a:p>
            <a:endParaRPr lang="en-US"/>
          </a:p>
        </p:txBody>
      </p:sp>
    </p:spTree>
    <p:extLst>
      <p:ext uri="{BB962C8B-B14F-4D97-AF65-F5344CB8AC3E}">
        <p14:creationId xmlns:p14="http://schemas.microsoft.com/office/powerpoint/2010/main" val="231458461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800">
                <a:solidFill>
                  <a:srgbClr val="181818"/>
                </a:solidFill>
                <a:effectLst/>
                <a:latin typeface="Cambria Math" panose="02040503050406030204" pitchFamily="18" charset="0"/>
                <a:ea typeface="Times New Roman" panose="02020603050405020304" pitchFamily="18" charset="0"/>
                <a:cs typeface="Calibri" panose="020F0502020204030204" pitchFamily="34" charset="0"/>
              </a:rPr>
              <a:t>The reference standard is not loaded to 10 009.0 N to apply 10 000.0 N. Instead, the device is loaded to 10 000.0 N, which means only 9 991.0 N is applied (10 000.0 – 9.0 = 9 991.0)</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800">
              <a:solidFill>
                <a:srgbClr val="181818"/>
              </a:solidFill>
              <a:effectLst/>
              <a:latin typeface="Cambria Math" panose="02040503050406030204" pitchFamily="18" charset="0"/>
              <a:ea typeface="Calibri" panose="020F0502020204030204" pitchFamily="34" charset="0"/>
              <a:cs typeface="Calibri" panose="020F0502020204030204" pitchFamily="34" charset="0"/>
            </a:endParaRPr>
          </a:p>
          <a:p>
            <a:pPr marL="0" marR="0">
              <a:lnSpc>
                <a:spcPct val="107000"/>
              </a:lnSpc>
              <a:spcBef>
                <a:spcPts val="0"/>
              </a:spcBef>
              <a:spcAft>
                <a:spcPts val="800"/>
              </a:spcAft>
            </a:pPr>
            <a:r>
              <a:rPr lang="en-US" sz="1800" kern="1800">
                <a:solidFill>
                  <a:srgbClr val="181818"/>
                </a:solidFill>
                <a:effectLst/>
                <a:latin typeface="Cambria Math" panose="02040503050406030204" pitchFamily="18" charset="0"/>
                <a:ea typeface="Times New Roman" panose="02020603050405020304" pitchFamily="18" charset="0"/>
                <a:cs typeface="Calibri" panose="020F0502020204030204" pitchFamily="34" charset="0"/>
              </a:rPr>
              <a:t>We show not correcting for this +9 N bias graphically by subtracting 9 N (9 996.0 – 9.0 = 9 987.0) from the measured value. The UUT reads 9 987.0 N, which could result in the lab failing the instrument and deciding to adjust the device within the acceptance limits (the measured value of this calibration is now off by 9 N and transferred to the UUT).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kern="1800">
                <a:solidFill>
                  <a:srgbClr val="181818"/>
                </a:solidFill>
                <a:effectLst/>
                <a:latin typeface="Cambria Math" panose="02040503050406030204" pitchFamily="18" charset="0"/>
                <a:ea typeface="Times New Roman" panose="02020603050405020304" pitchFamily="18" charset="0"/>
                <a:cs typeface="Calibri" panose="020F0502020204030204" pitchFamily="34" charset="0"/>
              </a:rPr>
              <a:t>The result of not correcting for the +9 N bias is a failed instrument that has been adjusted using a reference standard with a </a:t>
            </a:r>
            <a:r>
              <a:rPr lang="en-US" sz="1800" kern="1800">
                <a:solidFill>
                  <a:srgbClr val="FF0000"/>
                </a:solidFill>
                <a:effectLst/>
                <a:latin typeface="Cambria Math" panose="02040503050406030204" pitchFamily="18" charset="0"/>
                <a:ea typeface="Times New Roman" panose="02020603050405020304" pitchFamily="18" charset="0"/>
                <a:cs typeface="Calibri" panose="020F0502020204030204" pitchFamily="34" charset="0"/>
              </a:rPr>
              <a:t>high bias and a measurement risk above 87 %.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FCECA431-95A3-44A4-9CBF-887A7DC1AE3E}" type="slidenum">
              <a:rPr lang="en-US" smtClean="0"/>
              <a:t>112</a:t>
            </a:fld>
            <a:endParaRPr lang="en-US"/>
          </a:p>
        </p:txBody>
      </p:sp>
    </p:spTree>
    <p:extLst>
      <p:ext uri="{BB962C8B-B14F-4D97-AF65-F5344CB8AC3E}">
        <p14:creationId xmlns:p14="http://schemas.microsoft.com/office/powerpoint/2010/main" val="203621755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800">
                <a:solidFill>
                  <a:srgbClr val="181818"/>
                </a:solidFill>
                <a:effectLst/>
                <a:latin typeface="Cambria Math" panose="02040503050406030204" pitchFamily="18" charset="0"/>
                <a:ea typeface="Times New Roman" panose="02020603050405020304" pitchFamily="18" charset="0"/>
                <a:cs typeface="Calibri" panose="020F0502020204030204" pitchFamily="34" charset="0"/>
              </a:rPr>
              <a:t>The graph represents correcting the reference standard for the + 9 N bias and using it to calibrate another device (UUT). The measured value of the Unit Under Test reads 9,996 N.</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kern="1800">
                <a:solidFill>
                  <a:srgbClr val="181818"/>
                </a:solidFill>
                <a:effectLst/>
                <a:latin typeface="Cambria Math" panose="02040503050406030204" pitchFamily="18" charset="0"/>
                <a:ea typeface="Times New Roman" panose="02020603050405020304" pitchFamily="18" charset="0"/>
                <a:cs typeface="Calibri" panose="020F0502020204030204" pitchFamily="34" charset="0"/>
              </a:rPr>
              <a:t>The reference standard is being loaded to 10 009.0 N to apply 10 000.0 N ± 5.178 N. The UUT reads 9996.0 with a Total Risk of 1.02 %.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FCECA431-95A3-44A4-9CBF-887A7DC1AE3E}" type="slidenum">
              <a:rPr lang="en-US" smtClean="0"/>
              <a:t>113</a:t>
            </a:fld>
            <a:endParaRPr lang="en-US"/>
          </a:p>
        </p:txBody>
      </p:sp>
    </p:spTree>
    <p:extLst>
      <p:ext uri="{BB962C8B-B14F-4D97-AF65-F5344CB8AC3E}">
        <p14:creationId xmlns:p14="http://schemas.microsoft.com/office/powerpoint/2010/main" val="246025670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t>EMU201 - Applied Measurement Uncertainty for Testing Laboratories</a:t>
            </a:r>
          </a:p>
        </p:txBody>
      </p:sp>
      <p:sp>
        <p:nvSpPr>
          <p:cNvPr id="6" name="Rectangle 6"/>
          <p:cNvSpPr>
            <a:spLocks noGrp="1" noChangeArrowheads="1"/>
          </p:cNvSpPr>
          <p:nvPr>
            <p:ph type="ftr" sz="quarter" idx="4"/>
          </p:nvPr>
        </p:nvSpPr>
        <p:spPr>
          <a:ln/>
        </p:spPr>
        <p:txBody>
          <a:bodyPr/>
          <a:lstStyle/>
          <a:p>
            <a:r>
              <a:rPr lang="en-US"/>
              <a:t>E=mc3 Solutions - Reproduction Prohibited</a:t>
            </a:r>
          </a:p>
        </p:txBody>
      </p:sp>
      <p:sp>
        <p:nvSpPr>
          <p:cNvPr id="7" name="Rectangle 7"/>
          <p:cNvSpPr>
            <a:spLocks noGrp="1" noChangeArrowheads="1"/>
          </p:cNvSpPr>
          <p:nvPr>
            <p:ph type="sldNum" sz="quarter" idx="5"/>
          </p:nvPr>
        </p:nvSpPr>
        <p:spPr>
          <a:ln/>
        </p:spPr>
        <p:txBody>
          <a:bodyPr/>
          <a:lstStyle/>
          <a:p>
            <a:fld id="{E2494DD0-FD98-4D3F-8B82-3536E0014297}" type="slidenum">
              <a:rPr lang="en-US"/>
              <a:pPr/>
              <a:t>114</a:t>
            </a:fld>
            <a:endParaRPr lang="en-US"/>
          </a:p>
        </p:txBody>
      </p:sp>
      <p:sp>
        <p:nvSpPr>
          <p:cNvPr id="549890" name="Rectangle 2"/>
          <p:cNvSpPr>
            <a:spLocks noGrp="1" noRot="1" noChangeAspect="1" noChangeArrowheads="1" noTextEdit="1"/>
          </p:cNvSpPr>
          <p:nvPr>
            <p:ph type="sldImg"/>
          </p:nvPr>
        </p:nvSpPr>
        <p:spPr>
          <a:ln/>
        </p:spPr>
      </p:sp>
      <p:sp>
        <p:nvSpPr>
          <p:cNvPr id="549891" name="Rectangle 3"/>
          <p:cNvSpPr>
            <a:spLocks noGrp="1" noChangeArrowheads="1"/>
          </p:cNvSpPr>
          <p:nvPr>
            <p:ph type="body" idx="1"/>
          </p:nvPr>
        </p:nvSpPr>
        <p:spPr/>
        <p:txBody>
          <a:bodyPr/>
          <a:lstStyle/>
          <a:p>
            <a:endParaRPr lang="en-US"/>
          </a:p>
        </p:txBody>
      </p:sp>
      <p:sp>
        <p:nvSpPr>
          <p:cNvPr id="9" name="Date Placeholder 8"/>
          <p:cNvSpPr>
            <a:spLocks noGrp="1"/>
          </p:cNvSpPr>
          <p:nvPr>
            <p:ph type="dt" idx="10"/>
          </p:nvPr>
        </p:nvSpPr>
        <p:spPr/>
        <p:txBody>
          <a:bodyPr/>
          <a:lstStyle/>
          <a:p>
            <a:endParaRPr lang="en-US"/>
          </a:p>
        </p:txBody>
      </p:sp>
    </p:spTree>
    <p:extLst>
      <p:ext uri="{BB962C8B-B14F-4D97-AF65-F5344CB8AC3E}">
        <p14:creationId xmlns:p14="http://schemas.microsoft.com/office/powerpoint/2010/main" val="332578971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t>EMU201 - Applied Measurement Uncertainty for Testing Laboratories</a:t>
            </a:r>
          </a:p>
        </p:txBody>
      </p:sp>
      <p:sp>
        <p:nvSpPr>
          <p:cNvPr id="6" name="Rectangle 6"/>
          <p:cNvSpPr>
            <a:spLocks noGrp="1" noChangeArrowheads="1"/>
          </p:cNvSpPr>
          <p:nvPr>
            <p:ph type="ftr" sz="quarter" idx="4"/>
          </p:nvPr>
        </p:nvSpPr>
        <p:spPr>
          <a:ln/>
        </p:spPr>
        <p:txBody>
          <a:bodyPr/>
          <a:lstStyle/>
          <a:p>
            <a:r>
              <a:rPr lang="en-US"/>
              <a:t>E=mc3 Solutions - Reproduction Prohibited</a:t>
            </a:r>
          </a:p>
        </p:txBody>
      </p:sp>
      <p:sp>
        <p:nvSpPr>
          <p:cNvPr id="7" name="Rectangle 7"/>
          <p:cNvSpPr>
            <a:spLocks noGrp="1" noChangeArrowheads="1"/>
          </p:cNvSpPr>
          <p:nvPr>
            <p:ph type="sldNum" sz="quarter" idx="5"/>
          </p:nvPr>
        </p:nvSpPr>
        <p:spPr>
          <a:ln/>
        </p:spPr>
        <p:txBody>
          <a:bodyPr/>
          <a:lstStyle/>
          <a:p>
            <a:fld id="{E2494DD0-FD98-4D3F-8B82-3536E0014297}" type="slidenum">
              <a:rPr lang="en-US"/>
              <a:pPr/>
              <a:t>115</a:t>
            </a:fld>
            <a:endParaRPr lang="en-US"/>
          </a:p>
        </p:txBody>
      </p:sp>
      <p:sp>
        <p:nvSpPr>
          <p:cNvPr id="549890" name="Rectangle 2"/>
          <p:cNvSpPr>
            <a:spLocks noGrp="1" noRot="1" noChangeAspect="1" noChangeArrowheads="1" noTextEdit="1"/>
          </p:cNvSpPr>
          <p:nvPr>
            <p:ph type="sldImg"/>
          </p:nvPr>
        </p:nvSpPr>
        <p:spPr>
          <a:ln/>
        </p:spPr>
      </p:sp>
      <p:sp>
        <p:nvSpPr>
          <p:cNvPr id="549891" name="Rectangle 3"/>
          <p:cNvSpPr>
            <a:spLocks noGrp="1" noChangeArrowheads="1"/>
          </p:cNvSpPr>
          <p:nvPr>
            <p:ph type="body" idx="1"/>
          </p:nvPr>
        </p:nvSpPr>
        <p:spPr/>
        <p:txBody>
          <a:bodyPr/>
          <a:lstStyle/>
          <a:p>
            <a:r>
              <a:rPr lang="en-US"/>
              <a:t>If the measurements remain relatively center, the risk level only becomes high when the TUR is 1:1 or the Labs Measurement Uncertainty matches that of the accuracy specifications.</a:t>
            </a:r>
          </a:p>
        </p:txBody>
      </p:sp>
      <p:sp>
        <p:nvSpPr>
          <p:cNvPr id="9" name="Date Placeholder 8"/>
          <p:cNvSpPr>
            <a:spLocks noGrp="1"/>
          </p:cNvSpPr>
          <p:nvPr>
            <p:ph type="dt" idx="10"/>
          </p:nvPr>
        </p:nvSpPr>
        <p:spPr/>
        <p:txBody>
          <a:bodyPr/>
          <a:lstStyle/>
          <a:p>
            <a:endParaRPr lang="en-US"/>
          </a:p>
        </p:txBody>
      </p:sp>
    </p:spTree>
    <p:extLst>
      <p:ext uri="{BB962C8B-B14F-4D97-AF65-F5344CB8AC3E}">
        <p14:creationId xmlns:p14="http://schemas.microsoft.com/office/powerpoint/2010/main" val="319824317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CECA431-95A3-44A4-9CBF-887A7DC1AE3E}" type="slidenum">
              <a:rPr lang="en-US" smtClean="0"/>
              <a:t>130</a:t>
            </a:fld>
            <a:endParaRPr lang="en-US"/>
          </a:p>
        </p:txBody>
      </p:sp>
    </p:spTree>
    <p:extLst>
      <p:ext uri="{BB962C8B-B14F-4D97-AF65-F5344CB8AC3E}">
        <p14:creationId xmlns:p14="http://schemas.microsoft.com/office/powerpoint/2010/main" val="9460939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11981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b="1"/>
          </a:p>
        </p:txBody>
      </p:sp>
      <p:sp>
        <p:nvSpPr>
          <p:cNvPr id="133124" name="Slide Number Placeholder 3"/>
          <p:cNvSpPr>
            <a:spLocks noGrp="1"/>
          </p:cNvSpPr>
          <p:nvPr>
            <p:ph type="sldNum" sz="quarter" idx="5"/>
          </p:nvPr>
        </p:nvSpPr>
        <p:spPr>
          <a:xfrm>
            <a:off x="3884414" y="8685896"/>
            <a:ext cx="2972098" cy="456595"/>
          </a:xfrm>
          <a:prstGeom prst="rect">
            <a:avLst/>
          </a:prstGeom>
        </p:spPr>
        <p:txBody>
          <a:bodyPr/>
          <a:lstStyle/>
          <a:p>
            <a:pPr marL="0" marR="0" lvl="0" indent="0" algn="r" defTabSz="914247" rtl="0" eaLnBrk="1" fontAlgn="auto" latinLnBrk="0" hangingPunct="1">
              <a:lnSpc>
                <a:spcPct val="100000"/>
              </a:lnSpc>
              <a:spcBef>
                <a:spcPts val="0"/>
              </a:spcBef>
              <a:spcAft>
                <a:spcPts val="0"/>
              </a:spcAft>
              <a:buClrTx/>
              <a:buSzTx/>
              <a:buFontTx/>
              <a:buNone/>
              <a:tabLst/>
              <a:defRPr/>
            </a:pPr>
            <a:fld id="{BEDD6C65-8995-4DAF-B7FF-95EE41D962F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247"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Date Placeholder 4"/>
          <p:cNvSpPr>
            <a:spLocks noGrp="1"/>
          </p:cNvSpPr>
          <p:nvPr>
            <p:ph type="dt"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9/26/2013</a:t>
            </a:r>
          </a:p>
        </p:txBody>
      </p:sp>
      <p:sp>
        <p:nvSpPr>
          <p:cNvPr id="6" name="Footer Placeholder 5"/>
          <p:cNvSpPr>
            <a:spLocks noGrp="1"/>
          </p:cNvSpPr>
          <p:nvPr>
            <p:ph type="ftr" sz="quarter" idx="11"/>
          </p:nvPr>
        </p:nvSpPr>
        <p:spPr>
          <a:xfrm>
            <a:off x="2" y="8685896"/>
            <a:ext cx="2972098" cy="456595"/>
          </a:xfrm>
          <a:prstGeom prst="rect">
            <a:avLst/>
          </a:prstGeo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Copyright Morehouse and E=mc3 Solutions</a:t>
            </a:r>
          </a:p>
        </p:txBody>
      </p:sp>
      <p:sp>
        <p:nvSpPr>
          <p:cNvPr id="7" name="Header Placeholder 6"/>
          <p:cNvSpPr>
            <a:spLocks noGrp="1"/>
          </p:cNvSpPr>
          <p:nvPr>
            <p:ph type="hdr"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Force Fundamentals</a:t>
            </a:r>
          </a:p>
        </p:txBody>
      </p:sp>
    </p:spTree>
    <p:extLst>
      <p:ext uri="{BB962C8B-B14F-4D97-AF65-F5344CB8AC3E}">
        <p14:creationId xmlns:p14="http://schemas.microsoft.com/office/powerpoint/2010/main" val="272639674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7.7.2 The laboratory shall monitor its performance by comparison with results of other laboratories, </a:t>
            </a:r>
          </a:p>
          <a:p>
            <a:r>
              <a:rPr lang="en-US"/>
              <a:t>where available and appropriate. This monitoring shall be planned and reviewed and shall include, but </a:t>
            </a:r>
          </a:p>
          <a:p>
            <a:r>
              <a:rPr lang="en-US"/>
              <a:t>not be limited to, either or both of the following:</a:t>
            </a:r>
          </a:p>
          <a:p>
            <a:r>
              <a:rPr lang="en-US"/>
              <a:t>a) participation in proficiency testing;</a:t>
            </a:r>
          </a:p>
        </p:txBody>
      </p:sp>
      <p:sp>
        <p:nvSpPr>
          <p:cNvPr id="4" name="Slide Number Placeholder 3"/>
          <p:cNvSpPr>
            <a:spLocks noGrp="1"/>
          </p:cNvSpPr>
          <p:nvPr>
            <p:ph type="sldNum" sz="quarter" idx="5"/>
          </p:nvPr>
        </p:nvSpPr>
        <p:spPr/>
        <p:txBody>
          <a:bodyPr/>
          <a:lstStyle/>
          <a:p>
            <a:fld id="{FCECA431-95A3-44A4-9CBF-887A7DC1AE3E}" type="slidenum">
              <a:rPr lang="en-US" smtClean="0"/>
              <a:t>131</a:t>
            </a:fld>
            <a:endParaRPr lang="en-US"/>
          </a:p>
        </p:txBody>
      </p:sp>
    </p:spTree>
    <p:extLst>
      <p:ext uri="{BB962C8B-B14F-4D97-AF65-F5344CB8AC3E}">
        <p14:creationId xmlns:p14="http://schemas.microsoft.com/office/powerpoint/2010/main" val="75536043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After we prove our capability, we need a plan to monitor our results. </a:t>
            </a:r>
          </a:p>
          <a:p>
            <a:endParaRPr lang="en-US"/>
          </a:p>
          <a:p>
            <a:r>
              <a:rPr lang="en-US"/>
              <a:t>7.7.3 Data from monitoring activities shall be analyzed, used to control and, if applicable, improve the </a:t>
            </a:r>
          </a:p>
          <a:p>
            <a:r>
              <a:rPr lang="en-US"/>
              <a:t>laboratory's activities. If the results of the analysis of data from monitoring activities are found to be </a:t>
            </a:r>
          </a:p>
          <a:p>
            <a:r>
              <a:rPr lang="en-US"/>
              <a:t>outside pre-defined criteria, appropriate action shall be taken to prevent incorrect results from being </a:t>
            </a:r>
          </a:p>
          <a:p>
            <a:r>
              <a:rPr lang="en-US"/>
              <a:t>reported.</a:t>
            </a:r>
          </a:p>
        </p:txBody>
      </p:sp>
      <p:sp>
        <p:nvSpPr>
          <p:cNvPr id="4" name="Slide Number Placeholder 3"/>
          <p:cNvSpPr>
            <a:spLocks noGrp="1"/>
          </p:cNvSpPr>
          <p:nvPr>
            <p:ph type="sldNum" sz="quarter" idx="5"/>
          </p:nvPr>
        </p:nvSpPr>
        <p:spPr/>
        <p:txBody>
          <a:bodyPr/>
          <a:lstStyle/>
          <a:p>
            <a:fld id="{FCECA431-95A3-44A4-9CBF-887A7DC1AE3E}" type="slidenum">
              <a:rPr lang="en-US" smtClean="0"/>
              <a:t>132</a:t>
            </a:fld>
            <a:endParaRPr lang="en-US"/>
          </a:p>
        </p:txBody>
      </p:sp>
    </p:spTree>
    <p:extLst>
      <p:ext uri="{BB962C8B-B14F-4D97-AF65-F5344CB8AC3E}">
        <p14:creationId xmlns:p14="http://schemas.microsoft.com/office/powerpoint/2010/main" val="256982876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solidFill>
                  <a:srgbClr val="212121"/>
                </a:solidFill>
                <a:effectLst/>
                <a:latin typeface="Poppins" panose="00000500000000000000" pitchFamily="2" charset="0"/>
              </a:rPr>
              <a:t>The C705P digital indicator can use span calibrations or coefficients at a lower price point than the 4215 plus.</a:t>
            </a:r>
            <a:endParaRPr lang="en-US"/>
          </a:p>
        </p:txBody>
      </p:sp>
      <p:sp>
        <p:nvSpPr>
          <p:cNvPr id="4" name="Slide Number Placeholder 3"/>
          <p:cNvSpPr>
            <a:spLocks noGrp="1"/>
          </p:cNvSpPr>
          <p:nvPr>
            <p:ph type="sldNum" sz="quarter" idx="5"/>
          </p:nvPr>
        </p:nvSpPr>
        <p:spPr/>
        <p:txBody>
          <a:bodyPr/>
          <a:lstStyle/>
          <a:p>
            <a:fld id="{FCECA431-95A3-44A4-9CBF-887A7DC1AE3E}" type="slidenum">
              <a:rPr lang="en-US" smtClean="0"/>
              <a:t>134</a:t>
            </a:fld>
            <a:endParaRPr lang="en-US"/>
          </a:p>
        </p:txBody>
      </p:sp>
    </p:spTree>
    <p:extLst>
      <p:ext uri="{BB962C8B-B14F-4D97-AF65-F5344CB8AC3E}">
        <p14:creationId xmlns:p14="http://schemas.microsoft.com/office/powerpoint/2010/main" val="233954624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a:xfrm>
            <a:off x="406400" y="696913"/>
            <a:ext cx="6197600" cy="3486150"/>
          </a:xfrm>
          <a:ln/>
        </p:spPr>
      </p:sp>
      <p:sp>
        <p:nvSpPr>
          <p:cNvPr id="26627" name="Notes Placeholder 2"/>
          <p:cNvSpPr>
            <a:spLocks noGrp="1"/>
          </p:cNvSpPr>
          <p:nvPr>
            <p:ph type="body" idx="1"/>
          </p:nvPr>
        </p:nvSpPr>
        <p:spPr>
          <a:noFill/>
        </p:spPr>
        <p:txBody>
          <a:bodyPr/>
          <a:lstStyle/>
          <a:p>
            <a:endParaRPr lang="en-US" altLang="en-US"/>
          </a:p>
        </p:txBody>
      </p:sp>
      <p:sp>
        <p:nvSpPr>
          <p:cNvPr id="26628" name="Slide Number Placeholder 3"/>
          <p:cNvSpPr>
            <a:spLocks noGrp="1"/>
          </p:cNvSpPr>
          <p:nvPr>
            <p:ph type="sldNum" sz="quarter" idx="5"/>
          </p:nvPr>
        </p:nvSpPr>
        <p:spPr>
          <a:noFill/>
        </p:spPr>
        <p:txBody>
          <a:bodyPr/>
          <a:lstStyle>
            <a:lvl1pPr>
              <a:defRPr>
                <a:solidFill>
                  <a:schemeClr val="tx1"/>
                </a:solidFill>
                <a:latin typeface="Arial" charset="0"/>
              </a:defRPr>
            </a:lvl1pPr>
            <a:lvl2pPr marL="745593" indent="-286766">
              <a:defRPr>
                <a:solidFill>
                  <a:schemeClr val="tx1"/>
                </a:solidFill>
                <a:latin typeface="Arial" charset="0"/>
              </a:defRPr>
            </a:lvl2pPr>
            <a:lvl3pPr marL="1147067" indent="-229414">
              <a:defRPr>
                <a:solidFill>
                  <a:schemeClr val="tx1"/>
                </a:solidFill>
                <a:latin typeface="Arial" charset="0"/>
              </a:defRPr>
            </a:lvl3pPr>
            <a:lvl4pPr marL="1605893" indent="-229414">
              <a:defRPr>
                <a:solidFill>
                  <a:schemeClr val="tx1"/>
                </a:solidFill>
                <a:latin typeface="Arial" charset="0"/>
              </a:defRPr>
            </a:lvl4pPr>
            <a:lvl5pPr marL="2064719" indent="-229414">
              <a:defRPr>
                <a:solidFill>
                  <a:schemeClr val="tx1"/>
                </a:solidFill>
                <a:latin typeface="Arial" charset="0"/>
              </a:defRPr>
            </a:lvl5pPr>
            <a:lvl6pPr marL="2523546" indent="-229414" eaLnBrk="0" fontAlgn="base" hangingPunct="0">
              <a:spcBef>
                <a:spcPct val="0"/>
              </a:spcBef>
              <a:spcAft>
                <a:spcPct val="0"/>
              </a:spcAft>
              <a:defRPr>
                <a:solidFill>
                  <a:schemeClr val="tx1"/>
                </a:solidFill>
                <a:latin typeface="Arial" charset="0"/>
              </a:defRPr>
            </a:lvl6pPr>
            <a:lvl7pPr marL="2982374" indent="-229414" eaLnBrk="0" fontAlgn="base" hangingPunct="0">
              <a:spcBef>
                <a:spcPct val="0"/>
              </a:spcBef>
              <a:spcAft>
                <a:spcPct val="0"/>
              </a:spcAft>
              <a:defRPr>
                <a:solidFill>
                  <a:schemeClr val="tx1"/>
                </a:solidFill>
                <a:latin typeface="Arial" charset="0"/>
              </a:defRPr>
            </a:lvl7pPr>
            <a:lvl8pPr marL="3441199" indent="-229414" eaLnBrk="0" fontAlgn="base" hangingPunct="0">
              <a:spcBef>
                <a:spcPct val="0"/>
              </a:spcBef>
              <a:spcAft>
                <a:spcPct val="0"/>
              </a:spcAft>
              <a:defRPr>
                <a:solidFill>
                  <a:schemeClr val="tx1"/>
                </a:solidFill>
                <a:latin typeface="Arial" charset="0"/>
              </a:defRPr>
            </a:lvl8pPr>
            <a:lvl9pPr marL="3900025" indent="-229414" eaLnBrk="0" fontAlgn="base" hangingPunct="0">
              <a:spcBef>
                <a:spcPct val="0"/>
              </a:spcBef>
              <a:spcAft>
                <a:spcPct val="0"/>
              </a:spcAft>
              <a:defRPr>
                <a:solidFill>
                  <a:schemeClr val="tx1"/>
                </a:solidFill>
                <a:latin typeface="Arial" charset="0"/>
              </a:defRPr>
            </a:lvl9pPr>
          </a:lstStyle>
          <a:p>
            <a:fld id="{7608963D-7E08-4826-AA56-A7B7F09139FD}" type="slidenum">
              <a:rPr lang="en-US" altLang="en-US" smtClean="0">
                <a:latin typeface="Times New Roman" pitchFamily="18" charset="0"/>
              </a:rPr>
              <a:pPr/>
              <a:t>135</a:t>
            </a:fld>
            <a:endParaRPr lang="en-US" altLang="en-US">
              <a:latin typeface="Times New Roman" pitchFamily="18" charset="0"/>
            </a:endParaRPr>
          </a:p>
        </p:txBody>
      </p:sp>
    </p:spTree>
    <p:extLst>
      <p:ext uri="{BB962C8B-B14F-4D97-AF65-F5344CB8AC3E}">
        <p14:creationId xmlns:p14="http://schemas.microsoft.com/office/powerpoint/2010/main" val="256260746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1. In two words, define risk. </a:t>
            </a:r>
          </a:p>
          <a:p>
            <a:r>
              <a:rPr lang="en-US" sz="1200" dirty="0"/>
              <a:t>Likelihood </a:t>
            </a:r>
          </a:p>
          <a:p>
            <a:r>
              <a:rPr lang="en-US" sz="1200" dirty="0"/>
              <a:t>Consequence</a:t>
            </a:r>
          </a:p>
          <a:p>
            <a:endParaRPr lang="en-US" sz="1200" dirty="0"/>
          </a:p>
          <a:p>
            <a:r>
              <a:rPr lang="en-US" sz="1200" dirty="0"/>
              <a:t>2. How are measurement risk and product risk related?</a:t>
            </a:r>
          </a:p>
          <a:p>
            <a:r>
              <a:rPr lang="en-US" sz="1200" dirty="0"/>
              <a:t>Measurement risk is the risk of incorrect decisions</a:t>
            </a:r>
          </a:p>
          <a:p>
            <a:r>
              <a:rPr lang="en-US" sz="1200" dirty="0"/>
              <a:t>Product risk is the negative consequence from the measurement-based decision.</a:t>
            </a:r>
          </a:p>
          <a:p>
            <a:endParaRPr lang="en-US" sz="1200" dirty="0"/>
          </a:p>
          <a:p>
            <a:r>
              <a:rPr lang="en-US" sz="1200" dirty="0"/>
              <a:t>3. Describe the amount of risk that could be passed to you if using Simple Acceptance (W = 0, No GB)</a:t>
            </a:r>
          </a:p>
          <a:p>
            <a:r>
              <a:rPr lang="en-US" sz="1200" dirty="0"/>
              <a:t>When the measurement is on the Tolerance limit both Consumer Risk and Producer Risk is at 50 % (Shared Risk)</a:t>
            </a:r>
          </a:p>
          <a:p>
            <a:endParaRPr lang="en-US" sz="1200" dirty="0"/>
          </a:p>
          <a:p>
            <a:r>
              <a:rPr lang="en-US" sz="1200" dirty="0"/>
              <a:t>4. What are the elements that determines the probability of incorrect measurement decisions for: </a:t>
            </a:r>
          </a:p>
          <a:p>
            <a:r>
              <a:rPr lang="en-US" sz="1200" dirty="0"/>
              <a:t>Specific risk: amount of uncertainty in measurement process, measurement location relative to limits</a:t>
            </a:r>
          </a:p>
          <a:p>
            <a:r>
              <a:rPr lang="en-US" sz="1200" dirty="0"/>
              <a:t>Global risk: elements of Specific risk, plus a priori knowledge of product/process</a:t>
            </a:r>
          </a:p>
          <a:p>
            <a:endParaRPr lang="en-US" dirty="0"/>
          </a:p>
        </p:txBody>
      </p:sp>
      <p:sp>
        <p:nvSpPr>
          <p:cNvPr id="4" name="Slide Number Placeholder 3"/>
          <p:cNvSpPr>
            <a:spLocks noGrp="1"/>
          </p:cNvSpPr>
          <p:nvPr>
            <p:ph type="sldNum" sz="quarter" idx="5"/>
          </p:nvPr>
        </p:nvSpPr>
        <p:spPr/>
        <p:txBody>
          <a:bodyPr/>
          <a:lstStyle/>
          <a:p>
            <a:fld id="{1BC84A1E-97AD-499E-BB2C-6333954115A9}" type="slidenum">
              <a:rPr lang="en-US" smtClean="0"/>
              <a:t>138</a:t>
            </a:fld>
            <a:endParaRPr lang="en-US"/>
          </a:p>
        </p:txBody>
      </p:sp>
    </p:spTree>
    <p:extLst>
      <p:ext uri="{BB962C8B-B14F-4D97-AF65-F5344CB8AC3E}">
        <p14:creationId xmlns:p14="http://schemas.microsoft.com/office/powerpoint/2010/main" val="329683426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1. In two words, define risk. </a:t>
            </a:r>
          </a:p>
          <a:p>
            <a:r>
              <a:rPr lang="en-US" sz="1200" dirty="0"/>
              <a:t>Likelihood </a:t>
            </a:r>
          </a:p>
          <a:p>
            <a:r>
              <a:rPr lang="en-US" sz="1200" dirty="0"/>
              <a:t>Consequence</a:t>
            </a:r>
          </a:p>
          <a:p>
            <a:endParaRPr lang="en-US" sz="1200" dirty="0"/>
          </a:p>
          <a:p>
            <a:r>
              <a:rPr lang="en-US" sz="1200" dirty="0"/>
              <a:t>2. How are measurement risk and product risk related?</a:t>
            </a:r>
          </a:p>
          <a:p>
            <a:r>
              <a:rPr lang="en-US" sz="1200" dirty="0"/>
              <a:t>Measurement risk is the risk of incorrect decisions</a:t>
            </a:r>
          </a:p>
          <a:p>
            <a:r>
              <a:rPr lang="en-US" sz="1200" dirty="0"/>
              <a:t>Product risk is the negative consequence from the measurement-based decision.</a:t>
            </a:r>
          </a:p>
          <a:p>
            <a:endParaRPr lang="en-US" sz="1200" dirty="0"/>
          </a:p>
          <a:p>
            <a:r>
              <a:rPr lang="en-US" sz="1200" dirty="0"/>
              <a:t>3. Describe the amount of risk that could be passed to you if using Simple Acceptance (W = 0, No GB)</a:t>
            </a:r>
          </a:p>
          <a:p>
            <a:r>
              <a:rPr lang="en-US" sz="1200" dirty="0"/>
              <a:t>When the measurement is on the Tolerance limit both Consumer Risk and Producer Risk is at 50 % (Shared Risk)</a:t>
            </a:r>
          </a:p>
          <a:p>
            <a:endParaRPr lang="en-US" sz="1200" dirty="0"/>
          </a:p>
          <a:p>
            <a:r>
              <a:rPr lang="en-US" sz="1200" dirty="0"/>
              <a:t>4. What are the elements that determines the probability of incorrect measurement decisions for: </a:t>
            </a:r>
          </a:p>
          <a:p>
            <a:r>
              <a:rPr lang="en-US" sz="1200" dirty="0"/>
              <a:t>Specific risk: amount of uncertainty in measurement process, measurement location relative to limits</a:t>
            </a:r>
          </a:p>
          <a:p>
            <a:r>
              <a:rPr lang="en-US" sz="1200" dirty="0"/>
              <a:t>Global risk: elements of Specific risk, plus a priori knowledge of product/process</a:t>
            </a:r>
          </a:p>
          <a:p>
            <a:endParaRPr lang="en-US" dirty="0"/>
          </a:p>
        </p:txBody>
      </p:sp>
      <p:sp>
        <p:nvSpPr>
          <p:cNvPr id="4" name="Slide Number Placeholder 3"/>
          <p:cNvSpPr>
            <a:spLocks noGrp="1"/>
          </p:cNvSpPr>
          <p:nvPr>
            <p:ph type="sldNum" sz="quarter" idx="5"/>
          </p:nvPr>
        </p:nvSpPr>
        <p:spPr/>
        <p:txBody>
          <a:bodyPr/>
          <a:lstStyle/>
          <a:p>
            <a:fld id="{1BC84A1E-97AD-499E-BB2C-6333954115A9}" type="slidenum">
              <a:rPr lang="en-US" smtClean="0"/>
              <a:t>139</a:t>
            </a:fld>
            <a:endParaRPr lang="en-US"/>
          </a:p>
        </p:txBody>
      </p:sp>
    </p:spTree>
    <p:extLst>
      <p:ext uri="{BB962C8B-B14F-4D97-AF65-F5344CB8AC3E}">
        <p14:creationId xmlns:p14="http://schemas.microsoft.com/office/powerpoint/2010/main" val="51246136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This is a much easier to understand document than JCGM 106</a:t>
            </a:r>
          </a:p>
        </p:txBody>
      </p:sp>
      <p:sp>
        <p:nvSpPr>
          <p:cNvPr id="4" name="Header Placeholder 3"/>
          <p:cNvSpPr>
            <a:spLocks noGrp="1"/>
          </p:cNvSpPr>
          <p:nvPr>
            <p:ph type="hdr" sz="quarter"/>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Measurement Confidence- E = mc3 Solutions</a:t>
            </a:r>
          </a:p>
        </p:txBody>
      </p:sp>
      <p:sp>
        <p:nvSpPr>
          <p:cNvPr id="5" name="Footer Placeholder 4"/>
          <p:cNvSpPr>
            <a:spLocks noGrp="1"/>
          </p:cNvSpPr>
          <p:nvPr>
            <p:ph type="ftr" sz="quarter" idx="4"/>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E = mc3 Solutions - Reproduction Prohibited</a:t>
            </a:r>
          </a:p>
        </p:txBody>
      </p:sp>
      <p:sp>
        <p:nvSpPr>
          <p:cNvPr id="6" name="Slide Number Placeholder 5"/>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5E601B8-7D3E-4F77-8960-5882D3E21F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Date Placeholder 6">
            <a:extLst>
              <a:ext uri="{FF2B5EF4-FFF2-40B4-BE49-F238E27FC236}">
                <a16:creationId xmlns:a16="http://schemas.microsoft.com/office/drawing/2014/main" id="{29143DE5-0F46-4689-820E-97EAA7D7FBE7}"/>
              </a:ext>
            </a:extLst>
          </p:cNvPr>
          <p:cNvSpPr>
            <a:spLocks noGrp="1"/>
          </p:cNvSpPr>
          <p:nvPr>
            <p:ph type="dt" idx="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ACEC3E-2364-445B-8B29-254434D3632A}" type="datetime1">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10/9/2023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1955206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t>Measurement Confidence- E = mc3 Solutions</a:t>
            </a:r>
          </a:p>
        </p:txBody>
      </p:sp>
      <p:sp>
        <p:nvSpPr>
          <p:cNvPr id="5" name="Footer Placeholder 4"/>
          <p:cNvSpPr>
            <a:spLocks noGrp="1"/>
          </p:cNvSpPr>
          <p:nvPr>
            <p:ph type="ftr" sz="quarter" idx="4"/>
          </p:nvPr>
        </p:nvSpPr>
        <p:spPr/>
        <p:txBody>
          <a:bodyPr/>
          <a:lstStyle/>
          <a:p>
            <a:r>
              <a:rPr lang="en-US"/>
              <a:t>E = mc3 Solutions - Reproduction Prohibited</a:t>
            </a:r>
          </a:p>
        </p:txBody>
      </p:sp>
      <p:sp>
        <p:nvSpPr>
          <p:cNvPr id="6" name="Slide Number Placeholder 5"/>
          <p:cNvSpPr>
            <a:spLocks noGrp="1"/>
          </p:cNvSpPr>
          <p:nvPr>
            <p:ph type="sldNum" sz="quarter" idx="5"/>
          </p:nvPr>
        </p:nvSpPr>
        <p:spPr/>
        <p:txBody>
          <a:bodyPr/>
          <a:lstStyle/>
          <a:p>
            <a:fld id="{95E601B8-7D3E-4F77-8960-5882D3E21FDF}" type="slidenum">
              <a:rPr lang="en-US" smtClean="0"/>
              <a:pPr/>
              <a:t>144</a:t>
            </a:fld>
            <a:endParaRPr lang="en-US"/>
          </a:p>
        </p:txBody>
      </p:sp>
      <p:sp>
        <p:nvSpPr>
          <p:cNvPr id="7" name="Date Placeholder 6">
            <a:extLst>
              <a:ext uri="{FF2B5EF4-FFF2-40B4-BE49-F238E27FC236}">
                <a16:creationId xmlns:a16="http://schemas.microsoft.com/office/drawing/2014/main" id="{29143DE5-0F46-4689-820E-97EAA7D7FBE7}"/>
              </a:ext>
            </a:extLst>
          </p:cNvPr>
          <p:cNvSpPr>
            <a:spLocks noGrp="1"/>
          </p:cNvSpPr>
          <p:nvPr>
            <p:ph type="dt" idx="1"/>
          </p:nvPr>
        </p:nvSpPr>
        <p:spPr/>
        <p:txBody>
          <a:bodyPr/>
          <a:lstStyle/>
          <a:p>
            <a:fld id="{7CACEC3E-2364-445B-8B29-254434D3632A}" type="datetime1">
              <a:rPr lang="en-US" smtClean="0"/>
              <a:t>10/9/2023</a:t>
            </a:fld>
            <a:endParaRPr lang="en-US"/>
          </a:p>
        </p:txBody>
      </p:sp>
    </p:spTree>
    <p:extLst>
      <p:ext uri="{BB962C8B-B14F-4D97-AF65-F5344CB8AC3E}">
        <p14:creationId xmlns:p14="http://schemas.microsoft.com/office/powerpoint/2010/main" val="31023642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11981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b="1"/>
          </a:p>
        </p:txBody>
      </p:sp>
      <p:sp>
        <p:nvSpPr>
          <p:cNvPr id="133124" name="Slide Number Placeholder 3"/>
          <p:cNvSpPr>
            <a:spLocks noGrp="1"/>
          </p:cNvSpPr>
          <p:nvPr>
            <p:ph type="sldNum" sz="quarter" idx="5"/>
          </p:nvPr>
        </p:nvSpPr>
        <p:spPr>
          <a:xfrm>
            <a:off x="3884414" y="8685896"/>
            <a:ext cx="2972098" cy="456595"/>
          </a:xfrm>
          <a:prstGeom prst="rect">
            <a:avLst/>
          </a:prstGeom>
        </p:spPr>
        <p:txBody>
          <a:bodyPr/>
          <a:lstStyle/>
          <a:p>
            <a:pPr defTabSz="914247">
              <a:defRPr/>
            </a:pPr>
            <a:fld id="{BEDD6C65-8995-4DAF-B7FF-95EE41D962F4}" type="slidenum">
              <a:rPr lang="en-US" smtClean="0"/>
              <a:pPr defTabSz="914247">
                <a:defRPr/>
              </a:pPr>
              <a:t>21</a:t>
            </a:fld>
            <a:endParaRPr lang="en-US"/>
          </a:p>
        </p:txBody>
      </p:sp>
      <p:sp>
        <p:nvSpPr>
          <p:cNvPr id="5" name="Date Placeholder 4"/>
          <p:cNvSpPr>
            <a:spLocks noGrp="1"/>
          </p:cNvSpPr>
          <p:nvPr>
            <p:ph type="dt" idx="10"/>
          </p:nvPr>
        </p:nvSpPr>
        <p:spPr/>
        <p:txBody>
          <a:bodyPr/>
          <a:lstStyle/>
          <a:p>
            <a:pPr>
              <a:defRPr/>
            </a:pPr>
            <a:r>
              <a:rPr lang="en-US"/>
              <a:t>9/26/2013</a:t>
            </a:r>
          </a:p>
        </p:txBody>
      </p:sp>
      <p:sp>
        <p:nvSpPr>
          <p:cNvPr id="6" name="Footer Placeholder 5"/>
          <p:cNvSpPr>
            <a:spLocks noGrp="1"/>
          </p:cNvSpPr>
          <p:nvPr>
            <p:ph type="ftr" sz="quarter" idx="11"/>
          </p:nvPr>
        </p:nvSpPr>
        <p:spPr>
          <a:xfrm>
            <a:off x="2" y="8685896"/>
            <a:ext cx="2972098" cy="456595"/>
          </a:xfrm>
          <a:prstGeom prst="rect">
            <a:avLst/>
          </a:prstGeom>
        </p:spPr>
        <p:txBody>
          <a:bodyPr/>
          <a:lstStyle/>
          <a:p>
            <a:pPr>
              <a:defRPr/>
            </a:pPr>
            <a:r>
              <a:rPr lang="en-US"/>
              <a:t>Copyright Morehouse and E=mc3 Solutions</a:t>
            </a:r>
          </a:p>
        </p:txBody>
      </p:sp>
      <p:sp>
        <p:nvSpPr>
          <p:cNvPr id="7" name="Header Placeholder 6"/>
          <p:cNvSpPr>
            <a:spLocks noGrp="1"/>
          </p:cNvSpPr>
          <p:nvPr>
            <p:ph type="hdr" sz="quarter" idx="12"/>
          </p:nvPr>
        </p:nvSpPr>
        <p:spPr/>
        <p:txBody>
          <a:bodyPr/>
          <a:lstStyle/>
          <a:p>
            <a:pPr>
              <a:defRPr/>
            </a:pPr>
            <a:r>
              <a:rPr lang="en-US"/>
              <a:t>Force Fundamentals</a:t>
            </a:r>
          </a:p>
        </p:txBody>
      </p:sp>
    </p:spTree>
    <p:extLst>
      <p:ext uri="{BB962C8B-B14F-4D97-AF65-F5344CB8AC3E}">
        <p14:creationId xmlns:p14="http://schemas.microsoft.com/office/powerpoint/2010/main" val="34260207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11981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b="1"/>
          </a:p>
        </p:txBody>
      </p:sp>
      <p:sp>
        <p:nvSpPr>
          <p:cNvPr id="133124" name="Slide Number Placeholder 3"/>
          <p:cNvSpPr>
            <a:spLocks noGrp="1"/>
          </p:cNvSpPr>
          <p:nvPr>
            <p:ph type="sldNum" sz="quarter" idx="5"/>
          </p:nvPr>
        </p:nvSpPr>
        <p:spPr>
          <a:xfrm>
            <a:off x="3884414" y="8685896"/>
            <a:ext cx="2972098" cy="456595"/>
          </a:xfrm>
          <a:prstGeom prst="rect">
            <a:avLst/>
          </a:prstGeom>
        </p:spPr>
        <p:txBody>
          <a:bodyPr/>
          <a:lstStyle/>
          <a:p>
            <a:pPr defTabSz="914247">
              <a:defRPr/>
            </a:pPr>
            <a:fld id="{BEDD6C65-8995-4DAF-B7FF-95EE41D962F4}" type="slidenum">
              <a:rPr lang="en-US" smtClean="0"/>
              <a:pPr defTabSz="914247">
                <a:defRPr/>
              </a:pPr>
              <a:t>22</a:t>
            </a:fld>
            <a:endParaRPr lang="en-US"/>
          </a:p>
        </p:txBody>
      </p:sp>
      <p:sp>
        <p:nvSpPr>
          <p:cNvPr id="5" name="Date Placeholder 4"/>
          <p:cNvSpPr>
            <a:spLocks noGrp="1"/>
          </p:cNvSpPr>
          <p:nvPr>
            <p:ph type="dt" idx="10"/>
          </p:nvPr>
        </p:nvSpPr>
        <p:spPr/>
        <p:txBody>
          <a:bodyPr/>
          <a:lstStyle/>
          <a:p>
            <a:pPr>
              <a:defRPr/>
            </a:pPr>
            <a:r>
              <a:rPr lang="en-US"/>
              <a:t>9/26/2013</a:t>
            </a:r>
          </a:p>
        </p:txBody>
      </p:sp>
      <p:sp>
        <p:nvSpPr>
          <p:cNvPr id="6" name="Footer Placeholder 5"/>
          <p:cNvSpPr>
            <a:spLocks noGrp="1"/>
          </p:cNvSpPr>
          <p:nvPr>
            <p:ph type="ftr" sz="quarter" idx="11"/>
          </p:nvPr>
        </p:nvSpPr>
        <p:spPr>
          <a:xfrm>
            <a:off x="2" y="8685896"/>
            <a:ext cx="2972098" cy="456595"/>
          </a:xfrm>
          <a:prstGeom prst="rect">
            <a:avLst/>
          </a:prstGeom>
        </p:spPr>
        <p:txBody>
          <a:bodyPr/>
          <a:lstStyle/>
          <a:p>
            <a:pPr>
              <a:defRPr/>
            </a:pPr>
            <a:r>
              <a:rPr lang="en-US"/>
              <a:t>Copyright Morehouse and E=mc3 Solutions</a:t>
            </a:r>
          </a:p>
        </p:txBody>
      </p:sp>
      <p:sp>
        <p:nvSpPr>
          <p:cNvPr id="7" name="Header Placeholder 6"/>
          <p:cNvSpPr>
            <a:spLocks noGrp="1"/>
          </p:cNvSpPr>
          <p:nvPr>
            <p:ph type="hdr" sz="quarter" idx="12"/>
          </p:nvPr>
        </p:nvSpPr>
        <p:spPr/>
        <p:txBody>
          <a:bodyPr/>
          <a:lstStyle/>
          <a:p>
            <a:pPr>
              <a:defRPr/>
            </a:pPr>
            <a:r>
              <a:rPr lang="en-US"/>
              <a:t>Force Fundamentals</a:t>
            </a:r>
          </a:p>
        </p:txBody>
      </p:sp>
    </p:spTree>
    <p:extLst>
      <p:ext uri="{BB962C8B-B14F-4D97-AF65-F5344CB8AC3E}">
        <p14:creationId xmlns:p14="http://schemas.microsoft.com/office/powerpoint/2010/main" val="18313532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11981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b="1"/>
          </a:p>
        </p:txBody>
      </p:sp>
      <p:sp>
        <p:nvSpPr>
          <p:cNvPr id="133124" name="Slide Number Placeholder 3"/>
          <p:cNvSpPr>
            <a:spLocks noGrp="1"/>
          </p:cNvSpPr>
          <p:nvPr>
            <p:ph type="sldNum" sz="quarter" idx="5"/>
          </p:nvPr>
        </p:nvSpPr>
        <p:spPr>
          <a:xfrm>
            <a:off x="3884414" y="8685896"/>
            <a:ext cx="2972098" cy="456595"/>
          </a:xfrm>
          <a:prstGeom prst="rect">
            <a:avLst/>
          </a:prstGeom>
        </p:spPr>
        <p:txBody>
          <a:bodyPr/>
          <a:lstStyle/>
          <a:p>
            <a:pPr defTabSz="914247">
              <a:defRPr/>
            </a:pPr>
            <a:fld id="{BEDD6C65-8995-4DAF-B7FF-95EE41D962F4}" type="slidenum">
              <a:rPr lang="en-US" smtClean="0"/>
              <a:pPr defTabSz="914247">
                <a:defRPr/>
              </a:pPr>
              <a:t>23</a:t>
            </a:fld>
            <a:endParaRPr lang="en-US"/>
          </a:p>
        </p:txBody>
      </p:sp>
      <p:sp>
        <p:nvSpPr>
          <p:cNvPr id="5" name="Date Placeholder 4"/>
          <p:cNvSpPr>
            <a:spLocks noGrp="1"/>
          </p:cNvSpPr>
          <p:nvPr>
            <p:ph type="dt" idx="10"/>
          </p:nvPr>
        </p:nvSpPr>
        <p:spPr/>
        <p:txBody>
          <a:bodyPr/>
          <a:lstStyle/>
          <a:p>
            <a:pPr>
              <a:defRPr/>
            </a:pPr>
            <a:r>
              <a:rPr lang="en-US"/>
              <a:t>9/26/2013</a:t>
            </a:r>
          </a:p>
        </p:txBody>
      </p:sp>
      <p:sp>
        <p:nvSpPr>
          <p:cNvPr id="6" name="Footer Placeholder 5"/>
          <p:cNvSpPr>
            <a:spLocks noGrp="1"/>
          </p:cNvSpPr>
          <p:nvPr>
            <p:ph type="ftr" sz="quarter" idx="11"/>
          </p:nvPr>
        </p:nvSpPr>
        <p:spPr>
          <a:xfrm>
            <a:off x="2" y="8685896"/>
            <a:ext cx="2972098" cy="456595"/>
          </a:xfrm>
          <a:prstGeom prst="rect">
            <a:avLst/>
          </a:prstGeom>
        </p:spPr>
        <p:txBody>
          <a:bodyPr/>
          <a:lstStyle/>
          <a:p>
            <a:pPr>
              <a:defRPr/>
            </a:pPr>
            <a:r>
              <a:rPr lang="en-US"/>
              <a:t>Copyright Morehouse and E=mc3 Solutions</a:t>
            </a:r>
          </a:p>
        </p:txBody>
      </p:sp>
      <p:sp>
        <p:nvSpPr>
          <p:cNvPr id="7" name="Header Placeholder 6"/>
          <p:cNvSpPr>
            <a:spLocks noGrp="1"/>
          </p:cNvSpPr>
          <p:nvPr>
            <p:ph type="hdr" sz="quarter" idx="12"/>
          </p:nvPr>
        </p:nvSpPr>
        <p:spPr/>
        <p:txBody>
          <a:bodyPr/>
          <a:lstStyle/>
          <a:p>
            <a:pPr>
              <a:defRPr/>
            </a:pPr>
            <a:r>
              <a:rPr lang="en-US"/>
              <a:t>Force Fundamentals</a:t>
            </a:r>
          </a:p>
        </p:txBody>
      </p:sp>
    </p:spTree>
    <p:extLst>
      <p:ext uri="{BB962C8B-B14F-4D97-AF65-F5344CB8AC3E}">
        <p14:creationId xmlns:p14="http://schemas.microsoft.com/office/powerpoint/2010/main" val="95617431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0.gif"/><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0.gif"/><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0.gif"/><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0.gif"/><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0.gif"/><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0.gif"/><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0.gif"/><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0.gif"/><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0.gif"/><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0.gif"/><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0.gif"/><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0.gif"/><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0.gif"/><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0.gif"/><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0.gif"/><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0.gif"/><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Subtitle 2"/>
          <p:cNvSpPr>
            <a:spLocks noGrp="1"/>
          </p:cNvSpPr>
          <p:nvPr>
            <p:ph type="subTitle" idx="1" hasCustomPrompt="1"/>
          </p:nvPr>
        </p:nvSpPr>
        <p:spPr>
          <a:xfrm>
            <a:off x="339970" y="4057160"/>
            <a:ext cx="6400800" cy="353648"/>
          </a:xfrm>
          <a:prstGeom prst="rect">
            <a:avLst/>
          </a:prstGeom>
        </p:spPr>
        <p:txBody>
          <a:bodyPr>
            <a:normAutofit/>
          </a:bodyPr>
          <a:lstStyle>
            <a:lvl1pPr marL="0" indent="0" algn="l">
              <a:buNone/>
              <a:defRPr sz="1900"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1900" b="0" i="0" u="none" strike="noStrike" kern="0" cap="none" spc="0" normalizeH="0" baseline="0" noProof="0">
                <a:ln>
                  <a:noFill/>
                </a:ln>
                <a:solidFill>
                  <a:sysClr val="window" lastClr="FFFFFF"/>
                </a:solidFill>
                <a:effectLst/>
                <a:uLnTx/>
                <a:uFillTx/>
                <a:latin typeface="Arial"/>
                <a:cs typeface="Arial"/>
              </a:rPr>
              <a:t>SUBHEAD (ALL CAPS)</a:t>
            </a:r>
          </a:p>
        </p:txBody>
      </p:sp>
      <p:sp>
        <p:nvSpPr>
          <p:cNvPr id="16" name="Text Placeholder 13"/>
          <p:cNvSpPr>
            <a:spLocks noGrp="1"/>
          </p:cNvSpPr>
          <p:nvPr>
            <p:ph type="body" sz="quarter" idx="11" hasCustomPrompt="1"/>
          </p:nvPr>
        </p:nvSpPr>
        <p:spPr>
          <a:xfrm>
            <a:off x="339970" y="4660199"/>
            <a:ext cx="1993900" cy="263220"/>
          </a:xfrm>
          <a:prstGeom prst="rect">
            <a:avLst/>
          </a:prstGeom>
        </p:spPr>
        <p:txBody>
          <a:bodyPr>
            <a:normAutofit/>
          </a:bodyPr>
          <a:lstStyle>
            <a:lvl1pPr>
              <a:defRPr sz="1600">
                <a:solidFill>
                  <a:schemeClr val="bg1"/>
                </a:solidFill>
                <a:latin typeface="Arial"/>
                <a:cs typeface="Arial"/>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sysClr val="window" lastClr="FFFFFF"/>
                </a:solidFill>
                <a:effectLst/>
                <a:uLnTx/>
                <a:uFillTx/>
                <a:latin typeface="Arial"/>
                <a:cs typeface="Arial"/>
              </a:rPr>
              <a:t>Month Day, Year</a:t>
            </a:r>
          </a:p>
        </p:txBody>
      </p:sp>
      <p:sp>
        <p:nvSpPr>
          <p:cNvPr id="7" name="Picture Placeholder 8"/>
          <p:cNvSpPr>
            <a:spLocks noGrp="1"/>
          </p:cNvSpPr>
          <p:nvPr>
            <p:ph type="pic" sz="quarter" idx="13"/>
          </p:nvPr>
        </p:nvSpPr>
        <p:spPr>
          <a:xfrm>
            <a:off x="132818" y="1346384"/>
            <a:ext cx="8887968" cy="2429044"/>
          </a:xfrm>
          <a:solidFill>
            <a:srgbClr val="FFFFFF"/>
          </a:solidFill>
        </p:spPr>
        <p:txBody>
          <a:bodyPr>
            <a:normAutofit/>
          </a:bodyPr>
          <a:lstStyle>
            <a:lvl1pPr>
              <a:defRPr sz="2300">
                <a:solidFill>
                  <a:srgbClr val="C050FF"/>
                </a:solidFill>
              </a:defRPr>
            </a:lvl1pPr>
          </a:lstStyle>
          <a:p>
            <a:pPr lvl="0"/>
            <a:endParaRPr lang="en-US" noProof="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ingle image righ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6" name="Text Placeholder 5"/>
          <p:cNvSpPr>
            <a:spLocks noGrp="1"/>
          </p:cNvSpPr>
          <p:nvPr>
            <p:ph type="body" sz="quarter" idx="10" hasCustomPrompt="1"/>
          </p:nvPr>
        </p:nvSpPr>
        <p:spPr>
          <a:xfrm>
            <a:off x="996697" y="932689"/>
            <a:ext cx="3726367" cy="3085644"/>
          </a:xfrm>
        </p:spPr>
        <p:txBody>
          <a:bodyPr/>
          <a:lstStyle>
            <a:lvl3pPr>
              <a:defRPr>
                <a:solidFill>
                  <a:srgbClr val="000000"/>
                </a:solidFill>
              </a:defRPr>
            </a:lvl3pPr>
          </a:lstStyle>
          <a:p>
            <a:pPr lvl="0"/>
            <a:r>
              <a:rPr lang="en-US"/>
              <a:t>Click to edit subhead</a:t>
            </a:r>
          </a:p>
          <a:p>
            <a:pPr lvl="1"/>
            <a:r>
              <a:rPr lang="en-US"/>
              <a:t>Second level</a:t>
            </a:r>
          </a:p>
          <a:p>
            <a:pPr lvl="2"/>
            <a:r>
              <a:rPr lang="en-US"/>
              <a:t>Third level</a:t>
            </a:r>
          </a:p>
          <a:p>
            <a:pPr lvl="3"/>
            <a:r>
              <a:rPr lang="en-US"/>
              <a:t>Fourth level</a:t>
            </a:r>
          </a:p>
          <a:p>
            <a:pPr lvl="2"/>
            <a:endParaRPr lang="en-US"/>
          </a:p>
          <a:p>
            <a:pPr lvl="3"/>
            <a:endParaRPr lang="en-US"/>
          </a:p>
        </p:txBody>
      </p:sp>
      <p:sp>
        <p:nvSpPr>
          <p:cNvPr id="7" name="Picture Placeholder 8"/>
          <p:cNvSpPr>
            <a:spLocks noGrp="1"/>
          </p:cNvSpPr>
          <p:nvPr>
            <p:ph type="pic" sz="quarter" idx="11"/>
          </p:nvPr>
        </p:nvSpPr>
        <p:spPr>
          <a:xfrm>
            <a:off x="4889500" y="1254654"/>
            <a:ext cx="3953952" cy="2048123"/>
          </a:xfrm>
          <a:solidFill>
            <a:srgbClr val="FFFFFF"/>
          </a:solidFill>
        </p:spPr>
        <p:txBody>
          <a:bodyPr>
            <a:normAutofit/>
          </a:bodyPr>
          <a:lstStyle>
            <a:lvl1pPr>
              <a:defRPr sz="2300">
                <a:solidFill>
                  <a:srgbClr val="C050FF"/>
                </a:solidFill>
              </a:defRPr>
            </a:lvl1pPr>
          </a:lstStyle>
          <a:p>
            <a:pPr lvl="0"/>
            <a:endParaRPr lang="en-US" noProof="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ingle image long righ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6" name="Text Placeholder 5"/>
          <p:cNvSpPr>
            <a:spLocks noGrp="1"/>
          </p:cNvSpPr>
          <p:nvPr>
            <p:ph type="body" sz="quarter" idx="10" hasCustomPrompt="1"/>
          </p:nvPr>
        </p:nvSpPr>
        <p:spPr>
          <a:xfrm>
            <a:off x="996697" y="932689"/>
            <a:ext cx="3726367" cy="3078704"/>
          </a:xfrm>
        </p:spPr>
        <p:txBody>
          <a:bodyPr/>
          <a:lstStyle>
            <a:lvl3pPr>
              <a:defRPr>
                <a:solidFill>
                  <a:srgbClr val="000000"/>
                </a:solidFill>
              </a:defRPr>
            </a:lvl3pPr>
          </a:lstStyle>
          <a:p>
            <a:pPr lvl="0"/>
            <a:r>
              <a:rPr lang="en-US"/>
              <a:t>Click to edit subhead</a:t>
            </a:r>
          </a:p>
          <a:p>
            <a:pPr lvl="1"/>
            <a:r>
              <a:rPr lang="en-US"/>
              <a:t>Second level</a:t>
            </a:r>
          </a:p>
          <a:p>
            <a:pPr lvl="2"/>
            <a:r>
              <a:rPr lang="en-US"/>
              <a:t>Third level</a:t>
            </a:r>
          </a:p>
          <a:p>
            <a:pPr lvl="3"/>
            <a:r>
              <a:rPr lang="en-US"/>
              <a:t>Fourth level</a:t>
            </a:r>
          </a:p>
          <a:p>
            <a:pPr lvl="2"/>
            <a:endParaRPr lang="en-US"/>
          </a:p>
          <a:p>
            <a:pPr lvl="3"/>
            <a:endParaRPr lang="en-US"/>
          </a:p>
        </p:txBody>
      </p:sp>
      <p:sp>
        <p:nvSpPr>
          <p:cNvPr id="7" name="Picture Placeholder 8"/>
          <p:cNvSpPr>
            <a:spLocks noGrp="1"/>
          </p:cNvSpPr>
          <p:nvPr>
            <p:ph type="pic" sz="quarter" idx="11"/>
          </p:nvPr>
        </p:nvSpPr>
        <p:spPr>
          <a:xfrm>
            <a:off x="4889500" y="1263103"/>
            <a:ext cx="3953952" cy="2748290"/>
          </a:xfrm>
          <a:solidFill>
            <a:srgbClr val="FFFFFF"/>
          </a:solidFill>
        </p:spPr>
        <p:txBody>
          <a:bodyPr>
            <a:normAutofit/>
          </a:bodyPr>
          <a:lstStyle>
            <a:lvl1pPr>
              <a:defRPr sz="2300">
                <a:solidFill>
                  <a:srgbClr val="C050FF"/>
                </a:solidFill>
              </a:defRPr>
            </a:lvl1pPr>
          </a:lstStyle>
          <a:p>
            <a:pPr lvl="0"/>
            <a:endParaRPr lang="en-US" noProof="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 images righ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6" name="Text Placeholder 5"/>
          <p:cNvSpPr>
            <a:spLocks noGrp="1"/>
          </p:cNvSpPr>
          <p:nvPr>
            <p:ph type="body" sz="quarter" idx="10" hasCustomPrompt="1"/>
          </p:nvPr>
        </p:nvSpPr>
        <p:spPr>
          <a:xfrm>
            <a:off x="996697" y="932689"/>
            <a:ext cx="3726367" cy="3071764"/>
          </a:xfrm>
        </p:spPr>
        <p:txBody>
          <a:bodyPr/>
          <a:lstStyle>
            <a:lvl3pPr>
              <a:defRPr>
                <a:solidFill>
                  <a:srgbClr val="000000"/>
                </a:solidFill>
              </a:defRPr>
            </a:lvl3pPr>
          </a:lstStyle>
          <a:p>
            <a:pPr lvl="0"/>
            <a:r>
              <a:rPr lang="en-US"/>
              <a:t>Click to edit subhead</a:t>
            </a:r>
          </a:p>
          <a:p>
            <a:pPr lvl="1"/>
            <a:r>
              <a:rPr lang="en-US"/>
              <a:t>Second level</a:t>
            </a:r>
          </a:p>
          <a:p>
            <a:pPr lvl="2"/>
            <a:r>
              <a:rPr lang="en-US"/>
              <a:t>Third level</a:t>
            </a:r>
          </a:p>
          <a:p>
            <a:pPr lvl="3"/>
            <a:r>
              <a:rPr lang="en-US"/>
              <a:t>Fourth level</a:t>
            </a:r>
          </a:p>
          <a:p>
            <a:pPr lvl="2"/>
            <a:endParaRPr lang="en-US"/>
          </a:p>
          <a:p>
            <a:pPr lvl="3"/>
            <a:endParaRPr lang="en-US"/>
          </a:p>
        </p:txBody>
      </p:sp>
      <p:sp>
        <p:nvSpPr>
          <p:cNvPr id="9" name="Picture Placeholder 8"/>
          <p:cNvSpPr>
            <a:spLocks noGrp="1"/>
          </p:cNvSpPr>
          <p:nvPr>
            <p:ph type="pic" sz="quarter" idx="11"/>
          </p:nvPr>
        </p:nvSpPr>
        <p:spPr>
          <a:xfrm>
            <a:off x="4892534" y="1159001"/>
            <a:ext cx="1949196" cy="1341658"/>
          </a:xfrm>
          <a:solidFill>
            <a:srgbClr val="FFFFFF"/>
          </a:solidFill>
        </p:spPr>
        <p:txBody>
          <a:bodyPr>
            <a:normAutofit/>
          </a:bodyPr>
          <a:lstStyle>
            <a:lvl1pPr>
              <a:defRPr sz="2300">
                <a:solidFill>
                  <a:srgbClr val="C050FF"/>
                </a:solidFill>
              </a:defRPr>
            </a:lvl1pPr>
          </a:lstStyle>
          <a:p>
            <a:pPr lvl="0"/>
            <a:endParaRPr lang="en-US" noProof="0"/>
          </a:p>
        </p:txBody>
      </p:sp>
      <p:sp>
        <p:nvSpPr>
          <p:cNvPr id="10" name="Picture Placeholder 8"/>
          <p:cNvSpPr>
            <a:spLocks noGrp="1"/>
          </p:cNvSpPr>
          <p:nvPr>
            <p:ph type="pic" sz="quarter" idx="13"/>
          </p:nvPr>
        </p:nvSpPr>
        <p:spPr>
          <a:xfrm>
            <a:off x="4892534" y="2556036"/>
            <a:ext cx="3975608" cy="1445815"/>
          </a:xfrm>
          <a:solidFill>
            <a:srgbClr val="FFFFFF"/>
          </a:solidFill>
        </p:spPr>
        <p:txBody>
          <a:bodyPr>
            <a:normAutofit/>
          </a:bodyPr>
          <a:lstStyle>
            <a:lvl1pPr>
              <a:defRPr sz="2300">
                <a:solidFill>
                  <a:srgbClr val="C050FF"/>
                </a:solidFill>
              </a:defRPr>
            </a:lvl1pPr>
          </a:lstStyle>
          <a:p>
            <a:pPr lvl="0"/>
            <a:endParaRPr lang="en-US" noProof="0"/>
          </a:p>
        </p:txBody>
      </p:sp>
      <p:sp>
        <p:nvSpPr>
          <p:cNvPr id="11" name="Picture Placeholder 8"/>
          <p:cNvSpPr>
            <a:spLocks noGrp="1"/>
          </p:cNvSpPr>
          <p:nvPr>
            <p:ph type="pic" sz="quarter" idx="14"/>
          </p:nvPr>
        </p:nvSpPr>
        <p:spPr>
          <a:xfrm>
            <a:off x="6911326" y="1159001"/>
            <a:ext cx="1949196" cy="1341658"/>
          </a:xfrm>
          <a:solidFill>
            <a:srgbClr val="FFFFFF"/>
          </a:solidFill>
        </p:spPr>
        <p:txBody>
          <a:bodyPr>
            <a:normAutofit/>
          </a:bodyPr>
          <a:lstStyle>
            <a:lvl1pPr>
              <a:defRPr sz="2300">
                <a:solidFill>
                  <a:srgbClr val="C050FF"/>
                </a:solidFill>
              </a:defRPr>
            </a:lvl1pPr>
          </a:lstStyle>
          <a:p>
            <a:pPr lvl="0"/>
            <a:endParaRPr lang="en-US" noProof="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ingle image bottom">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12" name="Picture Placeholder 8"/>
          <p:cNvSpPr>
            <a:spLocks noGrp="1"/>
          </p:cNvSpPr>
          <p:nvPr>
            <p:ph type="pic" sz="quarter" idx="13"/>
          </p:nvPr>
        </p:nvSpPr>
        <p:spPr>
          <a:xfrm>
            <a:off x="401029" y="1026319"/>
            <a:ext cx="8352827" cy="2936492"/>
          </a:xfrm>
          <a:solidFill>
            <a:srgbClr val="FFFFFF"/>
          </a:solidFill>
        </p:spPr>
        <p:txBody>
          <a:bodyPr>
            <a:normAutofit/>
          </a:bodyPr>
          <a:lstStyle>
            <a:lvl1pPr>
              <a:defRPr sz="2300">
                <a:solidFill>
                  <a:srgbClr val="C050FF"/>
                </a:solidFill>
              </a:defRPr>
            </a:lvl1pPr>
          </a:lstStyle>
          <a:p>
            <a:pPr lvl="0"/>
            <a:endParaRPr lang="en-US" noProof="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ingle image large bottom">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5" name="Picture Placeholder 8"/>
          <p:cNvSpPr>
            <a:spLocks noGrp="1"/>
          </p:cNvSpPr>
          <p:nvPr>
            <p:ph type="pic" sz="quarter" idx="13"/>
          </p:nvPr>
        </p:nvSpPr>
        <p:spPr>
          <a:xfrm>
            <a:off x="401029" y="1026319"/>
            <a:ext cx="8352827" cy="3620501"/>
          </a:xfrm>
          <a:solidFill>
            <a:srgbClr val="FFFFFF"/>
          </a:solidFill>
        </p:spPr>
        <p:txBody>
          <a:bodyPr>
            <a:normAutofit/>
          </a:bodyPr>
          <a:lstStyle>
            <a:lvl1pPr>
              <a:defRPr sz="2300">
                <a:solidFill>
                  <a:srgbClr val="C050FF"/>
                </a:solidFill>
              </a:defRPr>
            </a:lvl1pPr>
          </a:lstStyle>
          <a:p>
            <a:pPr lvl="0"/>
            <a:endParaRPr lang="en-US" noProof="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hart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hart Placeholder 5"/>
          <p:cNvSpPr>
            <a:spLocks noGrp="1"/>
          </p:cNvSpPr>
          <p:nvPr>
            <p:ph type="chart" sz="quarter" idx="10"/>
          </p:nvPr>
        </p:nvSpPr>
        <p:spPr>
          <a:xfrm>
            <a:off x="996696" y="932688"/>
            <a:ext cx="7010400" cy="3030123"/>
          </a:xfrm>
        </p:spPr>
        <p:txBody>
          <a:bodyPr/>
          <a:lstStyle/>
          <a:p>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losing Thank You Pag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38330" y="2852602"/>
            <a:ext cx="8229600" cy="562356"/>
          </a:xfrm>
        </p:spPr>
        <p:txBody>
          <a:bodyPr>
            <a:normAutofit/>
          </a:bodyPr>
          <a:lstStyle>
            <a:lvl1pPr algn="ctr">
              <a:defRPr sz="3200" baseline="0"/>
            </a:lvl1pPr>
          </a:lstStyle>
          <a:p>
            <a:r>
              <a:rPr lang="en-US"/>
              <a:t>Click to edit Master title style</a:t>
            </a:r>
          </a:p>
        </p:txBody>
      </p:sp>
      <p:sp>
        <p:nvSpPr>
          <p:cNvPr id="4" name="Text Placeholder 5"/>
          <p:cNvSpPr>
            <a:spLocks noGrp="1"/>
          </p:cNvSpPr>
          <p:nvPr>
            <p:ph type="body" sz="quarter" idx="10" hasCustomPrompt="1"/>
          </p:nvPr>
        </p:nvSpPr>
        <p:spPr>
          <a:xfrm>
            <a:off x="1613554" y="3655789"/>
            <a:ext cx="5879592" cy="344714"/>
          </a:xfrm>
        </p:spPr>
        <p:txBody>
          <a:bodyPr/>
          <a:lstStyle>
            <a:lvl1pPr algn="ctr">
              <a:defRPr sz="1800" baseline="0"/>
            </a:lvl1pPr>
            <a:lvl3pPr>
              <a:defRPr>
                <a:solidFill>
                  <a:srgbClr val="000000"/>
                </a:solidFill>
              </a:defRPr>
            </a:lvl3pPr>
            <a:lvl4pPr marL="274320" indent="0">
              <a:buNone/>
              <a:defRPr/>
            </a:lvl4pPr>
          </a:lstStyle>
          <a:p>
            <a:pPr lvl="0"/>
            <a:r>
              <a:rPr lang="en-US"/>
              <a:t>Click to edit subhead</a:t>
            </a:r>
          </a:p>
        </p:txBody>
      </p:sp>
    </p:spTree>
    <p:extLst>
      <p:ext uri="{BB962C8B-B14F-4D97-AF65-F5344CB8AC3E}">
        <p14:creationId xmlns:p14="http://schemas.microsoft.com/office/powerpoint/2010/main" val="25012362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A97694-E4E2-87D1-045A-D17337C8971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C3057F4-FDFE-AF88-7B12-1803385695F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47EDACD-9883-D848-1AD4-9CC6DD3EFBC9}"/>
              </a:ext>
            </a:extLst>
          </p:cNvPr>
          <p:cNvSpPr>
            <a:spLocks noGrp="1"/>
          </p:cNvSpPr>
          <p:nvPr>
            <p:ph type="dt" sz="half" idx="10"/>
          </p:nvPr>
        </p:nvSpPr>
        <p:spPr/>
        <p:txBody>
          <a:bodyPr/>
          <a:lstStyle/>
          <a:p>
            <a:fld id="{0683CDE6-FCBF-4767-A2F1-B98728146466}" type="datetimeFigureOut">
              <a:rPr lang="en-US" smtClean="0"/>
              <a:t>10/9/2023</a:t>
            </a:fld>
            <a:endParaRPr lang="en-US"/>
          </a:p>
        </p:txBody>
      </p:sp>
      <p:sp>
        <p:nvSpPr>
          <p:cNvPr id="5" name="Footer Placeholder 4">
            <a:extLst>
              <a:ext uri="{FF2B5EF4-FFF2-40B4-BE49-F238E27FC236}">
                <a16:creationId xmlns:a16="http://schemas.microsoft.com/office/drawing/2014/main" id="{A94955D2-91A5-033C-EC89-046E1AD439D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E68DDB-2BD8-2581-C71C-97853BFCD071}"/>
              </a:ext>
            </a:extLst>
          </p:cNvPr>
          <p:cNvSpPr>
            <a:spLocks noGrp="1"/>
          </p:cNvSpPr>
          <p:nvPr>
            <p:ph type="sldNum" sz="quarter" idx="12"/>
          </p:nvPr>
        </p:nvSpPr>
        <p:spPr/>
        <p:txBody>
          <a:bodyPr/>
          <a:lstStyle/>
          <a:p>
            <a:fld id="{EC941E7C-D076-4679-9612-D75BA2259C66}" type="slidenum">
              <a:rPr lang="en-US" smtClean="0"/>
              <a:t>‹#›</a:t>
            </a:fld>
            <a:endParaRPr lang="en-US"/>
          </a:p>
        </p:txBody>
      </p:sp>
    </p:spTree>
    <p:extLst>
      <p:ext uri="{BB962C8B-B14F-4D97-AF65-F5344CB8AC3E}">
        <p14:creationId xmlns:p14="http://schemas.microsoft.com/office/powerpoint/2010/main" val="32948467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E407B9-4DD2-C516-E0E8-83B4694F5F5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249B450-2508-FA8F-3853-6F5C747B475F}"/>
              </a:ext>
            </a:extLst>
          </p:cNvPr>
          <p:cNvSpPr>
            <a:spLocks noGrp="1"/>
          </p:cNvSpPr>
          <p:nvPr>
            <p:ph type="dt" sz="half" idx="10"/>
          </p:nvPr>
        </p:nvSpPr>
        <p:spPr/>
        <p:txBody>
          <a:bodyPr/>
          <a:lstStyle/>
          <a:p>
            <a:fld id="{0683CDE6-FCBF-4767-A2F1-B98728146466}" type="datetimeFigureOut">
              <a:rPr lang="en-US" smtClean="0"/>
              <a:t>10/9/2023</a:t>
            </a:fld>
            <a:endParaRPr lang="en-US"/>
          </a:p>
        </p:txBody>
      </p:sp>
      <p:sp>
        <p:nvSpPr>
          <p:cNvPr id="4" name="Footer Placeholder 3">
            <a:extLst>
              <a:ext uri="{FF2B5EF4-FFF2-40B4-BE49-F238E27FC236}">
                <a16:creationId xmlns:a16="http://schemas.microsoft.com/office/drawing/2014/main" id="{9A378CA7-1386-A5BE-018A-6AE86FBE5B6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792DDC7-A101-763F-F65B-FC2BA34687FA}"/>
              </a:ext>
            </a:extLst>
          </p:cNvPr>
          <p:cNvSpPr>
            <a:spLocks noGrp="1"/>
          </p:cNvSpPr>
          <p:nvPr>
            <p:ph type="sldNum" sz="quarter" idx="12"/>
          </p:nvPr>
        </p:nvSpPr>
        <p:spPr/>
        <p:txBody>
          <a:bodyPr/>
          <a:lstStyle/>
          <a:p>
            <a:fld id="{EC941E7C-D076-4679-9612-D75BA2259C66}" type="slidenum">
              <a:rPr lang="en-US" smtClean="0"/>
              <a:t>‹#›</a:t>
            </a:fld>
            <a:endParaRPr lang="en-US"/>
          </a:p>
        </p:txBody>
      </p:sp>
    </p:spTree>
    <p:extLst>
      <p:ext uri="{BB962C8B-B14F-4D97-AF65-F5344CB8AC3E}">
        <p14:creationId xmlns:p14="http://schemas.microsoft.com/office/powerpoint/2010/main" val="25525159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081E49-A93D-1146-6B58-0466C1AC0A4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4E367FE-622E-5B7C-2D82-6FB1C598A587}"/>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C2BE87D-292A-247B-DA00-A1FA44686409}"/>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82E5868-6BC0-7C58-66FC-95021BCD9F09}"/>
              </a:ext>
            </a:extLst>
          </p:cNvPr>
          <p:cNvSpPr>
            <a:spLocks noGrp="1"/>
          </p:cNvSpPr>
          <p:nvPr>
            <p:ph type="dt" sz="half" idx="10"/>
          </p:nvPr>
        </p:nvSpPr>
        <p:spPr/>
        <p:txBody>
          <a:bodyPr/>
          <a:lstStyle/>
          <a:p>
            <a:fld id="{0683CDE6-FCBF-4767-A2F1-B98728146466}" type="datetimeFigureOut">
              <a:rPr lang="en-US" smtClean="0"/>
              <a:t>10/9/2023</a:t>
            </a:fld>
            <a:endParaRPr lang="en-US"/>
          </a:p>
        </p:txBody>
      </p:sp>
      <p:sp>
        <p:nvSpPr>
          <p:cNvPr id="6" name="Footer Placeholder 5">
            <a:extLst>
              <a:ext uri="{FF2B5EF4-FFF2-40B4-BE49-F238E27FC236}">
                <a16:creationId xmlns:a16="http://schemas.microsoft.com/office/drawing/2014/main" id="{373ABFCB-C554-D88C-C91A-96BFFE15409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C288C4E-6B72-CF5B-F218-9D44F7C9D6F8}"/>
              </a:ext>
            </a:extLst>
          </p:cNvPr>
          <p:cNvSpPr>
            <a:spLocks noGrp="1"/>
          </p:cNvSpPr>
          <p:nvPr>
            <p:ph type="sldNum" sz="quarter" idx="12"/>
          </p:nvPr>
        </p:nvSpPr>
        <p:spPr/>
        <p:txBody>
          <a:bodyPr/>
          <a:lstStyle/>
          <a:p>
            <a:fld id="{EC941E7C-D076-4679-9612-D75BA2259C66}" type="slidenum">
              <a:rPr lang="en-US" smtClean="0"/>
              <a:t>‹#›</a:t>
            </a:fld>
            <a:endParaRPr lang="en-US"/>
          </a:p>
        </p:txBody>
      </p:sp>
    </p:spTree>
    <p:extLst>
      <p:ext uri="{BB962C8B-B14F-4D97-AF65-F5344CB8AC3E}">
        <p14:creationId xmlns:p14="http://schemas.microsoft.com/office/powerpoint/2010/main" val="11192598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lient Partner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5" name="Picture Placeholder 8"/>
          <p:cNvSpPr>
            <a:spLocks noGrp="1"/>
          </p:cNvSpPr>
          <p:nvPr>
            <p:ph type="pic" sz="quarter" idx="13"/>
          </p:nvPr>
        </p:nvSpPr>
        <p:spPr>
          <a:xfrm>
            <a:off x="4254498" y="1708975"/>
            <a:ext cx="3291840" cy="2057400"/>
          </a:xfrm>
          <a:solidFill>
            <a:srgbClr val="FFFFFF"/>
          </a:solidFill>
        </p:spPr>
        <p:txBody>
          <a:bodyPr>
            <a:normAutofit/>
          </a:bodyPr>
          <a:lstStyle>
            <a:lvl1pPr>
              <a:defRPr sz="2300">
                <a:solidFill>
                  <a:srgbClr val="C050FF"/>
                </a:solidFill>
              </a:defRPr>
            </a:lvl1pPr>
          </a:lstStyle>
          <a:p>
            <a:pPr lvl="0"/>
            <a:endParaRPr lang="en-US" noProof="0"/>
          </a:p>
        </p:txBody>
      </p:sp>
    </p:spTree>
    <p:extLst>
      <p:ext uri="{BB962C8B-B14F-4D97-AF65-F5344CB8AC3E}">
        <p14:creationId xmlns:p14="http://schemas.microsoft.com/office/powerpoint/2010/main" val="824439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42AD8512-1AC2-4A81-921C-55DB21DF499B}"/>
              </a:ext>
            </a:extLst>
          </p:cNvPr>
          <p:cNvSpPr/>
          <p:nvPr userDrawn="1"/>
        </p:nvSpPr>
        <p:spPr>
          <a:xfrm>
            <a:off x="6963083" y="4585273"/>
            <a:ext cx="2180918" cy="55822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6" name="Parallelogram 35">
            <a:extLst>
              <a:ext uri="{FF2B5EF4-FFF2-40B4-BE49-F238E27FC236}">
                <a16:creationId xmlns:a16="http://schemas.microsoft.com/office/drawing/2014/main" id="{5E1B3FD4-43D4-42A6-8C39-F21862D8C9E5}"/>
              </a:ext>
            </a:extLst>
          </p:cNvPr>
          <p:cNvSpPr/>
          <p:nvPr userDrawn="1"/>
        </p:nvSpPr>
        <p:spPr>
          <a:xfrm rot="10800000" flipH="1">
            <a:off x="6347101" y="4585273"/>
            <a:ext cx="1049229" cy="558227"/>
          </a:xfrm>
          <a:prstGeom prst="parallelogram">
            <a:avLst>
              <a:gd name="adj" fmla="val 57114"/>
            </a:avLst>
          </a:prstGeom>
          <a:solidFill>
            <a:schemeClr val="accent2"/>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350"/>
          </a:p>
        </p:txBody>
      </p:sp>
      <p:sp>
        <p:nvSpPr>
          <p:cNvPr id="2" name="Title 1"/>
          <p:cNvSpPr>
            <a:spLocks noGrp="1"/>
          </p:cNvSpPr>
          <p:nvPr>
            <p:ph type="ctrTitle"/>
          </p:nvPr>
        </p:nvSpPr>
        <p:spPr>
          <a:xfrm>
            <a:off x="1130300" y="1262169"/>
            <a:ext cx="6874857" cy="1234727"/>
          </a:xfrm>
        </p:spPr>
        <p:txBody>
          <a:bodyPr anchor="b">
            <a:noAutofit/>
          </a:bodyPr>
          <a:lstStyle>
            <a:lvl1pPr algn="ctr">
              <a:defRPr sz="4050">
                <a:solidFill>
                  <a:schemeClr val="tx1"/>
                </a:solidFill>
              </a:defRPr>
            </a:lvl1pPr>
          </a:lstStyle>
          <a:p>
            <a:r>
              <a:rPr lang="en-US"/>
              <a:t>Click to edit Master title style</a:t>
            </a:r>
          </a:p>
        </p:txBody>
      </p:sp>
      <p:sp>
        <p:nvSpPr>
          <p:cNvPr id="3" name="Subtitle 2"/>
          <p:cNvSpPr>
            <a:spLocks noGrp="1"/>
          </p:cNvSpPr>
          <p:nvPr>
            <p:ph type="subTitle" idx="1"/>
          </p:nvPr>
        </p:nvSpPr>
        <p:spPr>
          <a:xfrm>
            <a:off x="1130300" y="2496894"/>
            <a:ext cx="6874857" cy="594004"/>
          </a:xfrm>
        </p:spPr>
        <p:txBody>
          <a:bodyPr anchor="t"/>
          <a:lstStyle>
            <a:lvl1pPr marL="0" indent="0" algn="ctr">
              <a:buNone/>
              <a:defRPr>
                <a:solidFill>
                  <a:schemeClr val="tx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pic>
        <p:nvPicPr>
          <p:cNvPr id="18" name="Picture 17" descr="A picture containing text&#10;&#10;Description automatically generated">
            <a:extLst>
              <a:ext uri="{FF2B5EF4-FFF2-40B4-BE49-F238E27FC236}">
                <a16:creationId xmlns:a16="http://schemas.microsoft.com/office/drawing/2014/main" id="{11F89037-B893-4CAF-A41E-7F619118A9D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42874" y="3237887"/>
            <a:ext cx="4449709" cy="1067523"/>
          </a:xfrm>
          <a:prstGeom prst="rect">
            <a:avLst/>
          </a:prstGeom>
        </p:spPr>
      </p:pic>
      <p:sp>
        <p:nvSpPr>
          <p:cNvPr id="10" name="Rectangle 9">
            <a:extLst>
              <a:ext uri="{FF2B5EF4-FFF2-40B4-BE49-F238E27FC236}">
                <a16:creationId xmlns:a16="http://schemas.microsoft.com/office/drawing/2014/main" id="{727F5043-358D-4F30-9D15-B4AD2D6BD1A5}"/>
              </a:ext>
            </a:extLst>
          </p:cNvPr>
          <p:cNvSpPr/>
          <p:nvPr userDrawn="1"/>
        </p:nvSpPr>
        <p:spPr>
          <a:xfrm>
            <a:off x="0" y="4452399"/>
            <a:ext cx="9144000" cy="3429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Isosceles Triangle 10">
            <a:extLst>
              <a:ext uri="{FF2B5EF4-FFF2-40B4-BE49-F238E27FC236}">
                <a16:creationId xmlns:a16="http://schemas.microsoft.com/office/drawing/2014/main" id="{D2AA6216-E46F-4C30-80E8-C19A4A2DF899}"/>
              </a:ext>
            </a:extLst>
          </p:cNvPr>
          <p:cNvSpPr/>
          <p:nvPr userDrawn="1"/>
        </p:nvSpPr>
        <p:spPr>
          <a:xfrm>
            <a:off x="460111" y="1"/>
            <a:ext cx="1340377" cy="1155497"/>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a:t> </a:t>
            </a:r>
          </a:p>
        </p:txBody>
      </p:sp>
      <p:sp>
        <p:nvSpPr>
          <p:cNvPr id="12" name="Rectangle 11">
            <a:extLst>
              <a:ext uri="{FF2B5EF4-FFF2-40B4-BE49-F238E27FC236}">
                <a16:creationId xmlns:a16="http://schemas.microsoft.com/office/drawing/2014/main" id="{A6030AE6-B8F2-4DB1-A8BD-24C9F080A3D1}"/>
              </a:ext>
            </a:extLst>
          </p:cNvPr>
          <p:cNvSpPr/>
          <p:nvPr userDrawn="1"/>
        </p:nvSpPr>
        <p:spPr>
          <a:xfrm>
            <a:off x="0" y="0"/>
            <a:ext cx="1130300" cy="11554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0" name="Parallelogram 19">
            <a:extLst>
              <a:ext uri="{FF2B5EF4-FFF2-40B4-BE49-F238E27FC236}">
                <a16:creationId xmlns:a16="http://schemas.microsoft.com/office/drawing/2014/main" id="{C4675BD4-18CB-4F8B-8867-774323BFCB7B}"/>
              </a:ext>
            </a:extLst>
          </p:cNvPr>
          <p:cNvSpPr/>
          <p:nvPr userDrawn="1"/>
        </p:nvSpPr>
        <p:spPr>
          <a:xfrm rot="10800000" flipH="1">
            <a:off x="1275480" y="1"/>
            <a:ext cx="2113471" cy="1158113"/>
          </a:xfrm>
          <a:prstGeom prst="parallelogram">
            <a:avLst>
              <a:gd name="adj" fmla="val 57114"/>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350"/>
          </a:p>
        </p:txBody>
      </p:sp>
      <p:sp>
        <p:nvSpPr>
          <p:cNvPr id="37" name="TextBox 36">
            <a:extLst>
              <a:ext uri="{FF2B5EF4-FFF2-40B4-BE49-F238E27FC236}">
                <a16:creationId xmlns:a16="http://schemas.microsoft.com/office/drawing/2014/main" id="{896284C3-F61A-4F16-9211-46550BCC3D85}"/>
              </a:ext>
            </a:extLst>
          </p:cNvPr>
          <p:cNvSpPr txBox="1"/>
          <p:nvPr userDrawn="1"/>
        </p:nvSpPr>
        <p:spPr>
          <a:xfrm>
            <a:off x="150977" y="4869855"/>
            <a:ext cx="6196124" cy="415498"/>
          </a:xfrm>
          <a:prstGeom prst="rect">
            <a:avLst/>
          </a:prstGeom>
          <a:noFill/>
        </p:spPr>
        <p:txBody>
          <a:bodyPr wrap="square" rtlCol="0">
            <a:spAutoFit/>
          </a:bodyPr>
          <a:lstStyle/>
          <a:p>
            <a:r>
              <a:rPr lang="en-US" sz="1050">
                <a:latin typeface="Calibri" panose="020F0502020204030204" pitchFamily="34" charset="0"/>
                <a:cs typeface="Calibri" panose="020F0502020204030204" pitchFamily="34" charset="0"/>
              </a:rPr>
              <a:t>www.mhforce.com													(717) 843-0081</a:t>
            </a:r>
          </a:p>
        </p:txBody>
      </p:sp>
      <p:sp>
        <p:nvSpPr>
          <p:cNvPr id="4" name="TextBox 3">
            <a:extLst>
              <a:ext uri="{FF2B5EF4-FFF2-40B4-BE49-F238E27FC236}">
                <a16:creationId xmlns:a16="http://schemas.microsoft.com/office/drawing/2014/main" id="{85CABB2E-5B4F-4366-8A22-87A6F56CAD52}"/>
              </a:ext>
            </a:extLst>
          </p:cNvPr>
          <p:cNvSpPr txBox="1"/>
          <p:nvPr userDrawn="1"/>
        </p:nvSpPr>
        <p:spPr>
          <a:xfrm>
            <a:off x="7987708" y="4883043"/>
            <a:ext cx="664535" cy="230832"/>
          </a:xfrm>
          <a:prstGeom prst="rect">
            <a:avLst/>
          </a:prstGeom>
          <a:noFill/>
        </p:spPr>
        <p:txBody>
          <a:bodyPr wrap="square" rtlCol="0">
            <a:spAutoFit/>
          </a:bodyPr>
          <a:lstStyle/>
          <a:p>
            <a:pPr algn="r"/>
            <a:fld id="{A994071D-B55E-402D-8358-AE4F8B476B5D}" type="slidenum">
              <a:rPr lang="en-US" sz="900" smtClean="0">
                <a:latin typeface="Calibri" panose="020F0502020204030204" pitchFamily="34" charset="0"/>
                <a:cs typeface="Calibri" panose="020F0502020204030204" pitchFamily="34" charset="0"/>
              </a:rPr>
              <a:t>‹#›</a:t>
            </a:fld>
            <a:endParaRPr lang="en-US" sz="90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8881929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700"/>
            </a:lvl1p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descr="A picture containing text&#10;&#10;Description automatically generated">
            <a:extLst>
              <a:ext uri="{FF2B5EF4-FFF2-40B4-BE49-F238E27FC236}">
                <a16:creationId xmlns:a16="http://schemas.microsoft.com/office/drawing/2014/main" id="{F30C139F-F4D8-44AB-AB4D-A3A533DBE3F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344438" y="95239"/>
            <a:ext cx="1714500" cy="411323"/>
          </a:xfrm>
          <a:prstGeom prst="rect">
            <a:avLst/>
          </a:prstGeom>
        </p:spPr>
      </p:pic>
      <p:sp>
        <p:nvSpPr>
          <p:cNvPr id="8" name="TextBox 7">
            <a:extLst>
              <a:ext uri="{FF2B5EF4-FFF2-40B4-BE49-F238E27FC236}">
                <a16:creationId xmlns:a16="http://schemas.microsoft.com/office/drawing/2014/main" id="{C34DFF6D-77C5-4B8A-821E-3E6133776ED4}"/>
              </a:ext>
            </a:extLst>
          </p:cNvPr>
          <p:cNvSpPr txBox="1"/>
          <p:nvPr userDrawn="1"/>
        </p:nvSpPr>
        <p:spPr>
          <a:xfrm>
            <a:off x="0" y="4883045"/>
            <a:ext cx="9144000" cy="230832"/>
          </a:xfrm>
          <a:prstGeom prst="rect">
            <a:avLst/>
          </a:prstGeom>
          <a:noFill/>
        </p:spPr>
        <p:txBody>
          <a:bodyPr wrap="square" rtlCol="0">
            <a:spAutoFit/>
          </a:bodyPr>
          <a:lstStyle/>
          <a:p>
            <a:pPr algn="ctr"/>
            <a:r>
              <a:rPr lang="en-US" sz="900">
                <a:latin typeface="Calibri" panose="020F0502020204030204" pitchFamily="34" charset="0"/>
                <a:cs typeface="Calibri" panose="020F0502020204030204" pitchFamily="34" charset="0"/>
              </a:rPr>
              <a:t>We create a safer world by helping companies improve their force and torque measurements.</a:t>
            </a:r>
          </a:p>
        </p:txBody>
      </p:sp>
      <p:sp>
        <p:nvSpPr>
          <p:cNvPr id="10" name="TextBox 9">
            <a:extLst>
              <a:ext uri="{FF2B5EF4-FFF2-40B4-BE49-F238E27FC236}">
                <a16:creationId xmlns:a16="http://schemas.microsoft.com/office/drawing/2014/main" id="{7479BF5F-9F60-4596-A433-C83D65060549}"/>
              </a:ext>
            </a:extLst>
          </p:cNvPr>
          <p:cNvSpPr txBox="1"/>
          <p:nvPr userDrawn="1"/>
        </p:nvSpPr>
        <p:spPr>
          <a:xfrm>
            <a:off x="461471" y="4895513"/>
            <a:ext cx="2132987" cy="207749"/>
          </a:xfrm>
          <a:prstGeom prst="rect">
            <a:avLst/>
          </a:prstGeom>
          <a:noFill/>
        </p:spPr>
        <p:txBody>
          <a:bodyPr wrap="square" rtlCol="0">
            <a:spAutoFit/>
          </a:bodyPr>
          <a:lstStyle/>
          <a:p>
            <a:pPr algn="l"/>
            <a:r>
              <a:rPr lang="en-US" sz="750">
                <a:latin typeface="Calibri" panose="020F0502020204030204" pitchFamily="34" charset="0"/>
                <a:cs typeface="Calibri" panose="020F0502020204030204" pitchFamily="34" charset="0"/>
              </a:rPr>
              <a:t>© 2021 Morehouse Instrument Company</a:t>
            </a:r>
          </a:p>
        </p:txBody>
      </p:sp>
      <p:sp>
        <p:nvSpPr>
          <p:cNvPr id="12" name="TextBox 11">
            <a:extLst>
              <a:ext uri="{FF2B5EF4-FFF2-40B4-BE49-F238E27FC236}">
                <a16:creationId xmlns:a16="http://schemas.microsoft.com/office/drawing/2014/main" id="{2850D085-46A4-4707-BB57-71F085F7DB96}"/>
              </a:ext>
            </a:extLst>
          </p:cNvPr>
          <p:cNvSpPr txBox="1"/>
          <p:nvPr userDrawn="1"/>
        </p:nvSpPr>
        <p:spPr>
          <a:xfrm>
            <a:off x="7063740" y="4883043"/>
            <a:ext cx="1588503" cy="230832"/>
          </a:xfrm>
          <a:prstGeom prst="rect">
            <a:avLst/>
          </a:prstGeom>
          <a:noFill/>
        </p:spPr>
        <p:txBody>
          <a:bodyPr wrap="square" rtlCol="0">
            <a:spAutoFit/>
          </a:bodyPr>
          <a:lstStyle/>
          <a:p>
            <a:pPr algn="r"/>
            <a:r>
              <a:rPr lang="en-US" sz="900">
                <a:latin typeface="Calibri" panose="020F0502020204030204" pitchFamily="34" charset="0"/>
                <a:cs typeface="Calibri" panose="020F0502020204030204" pitchFamily="34" charset="0"/>
              </a:rPr>
              <a:t>www.mhforce.com             </a:t>
            </a:r>
            <a:fld id="{A994071D-B55E-402D-8358-AE4F8B476B5D}" type="slidenum">
              <a:rPr lang="en-US" sz="900" smtClean="0">
                <a:latin typeface="Calibri" panose="020F0502020204030204" pitchFamily="34" charset="0"/>
                <a:cs typeface="Calibri" panose="020F0502020204030204" pitchFamily="34" charset="0"/>
              </a:rPr>
              <a:t>‹#›</a:t>
            </a:fld>
            <a:endParaRPr lang="en-US" sz="900">
              <a:latin typeface="Calibri" panose="020F0502020204030204" pitchFamily="34" charset="0"/>
              <a:cs typeface="Calibri" panose="020F0502020204030204" pitchFamily="34" charset="0"/>
            </a:endParaRPr>
          </a:p>
        </p:txBody>
      </p:sp>
      <p:sp>
        <p:nvSpPr>
          <p:cNvPr id="4" name="Isosceles Triangle 3">
            <a:extLst>
              <a:ext uri="{FF2B5EF4-FFF2-40B4-BE49-F238E27FC236}">
                <a16:creationId xmlns:a16="http://schemas.microsoft.com/office/drawing/2014/main" id="{AB4098B9-A9B6-40D7-ADED-9B742E2F0514}"/>
              </a:ext>
            </a:extLst>
          </p:cNvPr>
          <p:cNvSpPr/>
          <p:nvPr userDrawn="1"/>
        </p:nvSpPr>
        <p:spPr>
          <a:xfrm>
            <a:off x="767523" y="0"/>
            <a:ext cx="470519" cy="405620"/>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a:t> </a:t>
            </a:r>
          </a:p>
        </p:txBody>
      </p:sp>
      <p:sp>
        <p:nvSpPr>
          <p:cNvPr id="5" name="Rectangle 4">
            <a:extLst>
              <a:ext uri="{FF2B5EF4-FFF2-40B4-BE49-F238E27FC236}">
                <a16:creationId xmlns:a16="http://schemas.microsoft.com/office/drawing/2014/main" id="{256D1844-B9C5-49BD-908C-0079D9F80BCB}"/>
              </a:ext>
            </a:extLst>
          </p:cNvPr>
          <p:cNvSpPr/>
          <p:nvPr userDrawn="1"/>
        </p:nvSpPr>
        <p:spPr>
          <a:xfrm>
            <a:off x="1" y="0"/>
            <a:ext cx="1002782" cy="4056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Parallelogram 5">
            <a:extLst>
              <a:ext uri="{FF2B5EF4-FFF2-40B4-BE49-F238E27FC236}">
                <a16:creationId xmlns:a16="http://schemas.microsoft.com/office/drawing/2014/main" id="{BE80458E-D7D4-4A90-92FA-A89F6FDE5F83}"/>
              </a:ext>
            </a:extLst>
          </p:cNvPr>
          <p:cNvSpPr/>
          <p:nvPr userDrawn="1"/>
        </p:nvSpPr>
        <p:spPr>
          <a:xfrm rot="10800000" flipH="1">
            <a:off x="1152591" y="-5766"/>
            <a:ext cx="750747" cy="411385"/>
          </a:xfrm>
          <a:prstGeom prst="parallelogram">
            <a:avLst>
              <a:gd name="adj" fmla="val 57114"/>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356039104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08001" y="2025651"/>
            <a:ext cx="8144243" cy="1369936"/>
          </a:xfrm>
        </p:spPr>
        <p:txBody>
          <a:bodyPr anchor="b"/>
          <a:lstStyle>
            <a:lvl1pPr algn="l">
              <a:defRPr sz="3000" b="0" cap="none"/>
            </a:lvl1pPr>
          </a:lstStyle>
          <a:p>
            <a:r>
              <a:rPr lang="en-US"/>
              <a:t>Click to edit Master title style</a:t>
            </a:r>
          </a:p>
        </p:txBody>
      </p:sp>
      <p:sp>
        <p:nvSpPr>
          <p:cNvPr id="3" name="Text Placeholder 2"/>
          <p:cNvSpPr>
            <a:spLocks noGrp="1"/>
          </p:cNvSpPr>
          <p:nvPr>
            <p:ph type="body" idx="1"/>
          </p:nvPr>
        </p:nvSpPr>
        <p:spPr>
          <a:xfrm>
            <a:off x="508001" y="3395586"/>
            <a:ext cx="8144243" cy="645300"/>
          </a:xfrm>
        </p:spPr>
        <p:txBody>
          <a:bodyPr anchor="t"/>
          <a:lstStyle>
            <a:lvl1pPr marL="0" indent="0" algn="l">
              <a:buNone/>
              <a:defRPr sz="1500">
                <a:solidFill>
                  <a:schemeClr val="tx1">
                    <a:lumMod val="50000"/>
                    <a:lumOff val="5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21" name="Isosceles Triangle 20">
            <a:extLst>
              <a:ext uri="{FF2B5EF4-FFF2-40B4-BE49-F238E27FC236}">
                <a16:creationId xmlns:a16="http://schemas.microsoft.com/office/drawing/2014/main" id="{8F99B76A-6893-43A2-A83E-3C442CB6C817}"/>
              </a:ext>
            </a:extLst>
          </p:cNvPr>
          <p:cNvSpPr/>
          <p:nvPr userDrawn="1"/>
        </p:nvSpPr>
        <p:spPr>
          <a:xfrm>
            <a:off x="460111" y="1"/>
            <a:ext cx="1340377" cy="1155497"/>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a:t> </a:t>
            </a:r>
          </a:p>
        </p:txBody>
      </p:sp>
      <p:sp>
        <p:nvSpPr>
          <p:cNvPr id="23" name="Rectangle 22">
            <a:extLst>
              <a:ext uri="{FF2B5EF4-FFF2-40B4-BE49-F238E27FC236}">
                <a16:creationId xmlns:a16="http://schemas.microsoft.com/office/drawing/2014/main" id="{EC69BF14-17DA-4108-ADD8-FA371BFBDF34}"/>
              </a:ext>
            </a:extLst>
          </p:cNvPr>
          <p:cNvSpPr/>
          <p:nvPr userDrawn="1"/>
        </p:nvSpPr>
        <p:spPr>
          <a:xfrm>
            <a:off x="0" y="0"/>
            <a:ext cx="1130300" cy="11554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5" name="Parallelogram 24">
            <a:extLst>
              <a:ext uri="{FF2B5EF4-FFF2-40B4-BE49-F238E27FC236}">
                <a16:creationId xmlns:a16="http://schemas.microsoft.com/office/drawing/2014/main" id="{8A913DA4-785C-464F-A01C-DEAF4EE20F4E}"/>
              </a:ext>
            </a:extLst>
          </p:cNvPr>
          <p:cNvSpPr/>
          <p:nvPr userDrawn="1"/>
        </p:nvSpPr>
        <p:spPr>
          <a:xfrm rot="10800000" flipH="1">
            <a:off x="1275480" y="1"/>
            <a:ext cx="2113471" cy="1158113"/>
          </a:xfrm>
          <a:prstGeom prst="parallelogram">
            <a:avLst>
              <a:gd name="adj" fmla="val 57114"/>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350"/>
          </a:p>
        </p:txBody>
      </p:sp>
      <p:pic>
        <p:nvPicPr>
          <p:cNvPr id="31" name="Picture 30" descr="A picture containing text&#10;&#10;Description automatically generated">
            <a:extLst>
              <a:ext uri="{FF2B5EF4-FFF2-40B4-BE49-F238E27FC236}">
                <a16:creationId xmlns:a16="http://schemas.microsoft.com/office/drawing/2014/main" id="{708C25C0-951D-4357-BCD8-2FEA7717D69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669675" y="87973"/>
            <a:ext cx="4174073" cy="1001396"/>
          </a:xfrm>
          <a:prstGeom prst="rect">
            <a:avLst/>
          </a:prstGeom>
        </p:spPr>
      </p:pic>
      <p:sp>
        <p:nvSpPr>
          <p:cNvPr id="33" name="TextBox 32">
            <a:extLst>
              <a:ext uri="{FF2B5EF4-FFF2-40B4-BE49-F238E27FC236}">
                <a16:creationId xmlns:a16="http://schemas.microsoft.com/office/drawing/2014/main" id="{44078408-2C67-4A4F-AFEB-F11D6626F2D3}"/>
              </a:ext>
            </a:extLst>
          </p:cNvPr>
          <p:cNvSpPr txBox="1"/>
          <p:nvPr userDrawn="1"/>
        </p:nvSpPr>
        <p:spPr>
          <a:xfrm>
            <a:off x="0" y="4883045"/>
            <a:ext cx="9144000" cy="230832"/>
          </a:xfrm>
          <a:prstGeom prst="rect">
            <a:avLst/>
          </a:prstGeom>
          <a:noFill/>
        </p:spPr>
        <p:txBody>
          <a:bodyPr wrap="square" rtlCol="0">
            <a:spAutoFit/>
          </a:bodyPr>
          <a:lstStyle/>
          <a:p>
            <a:pPr algn="ctr"/>
            <a:r>
              <a:rPr lang="en-US" sz="900">
                <a:latin typeface="Calibri" panose="020F0502020204030204" pitchFamily="34" charset="0"/>
                <a:cs typeface="Calibri" panose="020F0502020204030204" pitchFamily="34" charset="0"/>
              </a:rPr>
              <a:t>We create a safer world by helping companies improve their force and torque measurements.</a:t>
            </a:r>
          </a:p>
        </p:txBody>
      </p:sp>
      <p:sp>
        <p:nvSpPr>
          <p:cNvPr id="35" name="TextBox 34">
            <a:extLst>
              <a:ext uri="{FF2B5EF4-FFF2-40B4-BE49-F238E27FC236}">
                <a16:creationId xmlns:a16="http://schemas.microsoft.com/office/drawing/2014/main" id="{1E6972C9-4345-45FB-9EA1-9A4DE265AD06}"/>
              </a:ext>
            </a:extLst>
          </p:cNvPr>
          <p:cNvSpPr txBox="1"/>
          <p:nvPr userDrawn="1"/>
        </p:nvSpPr>
        <p:spPr>
          <a:xfrm>
            <a:off x="461471" y="4895513"/>
            <a:ext cx="2132987" cy="207749"/>
          </a:xfrm>
          <a:prstGeom prst="rect">
            <a:avLst/>
          </a:prstGeom>
          <a:noFill/>
        </p:spPr>
        <p:txBody>
          <a:bodyPr wrap="square" rtlCol="0">
            <a:spAutoFit/>
          </a:bodyPr>
          <a:lstStyle/>
          <a:p>
            <a:pPr algn="l"/>
            <a:r>
              <a:rPr lang="en-US" sz="750">
                <a:latin typeface="Calibri" panose="020F0502020204030204" pitchFamily="34" charset="0"/>
                <a:cs typeface="Calibri" panose="020F0502020204030204" pitchFamily="34" charset="0"/>
              </a:rPr>
              <a:t>© 2021 Morehouse Instrument Company</a:t>
            </a:r>
          </a:p>
        </p:txBody>
      </p:sp>
      <p:sp>
        <p:nvSpPr>
          <p:cNvPr id="37" name="TextBox 36">
            <a:extLst>
              <a:ext uri="{FF2B5EF4-FFF2-40B4-BE49-F238E27FC236}">
                <a16:creationId xmlns:a16="http://schemas.microsoft.com/office/drawing/2014/main" id="{8A85C25B-EC1F-4302-82F0-0E415FBEE33C}"/>
              </a:ext>
            </a:extLst>
          </p:cNvPr>
          <p:cNvSpPr txBox="1"/>
          <p:nvPr userDrawn="1"/>
        </p:nvSpPr>
        <p:spPr>
          <a:xfrm>
            <a:off x="7063740" y="4883043"/>
            <a:ext cx="1588503" cy="230832"/>
          </a:xfrm>
          <a:prstGeom prst="rect">
            <a:avLst/>
          </a:prstGeom>
          <a:noFill/>
        </p:spPr>
        <p:txBody>
          <a:bodyPr wrap="square" rtlCol="0">
            <a:spAutoFit/>
          </a:bodyPr>
          <a:lstStyle/>
          <a:p>
            <a:pPr algn="r"/>
            <a:r>
              <a:rPr lang="en-US" sz="900">
                <a:latin typeface="Calibri" panose="020F0502020204030204" pitchFamily="34" charset="0"/>
                <a:cs typeface="Calibri" panose="020F0502020204030204" pitchFamily="34" charset="0"/>
              </a:rPr>
              <a:t>www.mhforce.com             </a:t>
            </a:r>
            <a:fld id="{A994071D-B55E-402D-8358-AE4F8B476B5D}" type="slidenum">
              <a:rPr lang="en-US" sz="900" smtClean="0">
                <a:latin typeface="Calibri" panose="020F0502020204030204" pitchFamily="34" charset="0"/>
                <a:cs typeface="Calibri" panose="020F0502020204030204" pitchFamily="34" charset="0"/>
              </a:rPr>
              <a:t>‹#›</a:t>
            </a:fld>
            <a:endParaRPr lang="en-US" sz="90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2564320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08001" y="1620442"/>
            <a:ext cx="3953856" cy="29105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82144" y="1620442"/>
            <a:ext cx="3953856" cy="29105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descr="A picture containing text&#10;&#10;Description automatically generated">
            <a:extLst>
              <a:ext uri="{FF2B5EF4-FFF2-40B4-BE49-F238E27FC236}">
                <a16:creationId xmlns:a16="http://schemas.microsoft.com/office/drawing/2014/main" id="{7B55881C-8171-4370-9F2B-B9E3FAE6568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344438" y="95239"/>
            <a:ext cx="1714500" cy="411323"/>
          </a:xfrm>
          <a:prstGeom prst="rect">
            <a:avLst/>
          </a:prstGeom>
        </p:spPr>
      </p:pic>
      <p:sp>
        <p:nvSpPr>
          <p:cNvPr id="8" name="TextBox 7">
            <a:extLst>
              <a:ext uri="{FF2B5EF4-FFF2-40B4-BE49-F238E27FC236}">
                <a16:creationId xmlns:a16="http://schemas.microsoft.com/office/drawing/2014/main" id="{E751DDFB-059D-478A-95BC-59E95DF7C050}"/>
              </a:ext>
            </a:extLst>
          </p:cNvPr>
          <p:cNvSpPr txBox="1"/>
          <p:nvPr userDrawn="1"/>
        </p:nvSpPr>
        <p:spPr>
          <a:xfrm>
            <a:off x="0" y="4883045"/>
            <a:ext cx="9144000" cy="230832"/>
          </a:xfrm>
          <a:prstGeom prst="rect">
            <a:avLst/>
          </a:prstGeom>
          <a:noFill/>
        </p:spPr>
        <p:txBody>
          <a:bodyPr wrap="square" rtlCol="0">
            <a:spAutoFit/>
          </a:bodyPr>
          <a:lstStyle/>
          <a:p>
            <a:pPr algn="ctr"/>
            <a:r>
              <a:rPr lang="en-US" sz="900">
                <a:latin typeface="Calibri" panose="020F0502020204030204" pitchFamily="34" charset="0"/>
                <a:cs typeface="Calibri" panose="020F0502020204030204" pitchFamily="34" charset="0"/>
              </a:rPr>
              <a:t>We create a safer world by helping companies improve their force and torque measurements.</a:t>
            </a:r>
          </a:p>
        </p:txBody>
      </p:sp>
      <p:sp>
        <p:nvSpPr>
          <p:cNvPr id="10" name="TextBox 9">
            <a:extLst>
              <a:ext uri="{FF2B5EF4-FFF2-40B4-BE49-F238E27FC236}">
                <a16:creationId xmlns:a16="http://schemas.microsoft.com/office/drawing/2014/main" id="{35B412CA-841F-4F85-94F8-B36EE31BCB90}"/>
              </a:ext>
            </a:extLst>
          </p:cNvPr>
          <p:cNvSpPr txBox="1"/>
          <p:nvPr userDrawn="1"/>
        </p:nvSpPr>
        <p:spPr>
          <a:xfrm>
            <a:off x="461471" y="4895513"/>
            <a:ext cx="2132987" cy="207749"/>
          </a:xfrm>
          <a:prstGeom prst="rect">
            <a:avLst/>
          </a:prstGeom>
          <a:noFill/>
        </p:spPr>
        <p:txBody>
          <a:bodyPr wrap="square" rtlCol="0">
            <a:spAutoFit/>
          </a:bodyPr>
          <a:lstStyle/>
          <a:p>
            <a:pPr algn="l"/>
            <a:r>
              <a:rPr lang="en-US" sz="750">
                <a:latin typeface="Calibri" panose="020F0502020204030204" pitchFamily="34" charset="0"/>
                <a:cs typeface="Calibri" panose="020F0502020204030204" pitchFamily="34" charset="0"/>
              </a:rPr>
              <a:t>© 2021 Morehouse Instrument Company</a:t>
            </a:r>
          </a:p>
        </p:txBody>
      </p:sp>
      <p:sp>
        <p:nvSpPr>
          <p:cNvPr id="12" name="TextBox 11">
            <a:extLst>
              <a:ext uri="{FF2B5EF4-FFF2-40B4-BE49-F238E27FC236}">
                <a16:creationId xmlns:a16="http://schemas.microsoft.com/office/drawing/2014/main" id="{8DFFE510-655B-447C-B9E2-F3D1121D764C}"/>
              </a:ext>
            </a:extLst>
          </p:cNvPr>
          <p:cNvSpPr txBox="1"/>
          <p:nvPr userDrawn="1"/>
        </p:nvSpPr>
        <p:spPr>
          <a:xfrm>
            <a:off x="7063740" y="4883043"/>
            <a:ext cx="1588503" cy="230832"/>
          </a:xfrm>
          <a:prstGeom prst="rect">
            <a:avLst/>
          </a:prstGeom>
          <a:noFill/>
        </p:spPr>
        <p:txBody>
          <a:bodyPr wrap="square" rtlCol="0">
            <a:spAutoFit/>
          </a:bodyPr>
          <a:lstStyle/>
          <a:p>
            <a:pPr algn="r"/>
            <a:r>
              <a:rPr lang="en-US" sz="900">
                <a:latin typeface="Calibri" panose="020F0502020204030204" pitchFamily="34" charset="0"/>
                <a:cs typeface="Calibri" panose="020F0502020204030204" pitchFamily="34" charset="0"/>
              </a:rPr>
              <a:t>www.mhforce.com             </a:t>
            </a:r>
            <a:fld id="{A994071D-B55E-402D-8358-AE4F8B476B5D}" type="slidenum">
              <a:rPr lang="en-US" sz="900" smtClean="0">
                <a:latin typeface="Calibri" panose="020F0502020204030204" pitchFamily="34" charset="0"/>
                <a:cs typeface="Calibri" panose="020F0502020204030204" pitchFamily="34" charset="0"/>
              </a:rPr>
              <a:t>‹#›</a:t>
            </a:fld>
            <a:endParaRPr lang="en-US" sz="900">
              <a:latin typeface="Calibri" panose="020F0502020204030204" pitchFamily="34" charset="0"/>
              <a:cs typeface="Calibri" panose="020F0502020204030204" pitchFamily="34" charset="0"/>
            </a:endParaRPr>
          </a:p>
        </p:txBody>
      </p:sp>
      <p:sp>
        <p:nvSpPr>
          <p:cNvPr id="14" name="Isosceles Triangle 13">
            <a:extLst>
              <a:ext uri="{FF2B5EF4-FFF2-40B4-BE49-F238E27FC236}">
                <a16:creationId xmlns:a16="http://schemas.microsoft.com/office/drawing/2014/main" id="{0D8222FF-9945-4829-9B8A-69080F37683B}"/>
              </a:ext>
            </a:extLst>
          </p:cNvPr>
          <p:cNvSpPr/>
          <p:nvPr userDrawn="1"/>
        </p:nvSpPr>
        <p:spPr>
          <a:xfrm>
            <a:off x="767523" y="0"/>
            <a:ext cx="470519" cy="405620"/>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a:t> </a:t>
            </a:r>
          </a:p>
        </p:txBody>
      </p:sp>
      <p:sp>
        <p:nvSpPr>
          <p:cNvPr id="16" name="Rectangle 15">
            <a:extLst>
              <a:ext uri="{FF2B5EF4-FFF2-40B4-BE49-F238E27FC236}">
                <a16:creationId xmlns:a16="http://schemas.microsoft.com/office/drawing/2014/main" id="{6CAE18F3-B455-4715-AA64-0F0B3598F6CA}"/>
              </a:ext>
            </a:extLst>
          </p:cNvPr>
          <p:cNvSpPr/>
          <p:nvPr userDrawn="1"/>
        </p:nvSpPr>
        <p:spPr>
          <a:xfrm>
            <a:off x="1" y="0"/>
            <a:ext cx="1002782" cy="4056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 name="Parallelogram 17">
            <a:extLst>
              <a:ext uri="{FF2B5EF4-FFF2-40B4-BE49-F238E27FC236}">
                <a16:creationId xmlns:a16="http://schemas.microsoft.com/office/drawing/2014/main" id="{D03E4373-9831-4D54-BFBC-D84904F2D3FC}"/>
              </a:ext>
            </a:extLst>
          </p:cNvPr>
          <p:cNvSpPr/>
          <p:nvPr userDrawn="1"/>
        </p:nvSpPr>
        <p:spPr>
          <a:xfrm rot="10800000" flipH="1">
            <a:off x="1152591" y="-5766"/>
            <a:ext cx="750747" cy="411385"/>
          </a:xfrm>
          <a:prstGeom prst="parallelogram">
            <a:avLst>
              <a:gd name="adj" fmla="val 57114"/>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273633152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506809" y="1620737"/>
            <a:ext cx="3139217" cy="432197"/>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506809" y="2052934"/>
            <a:ext cx="3139217" cy="247808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816287" y="1620737"/>
            <a:ext cx="3139214" cy="432197"/>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3816288" y="2052934"/>
            <a:ext cx="3139213" cy="247808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descr="A picture containing text&#10;&#10;Description automatically generated">
            <a:extLst>
              <a:ext uri="{FF2B5EF4-FFF2-40B4-BE49-F238E27FC236}">
                <a16:creationId xmlns:a16="http://schemas.microsoft.com/office/drawing/2014/main" id="{8A35AD23-7D12-4F20-BBC1-4744C8B7B42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344438" y="95239"/>
            <a:ext cx="1714500" cy="411323"/>
          </a:xfrm>
          <a:prstGeom prst="rect">
            <a:avLst/>
          </a:prstGeom>
        </p:spPr>
      </p:pic>
      <p:sp>
        <p:nvSpPr>
          <p:cNvPr id="10" name="TextBox 9">
            <a:extLst>
              <a:ext uri="{FF2B5EF4-FFF2-40B4-BE49-F238E27FC236}">
                <a16:creationId xmlns:a16="http://schemas.microsoft.com/office/drawing/2014/main" id="{A3B8ED04-4FFC-4971-8352-72762576E8B7}"/>
              </a:ext>
            </a:extLst>
          </p:cNvPr>
          <p:cNvSpPr txBox="1"/>
          <p:nvPr userDrawn="1"/>
        </p:nvSpPr>
        <p:spPr>
          <a:xfrm>
            <a:off x="0" y="4883045"/>
            <a:ext cx="9144000" cy="230832"/>
          </a:xfrm>
          <a:prstGeom prst="rect">
            <a:avLst/>
          </a:prstGeom>
          <a:noFill/>
        </p:spPr>
        <p:txBody>
          <a:bodyPr wrap="square" rtlCol="0">
            <a:spAutoFit/>
          </a:bodyPr>
          <a:lstStyle/>
          <a:p>
            <a:pPr algn="ctr"/>
            <a:r>
              <a:rPr lang="en-US" sz="900">
                <a:latin typeface="Calibri" panose="020F0502020204030204" pitchFamily="34" charset="0"/>
                <a:cs typeface="Calibri" panose="020F0502020204030204" pitchFamily="34" charset="0"/>
              </a:rPr>
              <a:t>We create a safer world by helping companies improve their force and torque measurements.</a:t>
            </a:r>
          </a:p>
        </p:txBody>
      </p:sp>
      <p:sp>
        <p:nvSpPr>
          <p:cNvPr id="12" name="TextBox 11">
            <a:extLst>
              <a:ext uri="{FF2B5EF4-FFF2-40B4-BE49-F238E27FC236}">
                <a16:creationId xmlns:a16="http://schemas.microsoft.com/office/drawing/2014/main" id="{F3058409-330F-43DB-96A3-582AE7BD3B55}"/>
              </a:ext>
            </a:extLst>
          </p:cNvPr>
          <p:cNvSpPr txBox="1"/>
          <p:nvPr userDrawn="1"/>
        </p:nvSpPr>
        <p:spPr>
          <a:xfrm>
            <a:off x="461471" y="4895513"/>
            <a:ext cx="2132987" cy="207749"/>
          </a:xfrm>
          <a:prstGeom prst="rect">
            <a:avLst/>
          </a:prstGeom>
          <a:noFill/>
        </p:spPr>
        <p:txBody>
          <a:bodyPr wrap="square" rtlCol="0">
            <a:spAutoFit/>
          </a:bodyPr>
          <a:lstStyle/>
          <a:p>
            <a:pPr algn="l"/>
            <a:r>
              <a:rPr lang="en-US" sz="750">
                <a:latin typeface="Calibri" panose="020F0502020204030204" pitchFamily="34" charset="0"/>
                <a:cs typeface="Calibri" panose="020F0502020204030204" pitchFamily="34" charset="0"/>
              </a:rPr>
              <a:t>© 2021 Morehouse Instrument Company</a:t>
            </a:r>
          </a:p>
        </p:txBody>
      </p:sp>
      <p:sp>
        <p:nvSpPr>
          <p:cNvPr id="14" name="TextBox 13">
            <a:extLst>
              <a:ext uri="{FF2B5EF4-FFF2-40B4-BE49-F238E27FC236}">
                <a16:creationId xmlns:a16="http://schemas.microsoft.com/office/drawing/2014/main" id="{C2722588-BB1E-433D-8747-E3026640C282}"/>
              </a:ext>
            </a:extLst>
          </p:cNvPr>
          <p:cNvSpPr txBox="1"/>
          <p:nvPr userDrawn="1"/>
        </p:nvSpPr>
        <p:spPr>
          <a:xfrm>
            <a:off x="7063740" y="4883043"/>
            <a:ext cx="1588503" cy="230832"/>
          </a:xfrm>
          <a:prstGeom prst="rect">
            <a:avLst/>
          </a:prstGeom>
          <a:noFill/>
        </p:spPr>
        <p:txBody>
          <a:bodyPr wrap="square" rtlCol="0">
            <a:spAutoFit/>
          </a:bodyPr>
          <a:lstStyle/>
          <a:p>
            <a:pPr algn="r"/>
            <a:r>
              <a:rPr lang="en-US" sz="900">
                <a:latin typeface="Calibri" panose="020F0502020204030204" pitchFamily="34" charset="0"/>
                <a:cs typeface="Calibri" panose="020F0502020204030204" pitchFamily="34" charset="0"/>
              </a:rPr>
              <a:t>www.mhforce.com             </a:t>
            </a:r>
            <a:fld id="{A994071D-B55E-402D-8358-AE4F8B476B5D}" type="slidenum">
              <a:rPr lang="en-US" sz="900" smtClean="0">
                <a:latin typeface="Calibri" panose="020F0502020204030204" pitchFamily="34" charset="0"/>
                <a:cs typeface="Calibri" panose="020F0502020204030204" pitchFamily="34" charset="0"/>
              </a:rPr>
              <a:t>‹#›</a:t>
            </a:fld>
            <a:endParaRPr lang="en-US" sz="900">
              <a:latin typeface="Calibri" panose="020F0502020204030204" pitchFamily="34" charset="0"/>
              <a:cs typeface="Calibri" panose="020F0502020204030204" pitchFamily="34" charset="0"/>
            </a:endParaRPr>
          </a:p>
        </p:txBody>
      </p:sp>
      <p:sp>
        <p:nvSpPr>
          <p:cNvPr id="16" name="Isosceles Triangle 15">
            <a:extLst>
              <a:ext uri="{FF2B5EF4-FFF2-40B4-BE49-F238E27FC236}">
                <a16:creationId xmlns:a16="http://schemas.microsoft.com/office/drawing/2014/main" id="{A7F9FF83-E191-440C-806C-0D9581CACADE}"/>
              </a:ext>
            </a:extLst>
          </p:cNvPr>
          <p:cNvSpPr/>
          <p:nvPr userDrawn="1"/>
        </p:nvSpPr>
        <p:spPr>
          <a:xfrm>
            <a:off x="767523" y="0"/>
            <a:ext cx="470519" cy="405620"/>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a:t> </a:t>
            </a:r>
          </a:p>
        </p:txBody>
      </p:sp>
      <p:sp>
        <p:nvSpPr>
          <p:cNvPr id="18" name="Rectangle 17">
            <a:extLst>
              <a:ext uri="{FF2B5EF4-FFF2-40B4-BE49-F238E27FC236}">
                <a16:creationId xmlns:a16="http://schemas.microsoft.com/office/drawing/2014/main" id="{62F59DA4-210C-4303-8AEB-8456E77EF067}"/>
              </a:ext>
            </a:extLst>
          </p:cNvPr>
          <p:cNvSpPr/>
          <p:nvPr userDrawn="1"/>
        </p:nvSpPr>
        <p:spPr>
          <a:xfrm>
            <a:off x="1" y="0"/>
            <a:ext cx="1002782" cy="4056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0" name="Parallelogram 19">
            <a:extLst>
              <a:ext uri="{FF2B5EF4-FFF2-40B4-BE49-F238E27FC236}">
                <a16:creationId xmlns:a16="http://schemas.microsoft.com/office/drawing/2014/main" id="{2D6A0AB7-EDCC-4393-BF3D-16DF383E96CD}"/>
              </a:ext>
            </a:extLst>
          </p:cNvPr>
          <p:cNvSpPr/>
          <p:nvPr userDrawn="1"/>
        </p:nvSpPr>
        <p:spPr>
          <a:xfrm rot="10800000" flipH="1">
            <a:off x="1152591" y="-5766"/>
            <a:ext cx="750747" cy="411385"/>
          </a:xfrm>
          <a:prstGeom prst="parallelogram">
            <a:avLst>
              <a:gd name="adj" fmla="val 57114"/>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350987693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08001" y="457200"/>
            <a:ext cx="6447501" cy="990600"/>
          </a:xfrm>
        </p:spPr>
        <p:txBody>
          <a:bodyPr/>
          <a:lstStyle/>
          <a:p>
            <a:r>
              <a:rPr lang="en-US"/>
              <a:t>Click to edit Master title style</a:t>
            </a:r>
          </a:p>
        </p:txBody>
      </p:sp>
      <p:pic>
        <p:nvPicPr>
          <p:cNvPr id="4" name="Picture 3" descr="A picture containing text&#10;&#10;Description automatically generated">
            <a:extLst>
              <a:ext uri="{FF2B5EF4-FFF2-40B4-BE49-F238E27FC236}">
                <a16:creationId xmlns:a16="http://schemas.microsoft.com/office/drawing/2014/main" id="{A896A3AB-E61F-4FC6-88C0-2783B5092A8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344438" y="95239"/>
            <a:ext cx="1714500" cy="411323"/>
          </a:xfrm>
          <a:prstGeom prst="rect">
            <a:avLst/>
          </a:prstGeom>
        </p:spPr>
      </p:pic>
      <p:sp>
        <p:nvSpPr>
          <p:cNvPr id="6" name="TextBox 5">
            <a:extLst>
              <a:ext uri="{FF2B5EF4-FFF2-40B4-BE49-F238E27FC236}">
                <a16:creationId xmlns:a16="http://schemas.microsoft.com/office/drawing/2014/main" id="{2D56690A-C46D-4C16-8F70-B3757A915477}"/>
              </a:ext>
            </a:extLst>
          </p:cNvPr>
          <p:cNvSpPr txBox="1"/>
          <p:nvPr userDrawn="1"/>
        </p:nvSpPr>
        <p:spPr>
          <a:xfrm>
            <a:off x="0" y="4883045"/>
            <a:ext cx="9144000" cy="230832"/>
          </a:xfrm>
          <a:prstGeom prst="rect">
            <a:avLst/>
          </a:prstGeom>
          <a:noFill/>
        </p:spPr>
        <p:txBody>
          <a:bodyPr wrap="square" rtlCol="0">
            <a:spAutoFit/>
          </a:bodyPr>
          <a:lstStyle/>
          <a:p>
            <a:pPr algn="ctr"/>
            <a:r>
              <a:rPr lang="en-US" sz="900">
                <a:latin typeface="Calibri" panose="020F0502020204030204" pitchFamily="34" charset="0"/>
                <a:cs typeface="Calibri" panose="020F0502020204030204" pitchFamily="34" charset="0"/>
              </a:rPr>
              <a:t>We create a safer world by helping companies improve their force and torque measurements.</a:t>
            </a:r>
          </a:p>
        </p:txBody>
      </p:sp>
      <p:sp>
        <p:nvSpPr>
          <p:cNvPr id="8" name="TextBox 7">
            <a:extLst>
              <a:ext uri="{FF2B5EF4-FFF2-40B4-BE49-F238E27FC236}">
                <a16:creationId xmlns:a16="http://schemas.microsoft.com/office/drawing/2014/main" id="{34E5B2F4-B3D9-406D-B3FC-B1616F11A508}"/>
              </a:ext>
            </a:extLst>
          </p:cNvPr>
          <p:cNvSpPr txBox="1"/>
          <p:nvPr userDrawn="1"/>
        </p:nvSpPr>
        <p:spPr>
          <a:xfrm>
            <a:off x="461471" y="4895513"/>
            <a:ext cx="2132987" cy="207749"/>
          </a:xfrm>
          <a:prstGeom prst="rect">
            <a:avLst/>
          </a:prstGeom>
          <a:noFill/>
        </p:spPr>
        <p:txBody>
          <a:bodyPr wrap="square" rtlCol="0">
            <a:spAutoFit/>
          </a:bodyPr>
          <a:lstStyle/>
          <a:p>
            <a:pPr algn="l"/>
            <a:r>
              <a:rPr lang="en-US" sz="750">
                <a:latin typeface="Calibri" panose="020F0502020204030204" pitchFamily="34" charset="0"/>
                <a:cs typeface="Calibri" panose="020F0502020204030204" pitchFamily="34" charset="0"/>
              </a:rPr>
              <a:t>© 2021 Morehouse Instrument Company</a:t>
            </a:r>
          </a:p>
        </p:txBody>
      </p:sp>
      <p:sp>
        <p:nvSpPr>
          <p:cNvPr id="10" name="TextBox 9">
            <a:extLst>
              <a:ext uri="{FF2B5EF4-FFF2-40B4-BE49-F238E27FC236}">
                <a16:creationId xmlns:a16="http://schemas.microsoft.com/office/drawing/2014/main" id="{7911E5F0-8044-4DCD-A34C-100026F9619C}"/>
              </a:ext>
            </a:extLst>
          </p:cNvPr>
          <p:cNvSpPr txBox="1"/>
          <p:nvPr userDrawn="1"/>
        </p:nvSpPr>
        <p:spPr>
          <a:xfrm>
            <a:off x="7063740" y="4883043"/>
            <a:ext cx="1588503" cy="230832"/>
          </a:xfrm>
          <a:prstGeom prst="rect">
            <a:avLst/>
          </a:prstGeom>
          <a:noFill/>
        </p:spPr>
        <p:txBody>
          <a:bodyPr wrap="square" rtlCol="0">
            <a:spAutoFit/>
          </a:bodyPr>
          <a:lstStyle/>
          <a:p>
            <a:pPr algn="r"/>
            <a:r>
              <a:rPr lang="en-US" sz="900">
                <a:latin typeface="Calibri" panose="020F0502020204030204" pitchFamily="34" charset="0"/>
                <a:cs typeface="Calibri" panose="020F0502020204030204" pitchFamily="34" charset="0"/>
              </a:rPr>
              <a:t>www.mhforce.com             </a:t>
            </a:r>
            <a:fld id="{A994071D-B55E-402D-8358-AE4F8B476B5D}" type="slidenum">
              <a:rPr lang="en-US" sz="900" smtClean="0">
                <a:latin typeface="Calibri" panose="020F0502020204030204" pitchFamily="34" charset="0"/>
                <a:cs typeface="Calibri" panose="020F0502020204030204" pitchFamily="34" charset="0"/>
              </a:rPr>
              <a:t>‹#›</a:t>
            </a:fld>
            <a:endParaRPr lang="en-US" sz="900">
              <a:latin typeface="Calibri" panose="020F0502020204030204" pitchFamily="34" charset="0"/>
              <a:cs typeface="Calibri" panose="020F0502020204030204" pitchFamily="34" charset="0"/>
            </a:endParaRPr>
          </a:p>
        </p:txBody>
      </p:sp>
      <p:sp>
        <p:nvSpPr>
          <p:cNvPr id="12" name="Isosceles Triangle 11">
            <a:extLst>
              <a:ext uri="{FF2B5EF4-FFF2-40B4-BE49-F238E27FC236}">
                <a16:creationId xmlns:a16="http://schemas.microsoft.com/office/drawing/2014/main" id="{8766BBDF-A5E3-42A1-BEDC-BABEED295AAB}"/>
              </a:ext>
            </a:extLst>
          </p:cNvPr>
          <p:cNvSpPr/>
          <p:nvPr userDrawn="1"/>
        </p:nvSpPr>
        <p:spPr>
          <a:xfrm>
            <a:off x="767523" y="0"/>
            <a:ext cx="470519" cy="405620"/>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a:t> </a:t>
            </a:r>
          </a:p>
        </p:txBody>
      </p:sp>
      <p:sp>
        <p:nvSpPr>
          <p:cNvPr id="14" name="Rectangle 13">
            <a:extLst>
              <a:ext uri="{FF2B5EF4-FFF2-40B4-BE49-F238E27FC236}">
                <a16:creationId xmlns:a16="http://schemas.microsoft.com/office/drawing/2014/main" id="{DEFBEFD7-E1E0-4D37-867C-CF76502A40AC}"/>
              </a:ext>
            </a:extLst>
          </p:cNvPr>
          <p:cNvSpPr/>
          <p:nvPr userDrawn="1"/>
        </p:nvSpPr>
        <p:spPr>
          <a:xfrm>
            <a:off x="1" y="0"/>
            <a:ext cx="1002782" cy="4056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 name="Parallelogram 15">
            <a:extLst>
              <a:ext uri="{FF2B5EF4-FFF2-40B4-BE49-F238E27FC236}">
                <a16:creationId xmlns:a16="http://schemas.microsoft.com/office/drawing/2014/main" id="{E049318B-DAF6-491B-93F6-D986DCEBC140}"/>
              </a:ext>
            </a:extLst>
          </p:cNvPr>
          <p:cNvSpPr/>
          <p:nvPr userDrawn="1"/>
        </p:nvSpPr>
        <p:spPr>
          <a:xfrm rot="10800000" flipH="1">
            <a:off x="1152591" y="-5766"/>
            <a:ext cx="750747" cy="411385"/>
          </a:xfrm>
          <a:prstGeom prst="parallelogram">
            <a:avLst>
              <a:gd name="adj" fmla="val 57114"/>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260321089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6" name="Picture 5" descr="A picture containing text&#10;&#10;Description automatically generated">
            <a:extLst>
              <a:ext uri="{FF2B5EF4-FFF2-40B4-BE49-F238E27FC236}">
                <a16:creationId xmlns:a16="http://schemas.microsoft.com/office/drawing/2014/main" id="{B0CBA099-B961-4EA3-8EEB-C1146387ADA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344438" y="95239"/>
            <a:ext cx="1714500" cy="411323"/>
          </a:xfrm>
          <a:prstGeom prst="rect">
            <a:avLst/>
          </a:prstGeom>
        </p:spPr>
      </p:pic>
      <p:sp>
        <p:nvSpPr>
          <p:cNvPr id="8" name="TextBox 7">
            <a:extLst>
              <a:ext uri="{FF2B5EF4-FFF2-40B4-BE49-F238E27FC236}">
                <a16:creationId xmlns:a16="http://schemas.microsoft.com/office/drawing/2014/main" id="{C1BAE7B7-06F7-452C-AC18-EF867ECDC358}"/>
              </a:ext>
            </a:extLst>
          </p:cNvPr>
          <p:cNvSpPr txBox="1"/>
          <p:nvPr userDrawn="1"/>
        </p:nvSpPr>
        <p:spPr>
          <a:xfrm>
            <a:off x="0" y="4883045"/>
            <a:ext cx="9144000" cy="230832"/>
          </a:xfrm>
          <a:prstGeom prst="rect">
            <a:avLst/>
          </a:prstGeom>
          <a:noFill/>
        </p:spPr>
        <p:txBody>
          <a:bodyPr wrap="square" rtlCol="0">
            <a:spAutoFit/>
          </a:bodyPr>
          <a:lstStyle/>
          <a:p>
            <a:pPr algn="ctr"/>
            <a:r>
              <a:rPr lang="en-US" sz="900">
                <a:latin typeface="Calibri" panose="020F0502020204030204" pitchFamily="34" charset="0"/>
                <a:cs typeface="Calibri" panose="020F0502020204030204" pitchFamily="34" charset="0"/>
              </a:rPr>
              <a:t>We create a safer world by helping companies improve their force and torque measurements.</a:t>
            </a:r>
          </a:p>
        </p:txBody>
      </p:sp>
      <p:sp>
        <p:nvSpPr>
          <p:cNvPr id="10" name="TextBox 9">
            <a:extLst>
              <a:ext uri="{FF2B5EF4-FFF2-40B4-BE49-F238E27FC236}">
                <a16:creationId xmlns:a16="http://schemas.microsoft.com/office/drawing/2014/main" id="{1D0F3BF0-5F8F-4B6F-AA7A-4C00240DDAF0}"/>
              </a:ext>
            </a:extLst>
          </p:cNvPr>
          <p:cNvSpPr txBox="1"/>
          <p:nvPr userDrawn="1"/>
        </p:nvSpPr>
        <p:spPr>
          <a:xfrm>
            <a:off x="461471" y="4895513"/>
            <a:ext cx="2132987" cy="207749"/>
          </a:xfrm>
          <a:prstGeom prst="rect">
            <a:avLst/>
          </a:prstGeom>
          <a:noFill/>
        </p:spPr>
        <p:txBody>
          <a:bodyPr wrap="square" rtlCol="0">
            <a:spAutoFit/>
          </a:bodyPr>
          <a:lstStyle/>
          <a:p>
            <a:pPr algn="l"/>
            <a:r>
              <a:rPr lang="en-US" sz="750">
                <a:latin typeface="Calibri" panose="020F0502020204030204" pitchFamily="34" charset="0"/>
                <a:cs typeface="Calibri" panose="020F0502020204030204" pitchFamily="34" charset="0"/>
              </a:rPr>
              <a:t>© 2021 Morehouse Instrument Company</a:t>
            </a:r>
          </a:p>
        </p:txBody>
      </p:sp>
      <p:sp>
        <p:nvSpPr>
          <p:cNvPr id="12" name="TextBox 11">
            <a:extLst>
              <a:ext uri="{FF2B5EF4-FFF2-40B4-BE49-F238E27FC236}">
                <a16:creationId xmlns:a16="http://schemas.microsoft.com/office/drawing/2014/main" id="{2238CEB0-E49C-4371-BC29-409C7C749CE1}"/>
              </a:ext>
            </a:extLst>
          </p:cNvPr>
          <p:cNvSpPr txBox="1"/>
          <p:nvPr userDrawn="1"/>
        </p:nvSpPr>
        <p:spPr>
          <a:xfrm>
            <a:off x="7063740" y="4883043"/>
            <a:ext cx="1588503" cy="230832"/>
          </a:xfrm>
          <a:prstGeom prst="rect">
            <a:avLst/>
          </a:prstGeom>
          <a:noFill/>
        </p:spPr>
        <p:txBody>
          <a:bodyPr wrap="square" rtlCol="0">
            <a:spAutoFit/>
          </a:bodyPr>
          <a:lstStyle/>
          <a:p>
            <a:pPr algn="r"/>
            <a:r>
              <a:rPr lang="en-US" sz="900">
                <a:latin typeface="Calibri" panose="020F0502020204030204" pitchFamily="34" charset="0"/>
                <a:cs typeface="Calibri" panose="020F0502020204030204" pitchFamily="34" charset="0"/>
              </a:rPr>
              <a:t>www.mhforce.com             </a:t>
            </a:r>
            <a:fld id="{A994071D-B55E-402D-8358-AE4F8B476B5D}" type="slidenum">
              <a:rPr lang="en-US" sz="900" smtClean="0">
                <a:latin typeface="Calibri" panose="020F0502020204030204" pitchFamily="34" charset="0"/>
                <a:cs typeface="Calibri" panose="020F0502020204030204" pitchFamily="34" charset="0"/>
              </a:rPr>
              <a:t>‹#›</a:t>
            </a:fld>
            <a:endParaRPr lang="en-US" sz="900">
              <a:latin typeface="Calibri" panose="020F0502020204030204" pitchFamily="34" charset="0"/>
              <a:cs typeface="Calibri" panose="020F0502020204030204" pitchFamily="34" charset="0"/>
            </a:endParaRPr>
          </a:p>
        </p:txBody>
      </p:sp>
      <p:sp>
        <p:nvSpPr>
          <p:cNvPr id="14" name="Isosceles Triangle 13">
            <a:extLst>
              <a:ext uri="{FF2B5EF4-FFF2-40B4-BE49-F238E27FC236}">
                <a16:creationId xmlns:a16="http://schemas.microsoft.com/office/drawing/2014/main" id="{B41DF115-0033-4418-97CE-1846F0B85848}"/>
              </a:ext>
            </a:extLst>
          </p:cNvPr>
          <p:cNvSpPr/>
          <p:nvPr userDrawn="1"/>
        </p:nvSpPr>
        <p:spPr>
          <a:xfrm>
            <a:off x="767523" y="0"/>
            <a:ext cx="470519" cy="405620"/>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a:t> </a:t>
            </a:r>
          </a:p>
        </p:txBody>
      </p:sp>
      <p:sp>
        <p:nvSpPr>
          <p:cNvPr id="16" name="Rectangle 15">
            <a:extLst>
              <a:ext uri="{FF2B5EF4-FFF2-40B4-BE49-F238E27FC236}">
                <a16:creationId xmlns:a16="http://schemas.microsoft.com/office/drawing/2014/main" id="{9D028A67-9854-445D-A485-E8B2F96C7075}"/>
              </a:ext>
            </a:extLst>
          </p:cNvPr>
          <p:cNvSpPr/>
          <p:nvPr userDrawn="1"/>
        </p:nvSpPr>
        <p:spPr>
          <a:xfrm>
            <a:off x="1" y="0"/>
            <a:ext cx="1002782" cy="4056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 name="Parallelogram 17">
            <a:extLst>
              <a:ext uri="{FF2B5EF4-FFF2-40B4-BE49-F238E27FC236}">
                <a16:creationId xmlns:a16="http://schemas.microsoft.com/office/drawing/2014/main" id="{6A6FDD1A-698B-4035-B8B0-69C9D1FEC21B}"/>
              </a:ext>
            </a:extLst>
          </p:cNvPr>
          <p:cNvSpPr/>
          <p:nvPr userDrawn="1"/>
        </p:nvSpPr>
        <p:spPr>
          <a:xfrm rot="10800000" flipH="1">
            <a:off x="1152591" y="-5766"/>
            <a:ext cx="750747" cy="411385"/>
          </a:xfrm>
          <a:prstGeom prst="parallelogram">
            <a:avLst>
              <a:gd name="adj" fmla="val 57114"/>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80694853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1" y="1123953"/>
            <a:ext cx="2890896" cy="958850"/>
          </a:xfrm>
        </p:spPr>
        <p:txBody>
          <a:bodyPr anchor="b">
            <a:normAutofit/>
          </a:bodyPr>
          <a:lstStyle>
            <a:lvl1pPr>
              <a:defRPr sz="1500"/>
            </a:lvl1pPr>
          </a:lstStyle>
          <a:p>
            <a:r>
              <a:rPr lang="en-US"/>
              <a:t>Click to edit Master title style</a:t>
            </a:r>
          </a:p>
        </p:txBody>
      </p:sp>
      <p:sp>
        <p:nvSpPr>
          <p:cNvPr id="3" name="Content Placeholder 2"/>
          <p:cNvSpPr>
            <a:spLocks noGrp="1"/>
          </p:cNvSpPr>
          <p:nvPr>
            <p:ph idx="1"/>
          </p:nvPr>
        </p:nvSpPr>
        <p:spPr>
          <a:xfrm>
            <a:off x="3570346" y="386193"/>
            <a:ext cx="3385156" cy="41448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08001" y="2082802"/>
            <a:ext cx="2890896" cy="1938337"/>
          </a:xfrm>
        </p:spPr>
        <p:txBody>
          <a:bodyPr>
            <a:normAutofit/>
          </a:bodyPr>
          <a:lstStyle>
            <a:lvl1pPr marL="0" indent="0">
              <a:buNone/>
              <a:defRPr sz="1050"/>
            </a:lvl1pPr>
            <a:lvl2pPr marL="342797" indent="0">
              <a:buNone/>
              <a:defRPr sz="1050"/>
            </a:lvl2pPr>
            <a:lvl3pPr marL="685595" indent="0">
              <a:buNone/>
              <a:defRPr sz="900"/>
            </a:lvl3pPr>
            <a:lvl4pPr marL="1028392" indent="0">
              <a:buNone/>
              <a:defRPr sz="750"/>
            </a:lvl4pPr>
            <a:lvl5pPr marL="1371188" indent="0">
              <a:buNone/>
              <a:defRPr sz="750"/>
            </a:lvl5pPr>
            <a:lvl6pPr marL="1713986" indent="0">
              <a:buNone/>
              <a:defRPr sz="750"/>
            </a:lvl6pPr>
            <a:lvl7pPr marL="2056783" indent="0">
              <a:buNone/>
              <a:defRPr sz="750"/>
            </a:lvl7pPr>
            <a:lvl8pPr marL="2399580" indent="0">
              <a:buNone/>
              <a:defRPr sz="750"/>
            </a:lvl8pPr>
            <a:lvl9pPr marL="2742377" indent="0">
              <a:buNone/>
              <a:defRPr sz="750"/>
            </a:lvl9pPr>
          </a:lstStyle>
          <a:p>
            <a:pPr lvl="0"/>
            <a:r>
              <a:rPr lang="en-US"/>
              <a:t>Click to edit Master text styles</a:t>
            </a:r>
          </a:p>
        </p:txBody>
      </p:sp>
      <p:pic>
        <p:nvPicPr>
          <p:cNvPr id="9" name="Picture 8" descr="A picture containing text&#10;&#10;Description automatically generated">
            <a:extLst>
              <a:ext uri="{FF2B5EF4-FFF2-40B4-BE49-F238E27FC236}">
                <a16:creationId xmlns:a16="http://schemas.microsoft.com/office/drawing/2014/main" id="{6EFEEB52-ED1A-447D-9F0C-E1D8A860EC4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344438" y="95239"/>
            <a:ext cx="1714500" cy="411323"/>
          </a:xfrm>
          <a:prstGeom prst="rect">
            <a:avLst/>
          </a:prstGeom>
        </p:spPr>
      </p:pic>
      <p:sp>
        <p:nvSpPr>
          <p:cNvPr id="11" name="TextBox 10">
            <a:extLst>
              <a:ext uri="{FF2B5EF4-FFF2-40B4-BE49-F238E27FC236}">
                <a16:creationId xmlns:a16="http://schemas.microsoft.com/office/drawing/2014/main" id="{F80815F8-7D21-4100-9CF8-5F5137CACCC8}"/>
              </a:ext>
            </a:extLst>
          </p:cNvPr>
          <p:cNvSpPr txBox="1"/>
          <p:nvPr userDrawn="1"/>
        </p:nvSpPr>
        <p:spPr>
          <a:xfrm>
            <a:off x="0" y="4883045"/>
            <a:ext cx="9144000" cy="230832"/>
          </a:xfrm>
          <a:prstGeom prst="rect">
            <a:avLst/>
          </a:prstGeom>
          <a:noFill/>
        </p:spPr>
        <p:txBody>
          <a:bodyPr wrap="square" rtlCol="0">
            <a:spAutoFit/>
          </a:bodyPr>
          <a:lstStyle/>
          <a:p>
            <a:pPr algn="ctr"/>
            <a:r>
              <a:rPr lang="en-US" sz="900">
                <a:latin typeface="Calibri" panose="020F0502020204030204" pitchFamily="34" charset="0"/>
                <a:cs typeface="Calibri" panose="020F0502020204030204" pitchFamily="34" charset="0"/>
              </a:rPr>
              <a:t>We create a safer world by helping companies improve their force and torque measurements.</a:t>
            </a:r>
          </a:p>
        </p:txBody>
      </p:sp>
      <p:sp>
        <p:nvSpPr>
          <p:cNvPr id="13" name="TextBox 12">
            <a:extLst>
              <a:ext uri="{FF2B5EF4-FFF2-40B4-BE49-F238E27FC236}">
                <a16:creationId xmlns:a16="http://schemas.microsoft.com/office/drawing/2014/main" id="{56454864-9EE3-46DB-AB5F-1EA9DFE42846}"/>
              </a:ext>
            </a:extLst>
          </p:cNvPr>
          <p:cNvSpPr txBox="1"/>
          <p:nvPr userDrawn="1"/>
        </p:nvSpPr>
        <p:spPr>
          <a:xfrm>
            <a:off x="461471" y="4895513"/>
            <a:ext cx="2132987" cy="207749"/>
          </a:xfrm>
          <a:prstGeom prst="rect">
            <a:avLst/>
          </a:prstGeom>
          <a:noFill/>
        </p:spPr>
        <p:txBody>
          <a:bodyPr wrap="square" rtlCol="0">
            <a:spAutoFit/>
          </a:bodyPr>
          <a:lstStyle/>
          <a:p>
            <a:pPr algn="l"/>
            <a:r>
              <a:rPr lang="en-US" sz="750">
                <a:latin typeface="Calibri" panose="020F0502020204030204" pitchFamily="34" charset="0"/>
                <a:cs typeface="Calibri" panose="020F0502020204030204" pitchFamily="34" charset="0"/>
              </a:rPr>
              <a:t>© 2021 Morehouse Instrument Company</a:t>
            </a:r>
          </a:p>
        </p:txBody>
      </p:sp>
      <p:sp>
        <p:nvSpPr>
          <p:cNvPr id="15" name="TextBox 14">
            <a:extLst>
              <a:ext uri="{FF2B5EF4-FFF2-40B4-BE49-F238E27FC236}">
                <a16:creationId xmlns:a16="http://schemas.microsoft.com/office/drawing/2014/main" id="{ED2CBA52-2015-47FE-9435-17CC4CA7CE53}"/>
              </a:ext>
            </a:extLst>
          </p:cNvPr>
          <p:cNvSpPr txBox="1"/>
          <p:nvPr userDrawn="1"/>
        </p:nvSpPr>
        <p:spPr>
          <a:xfrm>
            <a:off x="7063740" y="4883043"/>
            <a:ext cx="1588503" cy="230832"/>
          </a:xfrm>
          <a:prstGeom prst="rect">
            <a:avLst/>
          </a:prstGeom>
          <a:noFill/>
        </p:spPr>
        <p:txBody>
          <a:bodyPr wrap="square" rtlCol="0">
            <a:spAutoFit/>
          </a:bodyPr>
          <a:lstStyle/>
          <a:p>
            <a:pPr algn="r"/>
            <a:r>
              <a:rPr lang="en-US" sz="900">
                <a:latin typeface="Calibri" panose="020F0502020204030204" pitchFamily="34" charset="0"/>
                <a:cs typeface="Calibri" panose="020F0502020204030204" pitchFamily="34" charset="0"/>
              </a:rPr>
              <a:t>www.mhforce.com             </a:t>
            </a:r>
            <a:fld id="{A994071D-B55E-402D-8358-AE4F8B476B5D}" type="slidenum">
              <a:rPr lang="en-US" sz="900" smtClean="0">
                <a:latin typeface="Calibri" panose="020F0502020204030204" pitchFamily="34" charset="0"/>
                <a:cs typeface="Calibri" panose="020F0502020204030204" pitchFamily="34" charset="0"/>
              </a:rPr>
              <a:t>‹#›</a:t>
            </a:fld>
            <a:endParaRPr lang="en-US" sz="900">
              <a:latin typeface="Calibri" panose="020F0502020204030204" pitchFamily="34" charset="0"/>
              <a:cs typeface="Calibri" panose="020F0502020204030204" pitchFamily="34" charset="0"/>
            </a:endParaRPr>
          </a:p>
        </p:txBody>
      </p:sp>
      <p:sp>
        <p:nvSpPr>
          <p:cNvPr id="17" name="Isosceles Triangle 16">
            <a:extLst>
              <a:ext uri="{FF2B5EF4-FFF2-40B4-BE49-F238E27FC236}">
                <a16:creationId xmlns:a16="http://schemas.microsoft.com/office/drawing/2014/main" id="{C574586E-5CD0-4778-85AB-89926442F4EC}"/>
              </a:ext>
            </a:extLst>
          </p:cNvPr>
          <p:cNvSpPr/>
          <p:nvPr userDrawn="1"/>
        </p:nvSpPr>
        <p:spPr>
          <a:xfrm>
            <a:off x="767523" y="0"/>
            <a:ext cx="470519" cy="405620"/>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a:t> </a:t>
            </a:r>
          </a:p>
        </p:txBody>
      </p:sp>
      <p:sp>
        <p:nvSpPr>
          <p:cNvPr id="19" name="Rectangle 18">
            <a:extLst>
              <a:ext uri="{FF2B5EF4-FFF2-40B4-BE49-F238E27FC236}">
                <a16:creationId xmlns:a16="http://schemas.microsoft.com/office/drawing/2014/main" id="{D5662D16-7259-407E-A924-5BDC50DEA1B8}"/>
              </a:ext>
            </a:extLst>
          </p:cNvPr>
          <p:cNvSpPr/>
          <p:nvPr userDrawn="1"/>
        </p:nvSpPr>
        <p:spPr>
          <a:xfrm>
            <a:off x="1" y="0"/>
            <a:ext cx="1002782" cy="4056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1" name="Parallelogram 20">
            <a:extLst>
              <a:ext uri="{FF2B5EF4-FFF2-40B4-BE49-F238E27FC236}">
                <a16:creationId xmlns:a16="http://schemas.microsoft.com/office/drawing/2014/main" id="{5C68882C-5858-4ED6-9A38-E04610F9DE25}"/>
              </a:ext>
            </a:extLst>
          </p:cNvPr>
          <p:cNvSpPr/>
          <p:nvPr userDrawn="1"/>
        </p:nvSpPr>
        <p:spPr>
          <a:xfrm rot="10800000" flipH="1">
            <a:off x="1152591" y="-5766"/>
            <a:ext cx="750747" cy="411385"/>
          </a:xfrm>
          <a:prstGeom prst="parallelogram">
            <a:avLst>
              <a:gd name="adj" fmla="val 57114"/>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419025578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1" y="3600450"/>
            <a:ext cx="6447500" cy="425054"/>
          </a:xfrm>
        </p:spPr>
        <p:txBody>
          <a:bodyPr anchor="b">
            <a:normAutofit/>
          </a:bodyPr>
          <a:lstStyle>
            <a:lvl1pPr algn="l">
              <a:defRPr sz="1800" b="0"/>
            </a:lvl1pPr>
          </a:lstStyle>
          <a:p>
            <a:r>
              <a:rPr lang="en-US"/>
              <a:t>Click to edit Master title style</a:t>
            </a:r>
          </a:p>
        </p:txBody>
      </p:sp>
      <p:sp>
        <p:nvSpPr>
          <p:cNvPr id="3" name="Picture Placeholder 2"/>
          <p:cNvSpPr>
            <a:spLocks noGrp="1" noChangeAspect="1"/>
          </p:cNvSpPr>
          <p:nvPr>
            <p:ph type="pic" idx="1"/>
          </p:nvPr>
        </p:nvSpPr>
        <p:spPr>
          <a:xfrm>
            <a:off x="508001" y="457200"/>
            <a:ext cx="6447501" cy="2884289"/>
          </a:xfrm>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p>
        </p:txBody>
      </p:sp>
      <p:sp>
        <p:nvSpPr>
          <p:cNvPr id="4" name="Text Placeholder 3"/>
          <p:cNvSpPr>
            <a:spLocks noGrp="1"/>
          </p:cNvSpPr>
          <p:nvPr>
            <p:ph type="body" sz="half" idx="2"/>
          </p:nvPr>
        </p:nvSpPr>
        <p:spPr>
          <a:xfrm>
            <a:off x="508001" y="4025504"/>
            <a:ext cx="6447500" cy="505518"/>
          </a:xfrm>
        </p:spPr>
        <p:txBody>
          <a:bodyPr>
            <a:normAutofit/>
          </a:bodyPr>
          <a:lstStyle>
            <a:lvl1pPr marL="0" indent="0">
              <a:buNone/>
              <a:defRPr sz="9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pic>
        <p:nvPicPr>
          <p:cNvPr id="9" name="Picture 8" descr="A picture containing text&#10;&#10;Description automatically generated">
            <a:extLst>
              <a:ext uri="{FF2B5EF4-FFF2-40B4-BE49-F238E27FC236}">
                <a16:creationId xmlns:a16="http://schemas.microsoft.com/office/drawing/2014/main" id="{7094ECCC-7DCA-4AAE-86E9-5C36C9EED2A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344438" y="95239"/>
            <a:ext cx="1714500" cy="411323"/>
          </a:xfrm>
          <a:prstGeom prst="rect">
            <a:avLst/>
          </a:prstGeom>
        </p:spPr>
      </p:pic>
      <p:sp>
        <p:nvSpPr>
          <p:cNvPr id="11" name="TextBox 10">
            <a:extLst>
              <a:ext uri="{FF2B5EF4-FFF2-40B4-BE49-F238E27FC236}">
                <a16:creationId xmlns:a16="http://schemas.microsoft.com/office/drawing/2014/main" id="{F0F1BA69-4D89-4D11-94CB-4814AC72C89B}"/>
              </a:ext>
            </a:extLst>
          </p:cNvPr>
          <p:cNvSpPr txBox="1"/>
          <p:nvPr userDrawn="1"/>
        </p:nvSpPr>
        <p:spPr>
          <a:xfrm>
            <a:off x="0" y="4883045"/>
            <a:ext cx="9144000" cy="230832"/>
          </a:xfrm>
          <a:prstGeom prst="rect">
            <a:avLst/>
          </a:prstGeom>
          <a:noFill/>
        </p:spPr>
        <p:txBody>
          <a:bodyPr wrap="square" rtlCol="0">
            <a:spAutoFit/>
          </a:bodyPr>
          <a:lstStyle/>
          <a:p>
            <a:pPr algn="ctr"/>
            <a:r>
              <a:rPr lang="en-US" sz="900">
                <a:latin typeface="Calibri" panose="020F0502020204030204" pitchFamily="34" charset="0"/>
                <a:cs typeface="Calibri" panose="020F0502020204030204" pitchFamily="34" charset="0"/>
              </a:rPr>
              <a:t>We create a safer world by helping companies improve their force and torque measurements.</a:t>
            </a:r>
          </a:p>
        </p:txBody>
      </p:sp>
      <p:sp>
        <p:nvSpPr>
          <p:cNvPr id="13" name="TextBox 12">
            <a:extLst>
              <a:ext uri="{FF2B5EF4-FFF2-40B4-BE49-F238E27FC236}">
                <a16:creationId xmlns:a16="http://schemas.microsoft.com/office/drawing/2014/main" id="{F5F0AB09-E854-4131-AB90-A58D6C74C0B9}"/>
              </a:ext>
            </a:extLst>
          </p:cNvPr>
          <p:cNvSpPr txBox="1"/>
          <p:nvPr userDrawn="1"/>
        </p:nvSpPr>
        <p:spPr>
          <a:xfrm>
            <a:off x="461471" y="4895513"/>
            <a:ext cx="2132987" cy="207749"/>
          </a:xfrm>
          <a:prstGeom prst="rect">
            <a:avLst/>
          </a:prstGeom>
          <a:noFill/>
        </p:spPr>
        <p:txBody>
          <a:bodyPr wrap="square" rtlCol="0">
            <a:spAutoFit/>
          </a:bodyPr>
          <a:lstStyle/>
          <a:p>
            <a:pPr algn="l"/>
            <a:r>
              <a:rPr lang="en-US" sz="750">
                <a:latin typeface="Calibri" panose="020F0502020204030204" pitchFamily="34" charset="0"/>
                <a:cs typeface="Calibri" panose="020F0502020204030204" pitchFamily="34" charset="0"/>
              </a:rPr>
              <a:t>© 2021 Morehouse Instrument Company</a:t>
            </a:r>
          </a:p>
        </p:txBody>
      </p:sp>
      <p:sp>
        <p:nvSpPr>
          <p:cNvPr id="15" name="TextBox 14">
            <a:extLst>
              <a:ext uri="{FF2B5EF4-FFF2-40B4-BE49-F238E27FC236}">
                <a16:creationId xmlns:a16="http://schemas.microsoft.com/office/drawing/2014/main" id="{E25CF1E3-F4D8-4EFE-B831-BCC5A97D75C3}"/>
              </a:ext>
            </a:extLst>
          </p:cNvPr>
          <p:cNvSpPr txBox="1"/>
          <p:nvPr userDrawn="1"/>
        </p:nvSpPr>
        <p:spPr>
          <a:xfrm>
            <a:off x="7063740" y="4883043"/>
            <a:ext cx="1588503" cy="230832"/>
          </a:xfrm>
          <a:prstGeom prst="rect">
            <a:avLst/>
          </a:prstGeom>
          <a:noFill/>
        </p:spPr>
        <p:txBody>
          <a:bodyPr wrap="square" rtlCol="0">
            <a:spAutoFit/>
          </a:bodyPr>
          <a:lstStyle/>
          <a:p>
            <a:pPr algn="r"/>
            <a:r>
              <a:rPr lang="en-US" sz="900">
                <a:latin typeface="Calibri" panose="020F0502020204030204" pitchFamily="34" charset="0"/>
                <a:cs typeface="Calibri" panose="020F0502020204030204" pitchFamily="34" charset="0"/>
              </a:rPr>
              <a:t>www.mhforce.com             </a:t>
            </a:r>
            <a:fld id="{A994071D-B55E-402D-8358-AE4F8B476B5D}" type="slidenum">
              <a:rPr lang="en-US" sz="900" smtClean="0">
                <a:latin typeface="Calibri" panose="020F0502020204030204" pitchFamily="34" charset="0"/>
                <a:cs typeface="Calibri" panose="020F0502020204030204" pitchFamily="34" charset="0"/>
              </a:rPr>
              <a:t>‹#›</a:t>
            </a:fld>
            <a:endParaRPr lang="en-US" sz="900">
              <a:latin typeface="Calibri" panose="020F0502020204030204" pitchFamily="34" charset="0"/>
              <a:cs typeface="Calibri" panose="020F0502020204030204" pitchFamily="34" charset="0"/>
            </a:endParaRPr>
          </a:p>
        </p:txBody>
      </p:sp>
      <p:sp>
        <p:nvSpPr>
          <p:cNvPr id="17" name="Isosceles Triangle 16">
            <a:extLst>
              <a:ext uri="{FF2B5EF4-FFF2-40B4-BE49-F238E27FC236}">
                <a16:creationId xmlns:a16="http://schemas.microsoft.com/office/drawing/2014/main" id="{EEB11974-C539-4E26-BB71-9600E48AB335}"/>
              </a:ext>
            </a:extLst>
          </p:cNvPr>
          <p:cNvSpPr/>
          <p:nvPr userDrawn="1"/>
        </p:nvSpPr>
        <p:spPr>
          <a:xfrm>
            <a:off x="767523" y="0"/>
            <a:ext cx="470519" cy="405620"/>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a:t> </a:t>
            </a:r>
          </a:p>
        </p:txBody>
      </p:sp>
      <p:sp>
        <p:nvSpPr>
          <p:cNvPr id="19" name="Rectangle 18">
            <a:extLst>
              <a:ext uri="{FF2B5EF4-FFF2-40B4-BE49-F238E27FC236}">
                <a16:creationId xmlns:a16="http://schemas.microsoft.com/office/drawing/2014/main" id="{AA4D5389-83A0-4F1A-BB87-6BD6C8919632}"/>
              </a:ext>
            </a:extLst>
          </p:cNvPr>
          <p:cNvSpPr/>
          <p:nvPr userDrawn="1"/>
        </p:nvSpPr>
        <p:spPr>
          <a:xfrm>
            <a:off x="1" y="0"/>
            <a:ext cx="1002782" cy="4056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1" name="Parallelogram 20">
            <a:extLst>
              <a:ext uri="{FF2B5EF4-FFF2-40B4-BE49-F238E27FC236}">
                <a16:creationId xmlns:a16="http://schemas.microsoft.com/office/drawing/2014/main" id="{123B9A9B-1687-4CC1-A125-1DE41593513C}"/>
              </a:ext>
            </a:extLst>
          </p:cNvPr>
          <p:cNvSpPr/>
          <p:nvPr userDrawn="1"/>
        </p:nvSpPr>
        <p:spPr>
          <a:xfrm rot="10800000" flipH="1">
            <a:off x="1152591" y="-5766"/>
            <a:ext cx="750747" cy="411385"/>
          </a:xfrm>
          <a:prstGeom prst="parallelogram">
            <a:avLst>
              <a:gd name="adj" fmla="val 57114"/>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9738491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1" y="457200"/>
            <a:ext cx="6447501" cy="2552700"/>
          </a:xfrm>
        </p:spPr>
        <p:txBody>
          <a:bodyPr anchor="ctr">
            <a:normAutofit/>
          </a:bodyPr>
          <a:lstStyle>
            <a:lvl1pPr algn="l">
              <a:defRPr sz="3300" b="0" cap="none"/>
            </a:lvl1pPr>
          </a:lstStyle>
          <a:p>
            <a:r>
              <a:rPr lang="en-US"/>
              <a:t>Click to edit Master title style</a:t>
            </a:r>
          </a:p>
        </p:txBody>
      </p:sp>
      <p:sp>
        <p:nvSpPr>
          <p:cNvPr id="3" name="Text Placeholder 2"/>
          <p:cNvSpPr>
            <a:spLocks noGrp="1"/>
          </p:cNvSpPr>
          <p:nvPr>
            <p:ph type="body" idx="1"/>
          </p:nvPr>
        </p:nvSpPr>
        <p:spPr>
          <a:xfrm>
            <a:off x="508001" y="3352800"/>
            <a:ext cx="6447501" cy="1178222"/>
          </a:xfrm>
        </p:spPr>
        <p:txBody>
          <a:bodyPr anchor="ctr">
            <a:normAutofit/>
          </a:bodyPr>
          <a:lstStyle>
            <a:lvl1pPr marL="0" indent="0" algn="l">
              <a:buNone/>
              <a:defRPr sz="135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pic>
        <p:nvPicPr>
          <p:cNvPr id="8" name="Picture 7" descr="A picture containing text&#10;&#10;Description automatically generated">
            <a:extLst>
              <a:ext uri="{FF2B5EF4-FFF2-40B4-BE49-F238E27FC236}">
                <a16:creationId xmlns:a16="http://schemas.microsoft.com/office/drawing/2014/main" id="{5BC781FB-009C-4691-A227-55F3E076979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344438" y="95239"/>
            <a:ext cx="1714500" cy="411323"/>
          </a:xfrm>
          <a:prstGeom prst="rect">
            <a:avLst/>
          </a:prstGeom>
        </p:spPr>
      </p:pic>
      <p:sp>
        <p:nvSpPr>
          <p:cNvPr id="10" name="TextBox 9">
            <a:extLst>
              <a:ext uri="{FF2B5EF4-FFF2-40B4-BE49-F238E27FC236}">
                <a16:creationId xmlns:a16="http://schemas.microsoft.com/office/drawing/2014/main" id="{AB09E66E-F2B0-494B-AD71-18DB5F7D7172}"/>
              </a:ext>
            </a:extLst>
          </p:cNvPr>
          <p:cNvSpPr txBox="1"/>
          <p:nvPr userDrawn="1"/>
        </p:nvSpPr>
        <p:spPr>
          <a:xfrm>
            <a:off x="0" y="4883045"/>
            <a:ext cx="9144000" cy="230832"/>
          </a:xfrm>
          <a:prstGeom prst="rect">
            <a:avLst/>
          </a:prstGeom>
          <a:noFill/>
        </p:spPr>
        <p:txBody>
          <a:bodyPr wrap="square" rtlCol="0">
            <a:spAutoFit/>
          </a:bodyPr>
          <a:lstStyle/>
          <a:p>
            <a:pPr algn="ctr"/>
            <a:r>
              <a:rPr lang="en-US" sz="900">
                <a:latin typeface="Calibri" panose="020F0502020204030204" pitchFamily="34" charset="0"/>
                <a:cs typeface="Calibri" panose="020F0502020204030204" pitchFamily="34" charset="0"/>
              </a:rPr>
              <a:t>We create a safer world by helping companies improve their force and torque measurements.</a:t>
            </a:r>
          </a:p>
        </p:txBody>
      </p:sp>
      <p:sp>
        <p:nvSpPr>
          <p:cNvPr id="12" name="TextBox 11">
            <a:extLst>
              <a:ext uri="{FF2B5EF4-FFF2-40B4-BE49-F238E27FC236}">
                <a16:creationId xmlns:a16="http://schemas.microsoft.com/office/drawing/2014/main" id="{FEC4C9D1-F414-473A-B214-747C0A28C167}"/>
              </a:ext>
            </a:extLst>
          </p:cNvPr>
          <p:cNvSpPr txBox="1"/>
          <p:nvPr userDrawn="1"/>
        </p:nvSpPr>
        <p:spPr>
          <a:xfrm>
            <a:off x="461471" y="4895513"/>
            <a:ext cx="2132987" cy="207749"/>
          </a:xfrm>
          <a:prstGeom prst="rect">
            <a:avLst/>
          </a:prstGeom>
          <a:noFill/>
        </p:spPr>
        <p:txBody>
          <a:bodyPr wrap="square" rtlCol="0">
            <a:spAutoFit/>
          </a:bodyPr>
          <a:lstStyle/>
          <a:p>
            <a:pPr algn="l"/>
            <a:r>
              <a:rPr lang="en-US" sz="750">
                <a:latin typeface="Calibri" panose="020F0502020204030204" pitchFamily="34" charset="0"/>
                <a:cs typeface="Calibri" panose="020F0502020204030204" pitchFamily="34" charset="0"/>
              </a:rPr>
              <a:t>© 2021 Morehouse Instrument Company</a:t>
            </a:r>
          </a:p>
        </p:txBody>
      </p:sp>
      <p:sp>
        <p:nvSpPr>
          <p:cNvPr id="14" name="TextBox 13">
            <a:extLst>
              <a:ext uri="{FF2B5EF4-FFF2-40B4-BE49-F238E27FC236}">
                <a16:creationId xmlns:a16="http://schemas.microsoft.com/office/drawing/2014/main" id="{2A539729-77EC-4A5C-9330-0F4534684595}"/>
              </a:ext>
            </a:extLst>
          </p:cNvPr>
          <p:cNvSpPr txBox="1"/>
          <p:nvPr userDrawn="1"/>
        </p:nvSpPr>
        <p:spPr>
          <a:xfrm>
            <a:off x="7063740" y="4883043"/>
            <a:ext cx="1588503" cy="230832"/>
          </a:xfrm>
          <a:prstGeom prst="rect">
            <a:avLst/>
          </a:prstGeom>
          <a:noFill/>
        </p:spPr>
        <p:txBody>
          <a:bodyPr wrap="square" rtlCol="0">
            <a:spAutoFit/>
          </a:bodyPr>
          <a:lstStyle/>
          <a:p>
            <a:pPr algn="r"/>
            <a:r>
              <a:rPr lang="en-US" sz="900">
                <a:latin typeface="Calibri" panose="020F0502020204030204" pitchFamily="34" charset="0"/>
                <a:cs typeface="Calibri" panose="020F0502020204030204" pitchFamily="34" charset="0"/>
              </a:rPr>
              <a:t>www.mhforce.com             </a:t>
            </a:r>
            <a:fld id="{A994071D-B55E-402D-8358-AE4F8B476B5D}" type="slidenum">
              <a:rPr lang="en-US" sz="900" smtClean="0">
                <a:latin typeface="Calibri" panose="020F0502020204030204" pitchFamily="34" charset="0"/>
                <a:cs typeface="Calibri" panose="020F0502020204030204" pitchFamily="34" charset="0"/>
              </a:rPr>
              <a:t>‹#›</a:t>
            </a:fld>
            <a:endParaRPr lang="en-US" sz="900">
              <a:latin typeface="Calibri" panose="020F0502020204030204" pitchFamily="34" charset="0"/>
              <a:cs typeface="Calibri" panose="020F0502020204030204" pitchFamily="34" charset="0"/>
            </a:endParaRPr>
          </a:p>
        </p:txBody>
      </p:sp>
      <p:sp>
        <p:nvSpPr>
          <p:cNvPr id="16" name="Isosceles Triangle 15">
            <a:extLst>
              <a:ext uri="{FF2B5EF4-FFF2-40B4-BE49-F238E27FC236}">
                <a16:creationId xmlns:a16="http://schemas.microsoft.com/office/drawing/2014/main" id="{E5FC7C12-53EB-4C36-93CF-7705FEFB23B3}"/>
              </a:ext>
            </a:extLst>
          </p:cNvPr>
          <p:cNvSpPr/>
          <p:nvPr userDrawn="1"/>
        </p:nvSpPr>
        <p:spPr>
          <a:xfrm>
            <a:off x="767523" y="0"/>
            <a:ext cx="470519" cy="405620"/>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a:t> </a:t>
            </a:r>
          </a:p>
        </p:txBody>
      </p:sp>
      <p:sp>
        <p:nvSpPr>
          <p:cNvPr id="18" name="Rectangle 17">
            <a:extLst>
              <a:ext uri="{FF2B5EF4-FFF2-40B4-BE49-F238E27FC236}">
                <a16:creationId xmlns:a16="http://schemas.microsoft.com/office/drawing/2014/main" id="{6247884D-854E-44F4-AA3F-2BE6011451A9}"/>
              </a:ext>
            </a:extLst>
          </p:cNvPr>
          <p:cNvSpPr/>
          <p:nvPr userDrawn="1"/>
        </p:nvSpPr>
        <p:spPr>
          <a:xfrm>
            <a:off x="1" y="0"/>
            <a:ext cx="1002782" cy="4056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0" name="Parallelogram 19">
            <a:extLst>
              <a:ext uri="{FF2B5EF4-FFF2-40B4-BE49-F238E27FC236}">
                <a16:creationId xmlns:a16="http://schemas.microsoft.com/office/drawing/2014/main" id="{6CDAFC27-31B8-4474-8542-3D58693E600A}"/>
              </a:ext>
            </a:extLst>
          </p:cNvPr>
          <p:cNvSpPr/>
          <p:nvPr userDrawn="1"/>
        </p:nvSpPr>
        <p:spPr>
          <a:xfrm rot="10800000" flipH="1">
            <a:off x="1152591" y="-5766"/>
            <a:ext cx="750747" cy="411385"/>
          </a:xfrm>
          <a:prstGeom prst="parallelogram">
            <a:avLst>
              <a:gd name="adj" fmla="val 57114"/>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20735008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xt only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6" name="Text Placeholder 5"/>
          <p:cNvSpPr>
            <a:spLocks noGrp="1"/>
          </p:cNvSpPr>
          <p:nvPr>
            <p:ph type="body" sz="quarter" idx="10" hasCustomPrompt="1"/>
          </p:nvPr>
        </p:nvSpPr>
        <p:spPr>
          <a:xfrm>
            <a:off x="996695" y="932689"/>
            <a:ext cx="5879592" cy="3099523"/>
          </a:xfrm>
        </p:spPr>
        <p:txBody>
          <a:bodyPr/>
          <a:lstStyle>
            <a:lvl3pPr>
              <a:defRPr>
                <a:solidFill>
                  <a:srgbClr val="000000"/>
                </a:solidFill>
              </a:defRPr>
            </a:lvl3pPr>
          </a:lstStyle>
          <a:p>
            <a:pPr lvl="0"/>
            <a:r>
              <a:rPr lang="en-US"/>
              <a:t>Click to edit subhead</a:t>
            </a:r>
          </a:p>
          <a:p>
            <a:pPr lvl="1"/>
            <a:r>
              <a:rPr lang="en-US"/>
              <a:t>Second level</a:t>
            </a:r>
          </a:p>
          <a:p>
            <a:pPr lvl="2"/>
            <a:r>
              <a:rPr lang="en-US"/>
              <a:t>Third level</a:t>
            </a:r>
          </a:p>
          <a:p>
            <a:pPr lvl="3"/>
            <a:r>
              <a:rPr lang="en-US"/>
              <a:t>Fourth level</a:t>
            </a:r>
          </a:p>
          <a:p>
            <a:pPr lvl="2"/>
            <a:endParaRPr lang="en-US"/>
          </a:p>
          <a:p>
            <a:pPr lvl="3"/>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8500" y="457200"/>
            <a:ext cx="6070601" cy="2266950"/>
          </a:xfrm>
        </p:spPr>
        <p:txBody>
          <a:bodyPr anchor="ctr">
            <a:normAutofit/>
          </a:bodyPr>
          <a:lstStyle>
            <a:lvl1pPr algn="l">
              <a:defRPr sz="3300" b="0" cap="none"/>
            </a:lvl1pPr>
          </a:lstStyle>
          <a:p>
            <a:r>
              <a:rPr lang="en-US"/>
              <a:t>Click to edit Master title style</a:t>
            </a:r>
          </a:p>
        </p:txBody>
      </p:sp>
      <p:sp>
        <p:nvSpPr>
          <p:cNvPr id="23" name="Text Placeholder 9"/>
          <p:cNvSpPr>
            <a:spLocks noGrp="1"/>
          </p:cNvSpPr>
          <p:nvPr>
            <p:ph type="body" sz="quarter" idx="13"/>
          </p:nvPr>
        </p:nvSpPr>
        <p:spPr>
          <a:xfrm>
            <a:off x="1024604" y="2724150"/>
            <a:ext cx="5418393" cy="285750"/>
          </a:xfrm>
        </p:spPr>
        <p:txBody>
          <a:bodyPr anchor="ctr">
            <a:noAutofit/>
          </a:bodyPr>
          <a:lstStyle>
            <a:lvl1pPr marL="0" indent="0">
              <a:buFontTx/>
              <a:buNone/>
              <a:defRPr sz="1200">
                <a:solidFill>
                  <a:schemeClr val="tx1">
                    <a:lumMod val="50000"/>
                    <a:lumOff val="50000"/>
                  </a:schemeClr>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a:t>Click to edit Master text styles</a:t>
            </a:r>
          </a:p>
        </p:txBody>
      </p:sp>
      <p:sp>
        <p:nvSpPr>
          <p:cNvPr id="3" name="Text Placeholder 2"/>
          <p:cNvSpPr>
            <a:spLocks noGrp="1"/>
          </p:cNvSpPr>
          <p:nvPr>
            <p:ph type="body" idx="1"/>
          </p:nvPr>
        </p:nvSpPr>
        <p:spPr>
          <a:xfrm>
            <a:off x="508001" y="3352800"/>
            <a:ext cx="6447501" cy="1178222"/>
          </a:xfrm>
        </p:spPr>
        <p:txBody>
          <a:bodyPr anchor="ctr">
            <a:normAutofit/>
          </a:bodyPr>
          <a:lstStyle>
            <a:lvl1pPr marL="0" indent="0" algn="l">
              <a:buNone/>
              <a:defRPr sz="135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20" name="TextBox 19"/>
          <p:cNvSpPr txBox="1"/>
          <p:nvPr/>
        </p:nvSpPr>
        <p:spPr>
          <a:xfrm>
            <a:off x="406403" y="592784"/>
            <a:ext cx="457200" cy="438582"/>
          </a:xfrm>
          <a:prstGeom prst="rect">
            <a:avLst/>
          </a:prstGeom>
        </p:spPr>
        <p:txBody>
          <a:bodyPr vert="horz" lIns="68580" tIns="34290" rIns="68580" bIns="34290" rtlCol="0" anchor="ctr">
            <a:noAutofit/>
          </a:bodyPr>
          <a:lstStyle/>
          <a:p>
            <a:pPr lvl="0"/>
            <a:r>
              <a:rPr lang="en-US" sz="6000" baseline="0">
                <a:ln w="3175" cmpd="sng">
                  <a:noFill/>
                </a:ln>
                <a:solidFill>
                  <a:schemeClr val="accent1">
                    <a:lumMod val="60000"/>
                    <a:lumOff val="40000"/>
                  </a:schemeClr>
                </a:solidFill>
                <a:effectLst/>
                <a:latin typeface="Arial"/>
              </a:rPr>
              <a:t>“</a:t>
            </a:r>
          </a:p>
        </p:txBody>
      </p:sp>
      <p:sp>
        <p:nvSpPr>
          <p:cNvPr id="22" name="TextBox 21"/>
          <p:cNvSpPr txBox="1"/>
          <p:nvPr/>
        </p:nvSpPr>
        <p:spPr>
          <a:xfrm>
            <a:off x="6669758" y="2164917"/>
            <a:ext cx="457200" cy="438582"/>
          </a:xfrm>
          <a:prstGeom prst="rect">
            <a:avLst/>
          </a:prstGeom>
        </p:spPr>
        <p:txBody>
          <a:bodyPr vert="horz" lIns="68580" tIns="34290" rIns="68580" bIns="34290" rtlCol="0" anchor="ctr">
            <a:noAutofit/>
          </a:bodyPr>
          <a:lstStyle/>
          <a:p>
            <a:pPr lvl="0"/>
            <a:r>
              <a:rPr lang="en-US" sz="6000" baseline="0">
                <a:ln w="3175" cmpd="sng">
                  <a:noFill/>
                </a:ln>
                <a:solidFill>
                  <a:schemeClr val="accent1">
                    <a:lumMod val="60000"/>
                    <a:lumOff val="40000"/>
                  </a:schemeClr>
                </a:solidFill>
                <a:latin typeface="Arial"/>
              </a:rPr>
              <a:t>”</a:t>
            </a:r>
            <a:endParaRPr lang="en-US" sz="1350">
              <a:solidFill>
                <a:schemeClr val="accent1">
                  <a:lumMod val="60000"/>
                  <a:lumOff val="40000"/>
                </a:schemeClr>
              </a:solidFill>
              <a:latin typeface="Arial"/>
            </a:endParaRPr>
          </a:p>
        </p:txBody>
      </p:sp>
      <p:pic>
        <p:nvPicPr>
          <p:cNvPr id="7" name="Picture 6" descr="A picture containing text&#10;&#10;Description automatically generated">
            <a:extLst>
              <a:ext uri="{FF2B5EF4-FFF2-40B4-BE49-F238E27FC236}">
                <a16:creationId xmlns:a16="http://schemas.microsoft.com/office/drawing/2014/main" id="{F23C60EE-BD1A-4F99-9192-BF6AC95B3A9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344438" y="95239"/>
            <a:ext cx="1714500" cy="411323"/>
          </a:xfrm>
          <a:prstGeom prst="rect">
            <a:avLst/>
          </a:prstGeom>
        </p:spPr>
      </p:pic>
      <p:sp>
        <p:nvSpPr>
          <p:cNvPr id="8" name="TextBox 7">
            <a:extLst>
              <a:ext uri="{FF2B5EF4-FFF2-40B4-BE49-F238E27FC236}">
                <a16:creationId xmlns:a16="http://schemas.microsoft.com/office/drawing/2014/main" id="{FD546651-ACCE-410C-8A4F-43B4FB595D94}"/>
              </a:ext>
            </a:extLst>
          </p:cNvPr>
          <p:cNvSpPr txBox="1"/>
          <p:nvPr userDrawn="1"/>
        </p:nvSpPr>
        <p:spPr>
          <a:xfrm>
            <a:off x="0" y="4883045"/>
            <a:ext cx="9144000" cy="230832"/>
          </a:xfrm>
          <a:prstGeom prst="rect">
            <a:avLst/>
          </a:prstGeom>
          <a:noFill/>
        </p:spPr>
        <p:txBody>
          <a:bodyPr wrap="square" rtlCol="0">
            <a:spAutoFit/>
          </a:bodyPr>
          <a:lstStyle/>
          <a:p>
            <a:pPr algn="ctr"/>
            <a:r>
              <a:rPr lang="en-US" sz="900">
                <a:latin typeface="Calibri" panose="020F0502020204030204" pitchFamily="34" charset="0"/>
                <a:cs typeface="Calibri" panose="020F0502020204030204" pitchFamily="34" charset="0"/>
              </a:rPr>
              <a:t>We create a safer world by helping companies improve their force and torque measurements.</a:t>
            </a:r>
          </a:p>
        </p:txBody>
      </p:sp>
      <p:sp>
        <p:nvSpPr>
          <p:cNvPr id="9" name="TextBox 8">
            <a:extLst>
              <a:ext uri="{FF2B5EF4-FFF2-40B4-BE49-F238E27FC236}">
                <a16:creationId xmlns:a16="http://schemas.microsoft.com/office/drawing/2014/main" id="{CB190E7B-95FF-4381-BDED-3E140EB06E3A}"/>
              </a:ext>
            </a:extLst>
          </p:cNvPr>
          <p:cNvSpPr txBox="1"/>
          <p:nvPr userDrawn="1"/>
        </p:nvSpPr>
        <p:spPr>
          <a:xfrm>
            <a:off x="461471" y="4895513"/>
            <a:ext cx="2132987" cy="207749"/>
          </a:xfrm>
          <a:prstGeom prst="rect">
            <a:avLst/>
          </a:prstGeom>
          <a:noFill/>
        </p:spPr>
        <p:txBody>
          <a:bodyPr wrap="square" rtlCol="0">
            <a:spAutoFit/>
          </a:bodyPr>
          <a:lstStyle/>
          <a:p>
            <a:pPr algn="l"/>
            <a:r>
              <a:rPr lang="en-US" sz="750">
                <a:latin typeface="Calibri" panose="020F0502020204030204" pitchFamily="34" charset="0"/>
                <a:cs typeface="Calibri" panose="020F0502020204030204" pitchFamily="34" charset="0"/>
              </a:rPr>
              <a:t>© 2021 Morehouse Instrument Company</a:t>
            </a:r>
          </a:p>
        </p:txBody>
      </p:sp>
      <p:sp>
        <p:nvSpPr>
          <p:cNvPr id="11" name="TextBox 10">
            <a:extLst>
              <a:ext uri="{FF2B5EF4-FFF2-40B4-BE49-F238E27FC236}">
                <a16:creationId xmlns:a16="http://schemas.microsoft.com/office/drawing/2014/main" id="{78DDD9C5-6F42-4DD3-9A61-6EA392B324B1}"/>
              </a:ext>
            </a:extLst>
          </p:cNvPr>
          <p:cNvSpPr txBox="1"/>
          <p:nvPr userDrawn="1"/>
        </p:nvSpPr>
        <p:spPr>
          <a:xfrm>
            <a:off x="7063740" y="4883043"/>
            <a:ext cx="1588503" cy="230832"/>
          </a:xfrm>
          <a:prstGeom prst="rect">
            <a:avLst/>
          </a:prstGeom>
          <a:noFill/>
        </p:spPr>
        <p:txBody>
          <a:bodyPr wrap="square" rtlCol="0">
            <a:spAutoFit/>
          </a:bodyPr>
          <a:lstStyle/>
          <a:p>
            <a:pPr algn="r"/>
            <a:r>
              <a:rPr lang="en-US" sz="900">
                <a:latin typeface="Calibri" panose="020F0502020204030204" pitchFamily="34" charset="0"/>
                <a:cs typeface="Calibri" panose="020F0502020204030204" pitchFamily="34" charset="0"/>
              </a:rPr>
              <a:t>www.mhforce.com             </a:t>
            </a:r>
            <a:fld id="{A994071D-B55E-402D-8358-AE4F8B476B5D}" type="slidenum">
              <a:rPr lang="en-US" sz="900" smtClean="0">
                <a:latin typeface="Calibri" panose="020F0502020204030204" pitchFamily="34" charset="0"/>
                <a:cs typeface="Calibri" panose="020F0502020204030204" pitchFamily="34" charset="0"/>
              </a:rPr>
              <a:t>‹#›</a:t>
            </a:fld>
            <a:endParaRPr lang="en-US" sz="900">
              <a:latin typeface="Calibri" panose="020F0502020204030204" pitchFamily="34" charset="0"/>
              <a:cs typeface="Calibri" panose="020F0502020204030204" pitchFamily="34" charset="0"/>
            </a:endParaRPr>
          </a:p>
        </p:txBody>
      </p:sp>
      <p:sp>
        <p:nvSpPr>
          <p:cNvPr id="13" name="Isosceles Triangle 12">
            <a:extLst>
              <a:ext uri="{FF2B5EF4-FFF2-40B4-BE49-F238E27FC236}">
                <a16:creationId xmlns:a16="http://schemas.microsoft.com/office/drawing/2014/main" id="{617419B8-B23A-4093-868D-A7A7BA00B0BF}"/>
              </a:ext>
            </a:extLst>
          </p:cNvPr>
          <p:cNvSpPr/>
          <p:nvPr userDrawn="1"/>
        </p:nvSpPr>
        <p:spPr>
          <a:xfrm>
            <a:off x="767523" y="0"/>
            <a:ext cx="470519" cy="405620"/>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a:t> </a:t>
            </a:r>
          </a:p>
        </p:txBody>
      </p:sp>
      <p:sp>
        <p:nvSpPr>
          <p:cNvPr id="15" name="Rectangle 14">
            <a:extLst>
              <a:ext uri="{FF2B5EF4-FFF2-40B4-BE49-F238E27FC236}">
                <a16:creationId xmlns:a16="http://schemas.microsoft.com/office/drawing/2014/main" id="{076F38C7-D4A0-4DB6-BD7A-E7CD686DE391}"/>
              </a:ext>
            </a:extLst>
          </p:cNvPr>
          <p:cNvSpPr/>
          <p:nvPr userDrawn="1"/>
        </p:nvSpPr>
        <p:spPr>
          <a:xfrm>
            <a:off x="1" y="0"/>
            <a:ext cx="1002782" cy="4056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 name="Parallelogram 16">
            <a:extLst>
              <a:ext uri="{FF2B5EF4-FFF2-40B4-BE49-F238E27FC236}">
                <a16:creationId xmlns:a16="http://schemas.microsoft.com/office/drawing/2014/main" id="{97235978-B247-45B9-AAE3-094CBBDED059}"/>
              </a:ext>
            </a:extLst>
          </p:cNvPr>
          <p:cNvSpPr/>
          <p:nvPr userDrawn="1"/>
        </p:nvSpPr>
        <p:spPr>
          <a:xfrm rot="10800000" flipH="1">
            <a:off x="1152591" y="-5766"/>
            <a:ext cx="750747" cy="411385"/>
          </a:xfrm>
          <a:prstGeom prst="parallelogram">
            <a:avLst>
              <a:gd name="adj" fmla="val 57114"/>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153873917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508001" y="1448991"/>
            <a:ext cx="6447501" cy="1946595"/>
          </a:xfrm>
        </p:spPr>
        <p:txBody>
          <a:bodyPr anchor="b">
            <a:normAutofit/>
          </a:bodyPr>
          <a:lstStyle>
            <a:lvl1pPr algn="l">
              <a:defRPr sz="3300" b="0" cap="none"/>
            </a:lvl1pPr>
          </a:lstStyle>
          <a:p>
            <a:r>
              <a:rPr lang="en-US"/>
              <a:t>Click to edit Master title style</a:t>
            </a:r>
          </a:p>
        </p:txBody>
      </p:sp>
      <p:sp>
        <p:nvSpPr>
          <p:cNvPr id="3" name="Text Placeholder 2"/>
          <p:cNvSpPr>
            <a:spLocks noGrp="1"/>
          </p:cNvSpPr>
          <p:nvPr>
            <p:ph type="body" idx="1"/>
          </p:nvPr>
        </p:nvSpPr>
        <p:spPr>
          <a:xfrm>
            <a:off x="508001" y="3395586"/>
            <a:ext cx="6447501" cy="1135436"/>
          </a:xfrm>
        </p:spPr>
        <p:txBody>
          <a:bodyPr anchor="t">
            <a:normAutofit/>
          </a:bodyPr>
          <a:lstStyle>
            <a:lvl1pPr marL="0" indent="0" algn="l">
              <a:buNone/>
              <a:defRPr sz="135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pic>
        <p:nvPicPr>
          <p:cNvPr id="8" name="Picture 7" descr="A picture containing text&#10;&#10;Description automatically generated">
            <a:extLst>
              <a:ext uri="{FF2B5EF4-FFF2-40B4-BE49-F238E27FC236}">
                <a16:creationId xmlns:a16="http://schemas.microsoft.com/office/drawing/2014/main" id="{1E9E4670-411C-4DFF-9F56-4A8FC4F573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344438" y="95239"/>
            <a:ext cx="1714500" cy="411323"/>
          </a:xfrm>
          <a:prstGeom prst="rect">
            <a:avLst/>
          </a:prstGeom>
        </p:spPr>
      </p:pic>
      <p:sp>
        <p:nvSpPr>
          <p:cNvPr id="10" name="TextBox 9">
            <a:extLst>
              <a:ext uri="{FF2B5EF4-FFF2-40B4-BE49-F238E27FC236}">
                <a16:creationId xmlns:a16="http://schemas.microsoft.com/office/drawing/2014/main" id="{61C442CF-7E59-4761-92FB-96B734423895}"/>
              </a:ext>
            </a:extLst>
          </p:cNvPr>
          <p:cNvSpPr txBox="1"/>
          <p:nvPr userDrawn="1"/>
        </p:nvSpPr>
        <p:spPr>
          <a:xfrm>
            <a:off x="0" y="4883045"/>
            <a:ext cx="9144000" cy="230832"/>
          </a:xfrm>
          <a:prstGeom prst="rect">
            <a:avLst/>
          </a:prstGeom>
          <a:noFill/>
        </p:spPr>
        <p:txBody>
          <a:bodyPr wrap="square" rtlCol="0">
            <a:spAutoFit/>
          </a:bodyPr>
          <a:lstStyle/>
          <a:p>
            <a:pPr algn="ctr"/>
            <a:r>
              <a:rPr lang="en-US" sz="900">
                <a:latin typeface="Calibri" panose="020F0502020204030204" pitchFamily="34" charset="0"/>
                <a:cs typeface="Calibri" panose="020F0502020204030204" pitchFamily="34" charset="0"/>
              </a:rPr>
              <a:t>We create a safer world by helping companies improve their force and torque measurements.</a:t>
            </a:r>
          </a:p>
        </p:txBody>
      </p:sp>
      <p:sp>
        <p:nvSpPr>
          <p:cNvPr id="12" name="TextBox 11">
            <a:extLst>
              <a:ext uri="{FF2B5EF4-FFF2-40B4-BE49-F238E27FC236}">
                <a16:creationId xmlns:a16="http://schemas.microsoft.com/office/drawing/2014/main" id="{2912C79E-199F-49B9-ADA1-016A351CD326}"/>
              </a:ext>
            </a:extLst>
          </p:cNvPr>
          <p:cNvSpPr txBox="1"/>
          <p:nvPr userDrawn="1"/>
        </p:nvSpPr>
        <p:spPr>
          <a:xfrm>
            <a:off x="461471" y="4895513"/>
            <a:ext cx="2132987" cy="207749"/>
          </a:xfrm>
          <a:prstGeom prst="rect">
            <a:avLst/>
          </a:prstGeom>
          <a:noFill/>
        </p:spPr>
        <p:txBody>
          <a:bodyPr wrap="square" rtlCol="0">
            <a:spAutoFit/>
          </a:bodyPr>
          <a:lstStyle/>
          <a:p>
            <a:pPr algn="l"/>
            <a:r>
              <a:rPr lang="en-US" sz="750">
                <a:latin typeface="Calibri" panose="020F0502020204030204" pitchFamily="34" charset="0"/>
                <a:cs typeface="Calibri" panose="020F0502020204030204" pitchFamily="34" charset="0"/>
              </a:rPr>
              <a:t>© 2021 Morehouse Instrument Company</a:t>
            </a:r>
          </a:p>
        </p:txBody>
      </p:sp>
      <p:sp>
        <p:nvSpPr>
          <p:cNvPr id="14" name="TextBox 13">
            <a:extLst>
              <a:ext uri="{FF2B5EF4-FFF2-40B4-BE49-F238E27FC236}">
                <a16:creationId xmlns:a16="http://schemas.microsoft.com/office/drawing/2014/main" id="{BEE6329A-67F2-4AC9-9585-BFA5020661E0}"/>
              </a:ext>
            </a:extLst>
          </p:cNvPr>
          <p:cNvSpPr txBox="1"/>
          <p:nvPr userDrawn="1"/>
        </p:nvSpPr>
        <p:spPr>
          <a:xfrm>
            <a:off x="7063740" y="4883043"/>
            <a:ext cx="1588503" cy="230832"/>
          </a:xfrm>
          <a:prstGeom prst="rect">
            <a:avLst/>
          </a:prstGeom>
          <a:noFill/>
        </p:spPr>
        <p:txBody>
          <a:bodyPr wrap="square" rtlCol="0">
            <a:spAutoFit/>
          </a:bodyPr>
          <a:lstStyle/>
          <a:p>
            <a:pPr algn="r"/>
            <a:r>
              <a:rPr lang="en-US" sz="900">
                <a:latin typeface="Calibri" panose="020F0502020204030204" pitchFamily="34" charset="0"/>
                <a:cs typeface="Calibri" panose="020F0502020204030204" pitchFamily="34" charset="0"/>
              </a:rPr>
              <a:t>www.mhforce.com             </a:t>
            </a:r>
            <a:fld id="{A994071D-B55E-402D-8358-AE4F8B476B5D}" type="slidenum">
              <a:rPr lang="en-US" sz="900" smtClean="0">
                <a:latin typeface="Calibri" panose="020F0502020204030204" pitchFamily="34" charset="0"/>
                <a:cs typeface="Calibri" panose="020F0502020204030204" pitchFamily="34" charset="0"/>
              </a:rPr>
              <a:t>‹#›</a:t>
            </a:fld>
            <a:endParaRPr lang="en-US" sz="900">
              <a:latin typeface="Calibri" panose="020F0502020204030204" pitchFamily="34" charset="0"/>
              <a:cs typeface="Calibri" panose="020F0502020204030204" pitchFamily="34" charset="0"/>
            </a:endParaRPr>
          </a:p>
        </p:txBody>
      </p:sp>
      <p:sp>
        <p:nvSpPr>
          <p:cNvPr id="16" name="Isosceles Triangle 15">
            <a:extLst>
              <a:ext uri="{FF2B5EF4-FFF2-40B4-BE49-F238E27FC236}">
                <a16:creationId xmlns:a16="http://schemas.microsoft.com/office/drawing/2014/main" id="{56455BFC-39EB-4AC5-B479-A5384684ED51}"/>
              </a:ext>
            </a:extLst>
          </p:cNvPr>
          <p:cNvSpPr/>
          <p:nvPr userDrawn="1"/>
        </p:nvSpPr>
        <p:spPr>
          <a:xfrm>
            <a:off x="767523" y="0"/>
            <a:ext cx="470519" cy="405620"/>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a:t> </a:t>
            </a:r>
          </a:p>
        </p:txBody>
      </p:sp>
      <p:sp>
        <p:nvSpPr>
          <p:cNvPr id="18" name="Rectangle 17">
            <a:extLst>
              <a:ext uri="{FF2B5EF4-FFF2-40B4-BE49-F238E27FC236}">
                <a16:creationId xmlns:a16="http://schemas.microsoft.com/office/drawing/2014/main" id="{7231727E-E488-4AA6-8CA0-D2103A0F469C}"/>
              </a:ext>
            </a:extLst>
          </p:cNvPr>
          <p:cNvSpPr/>
          <p:nvPr userDrawn="1"/>
        </p:nvSpPr>
        <p:spPr>
          <a:xfrm>
            <a:off x="1" y="0"/>
            <a:ext cx="1002782" cy="4056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0" name="Parallelogram 19">
            <a:extLst>
              <a:ext uri="{FF2B5EF4-FFF2-40B4-BE49-F238E27FC236}">
                <a16:creationId xmlns:a16="http://schemas.microsoft.com/office/drawing/2014/main" id="{885A6C24-9C2E-48B5-B004-825059628BF0}"/>
              </a:ext>
            </a:extLst>
          </p:cNvPr>
          <p:cNvSpPr/>
          <p:nvPr userDrawn="1"/>
        </p:nvSpPr>
        <p:spPr>
          <a:xfrm rot="10800000" flipH="1">
            <a:off x="1152591" y="-5766"/>
            <a:ext cx="750747" cy="411385"/>
          </a:xfrm>
          <a:prstGeom prst="parallelogram">
            <a:avLst>
              <a:gd name="adj" fmla="val 57114"/>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415791756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698500" y="457200"/>
            <a:ext cx="6070601" cy="2266950"/>
          </a:xfrm>
        </p:spPr>
        <p:txBody>
          <a:bodyPr anchor="ctr">
            <a:normAutofit/>
          </a:bodyPr>
          <a:lstStyle>
            <a:lvl1pPr algn="l">
              <a:defRPr sz="3300" b="0" cap="none"/>
            </a:lvl1pPr>
          </a:lstStyle>
          <a:p>
            <a:r>
              <a:rPr lang="en-US"/>
              <a:t>Click to edit Master title style</a:t>
            </a:r>
          </a:p>
        </p:txBody>
      </p:sp>
      <p:sp>
        <p:nvSpPr>
          <p:cNvPr id="23" name="Text Placeholder 9"/>
          <p:cNvSpPr>
            <a:spLocks noGrp="1"/>
          </p:cNvSpPr>
          <p:nvPr>
            <p:ph type="body" sz="quarter" idx="13"/>
          </p:nvPr>
        </p:nvSpPr>
        <p:spPr>
          <a:xfrm>
            <a:off x="507999" y="3009900"/>
            <a:ext cx="6447502" cy="385686"/>
          </a:xfrm>
        </p:spPr>
        <p:txBody>
          <a:bodyPr anchor="b">
            <a:noAutofit/>
          </a:bodyPr>
          <a:lstStyle>
            <a:lvl1pPr marL="0" indent="0">
              <a:buFontTx/>
              <a:buNone/>
              <a:defRPr sz="1800">
                <a:solidFill>
                  <a:schemeClr val="tx1">
                    <a:lumMod val="75000"/>
                    <a:lumOff val="25000"/>
                  </a:schemeClr>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a:t>Click to edit Master text styles</a:t>
            </a:r>
          </a:p>
        </p:txBody>
      </p:sp>
      <p:sp>
        <p:nvSpPr>
          <p:cNvPr id="3" name="Text Placeholder 2"/>
          <p:cNvSpPr>
            <a:spLocks noGrp="1"/>
          </p:cNvSpPr>
          <p:nvPr>
            <p:ph type="body" idx="1"/>
          </p:nvPr>
        </p:nvSpPr>
        <p:spPr>
          <a:xfrm>
            <a:off x="508001" y="3395586"/>
            <a:ext cx="6447501" cy="1135436"/>
          </a:xfrm>
        </p:spPr>
        <p:txBody>
          <a:bodyPr anchor="t">
            <a:normAutofit/>
          </a:bodyPr>
          <a:lstStyle>
            <a:lvl1pPr marL="0" indent="0" algn="l">
              <a:buNone/>
              <a:defRPr sz="1350">
                <a:solidFill>
                  <a:schemeClr val="tx1">
                    <a:lumMod val="50000"/>
                    <a:lumOff val="5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24" name="TextBox 23"/>
          <p:cNvSpPr txBox="1"/>
          <p:nvPr/>
        </p:nvSpPr>
        <p:spPr>
          <a:xfrm>
            <a:off x="406403" y="592784"/>
            <a:ext cx="457200" cy="438582"/>
          </a:xfrm>
          <a:prstGeom prst="rect">
            <a:avLst/>
          </a:prstGeom>
        </p:spPr>
        <p:txBody>
          <a:bodyPr vert="horz" lIns="68580" tIns="34290" rIns="68580" bIns="34290" rtlCol="0" anchor="ctr">
            <a:noAutofit/>
          </a:bodyPr>
          <a:lstStyle/>
          <a:p>
            <a:pPr lvl="0"/>
            <a:r>
              <a:rPr lang="en-US" sz="6000" baseline="0">
                <a:ln w="3175" cmpd="sng">
                  <a:noFill/>
                </a:ln>
                <a:solidFill>
                  <a:schemeClr val="accent1">
                    <a:lumMod val="60000"/>
                    <a:lumOff val="40000"/>
                  </a:schemeClr>
                </a:solidFill>
                <a:effectLst/>
                <a:latin typeface="Arial"/>
              </a:rPr>
              <a:t>“</a:t>
            </a:r>
          </a:p>
        </p:txBody>
      </p:sp>
      <p:sp>
        <p:nvSpPr>
          <p:cNvPr id="25" name="TextBox 24"/>
          <p:cNvSpPr txBox="1"/>
          <p:nvPr/>
        </p:nvSpPr>
        <p:spPr>
          <a:xfrm>
            <a:off x="6669758" y="2164917"/>
            <a:ext cx="457200" cy="438582"/>
          </a:xfrm>
          <a:prstGeom prst="rect">
            <a:avLst/>
          </a:prstGeom>
        </p:spPr>
        <p:txBody>
          <a:bodyPr vert="horz" lIns="68580" tIns="34290" rIns="68580" bIns="34290" rtlCol="0" anchor="ctr">
            <a:noAutofit/>
          </a:bodyPr>
          <a:lstStyle/>
          <a:p>
            <a:pPr lvl="0"/>
            <a:r>
              <a:rPr lang="en-US" sz="6000" baseline="0">
                <a:ln w="3175" cmpd="sng">
                  <a:noFill/>
                </a:ln>
                <a:solidFill>
                  <a:schemeClr val="accent1">
                    <a:lumMod val="60000"/>
                    <a:lumOff val="40000"/>
                  </a:schemeClr>
                </a:solidFill>
                <a:effectLst/>
                <a:latin typeface="Arial"/>
              </a:rPr>
              <a:t>”</a:t>
            </a:r>
          </a:p>
        </p:txBody>
      </p:sp>
      <p:pic>
        <p:nvPicPr>
          <p:cNvPr id="7" name="Picture 6" descr="A picture containing text&#10;&#10;Description automatically generated">
            <a:extLst>
              <a:ext uri="{FF2B5EF4-FFF2-40B4-BE49-F238E27FC236}">
                <a16:creationId xmlns:a16="http://schemas.microsoft.com/office/drawing/2014/main" id="{E58C3867-5A8E-4889-B9A3-94F9957C92D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344438" y="95239"/>
            <a:ext cx="1714500" cy="411323"/>
          </a:xfrm>
          <a:prstGeom prst="rect">
            <a:avLst/>
          </a:prstGeom>
        </p:spPr>
      </p:pic>
      <p:sp>
        <p:nvSpPr>
          <p:cNvPr id="8" name="TextBox 7">
            <a:extLst>
              <a:ext uri="{FF2B5EF4-FFF2-40B4-BE49-F238E27FC236}">
                <a16:creationId xmlns:a16="http://schemas.microsoft.com/office/drawing/2014/main" id="{F4147077-7534-45FF-B4F0-AC63C56DA9C2}"/>
              </a:ext>
            </a:extLst>
          </p:cNvPr>
          <p:cNvSpPr txBox="1"/>
          <p:nvPr userDrawn="1"/>
        </p:nvSpPr>
        <p:spPr>
          <a:xfrm>
            <a:off x="0" y="4883045"/>
            <a:ext cx="9144000" cy="230832"/>
          </a:xfrm>
          <a:prstGeom prst="rect">
            <a:avLst/>
          </a:prstGeom>
          <a:noFill/>
        </p:spPr>
        <p:txBody>
          <a:bodyPr wrap="square" rtlCol="0">
            <a:spAutoFit/>
          </a:bodyPr>
          <a:lstStyle/>
          <a:p>
            <a:pPr algn="ctr"/>
            <a:r>
              <a:rPr lang="en-US" sz="900">
                <a:latin typeface="Calibri" panose="020F0502020204030204" pitchFamily="34" charset="0"/>
                <a:cs typeface="Calibri" panose="020F0502020204030204" pitchFamily="34" charset="0"/>
              </a:rPr>
              <a:t>We create a safer world by helping companies improve their force and torque measurements.</a:t>
            </a:r>
          </a:p>
        </p:txBody>
      </p:sp>
      <p:sp>
        <p:nvSpPr>
          <p:cNvPr id="9" name="TextBox 8">
            <a:extLst>
              <a:ext uri="{FF2B5EF4-FFF2-40B4-BE49-F238E27FC236}">
                <a16:creationId xmlns:a16="http://schemas.microsoft.com/office/drawing/2014/main" id="{77E3A4E1-4299-4EB7-B3BC-2DE1984BC5F5}"/>
              </a:ext>
            </a:extLst>
          </p:cNvPr>
          <p:cNvSpPr txBox="1"/>
          <p:nvPr userDrawn="1"/>
        </p:nvSpPr>
        <p:spPr>
          <a:xfrm>
            <a:off x="461471" y="4895513"/>
            <a:ext cx="2132987" cy="207749"/>
          </a:xfrm>
          <a:prstGeom prst="rect">
            <a:avLst/>
          </a:prstGeom>
          <a:noFill/>
        </p:spPr>
        <p:txBody>
          <a:bodyPr wrap="square" rtlCol="0">
            <a:spAutoFit/>
          </a:bodyPr>
          <a:lstStyle/>
          <a:p>
            <a:pPr algn="l"/>
            <a:r>
              <a:rPr lang="en-US" sz="750">
                <a:latin typeface="Calibri" panose="020F0502020204030204" pitchFamily="34" charset="0"/>
                <a:cs typeface="Calibri" panose="020F0502020204030204" pitchFamily="34" charset="0"/>
              </a:rPr>
              <a:t>© 2021 Morehouse Instrument Company</a:t>
            </a:r>
          </a:p>
        </p:txBody>
      </p:sp>
      <p:sp>
        <p:nvSpPr>
          <p:cNvPr id="11" name="TextBox 10">
            <a:extLst>
              <a:ext uri="{FF2B5EF4-FFF2-40B4-BE49-F238E27FC236}">
                <a16:creationId xmlns:a16="http://schemas.microsoft.com/office/drawing/2014/main" id="{656C4ED1-0F38-4270-90DC-E6627FE506D1}"/>
              </a:ext>
            </a:extLst>
          </p:cNvPr>
          <p:cNvSpPr txBox="1"/>
          <p:nvPr userDrawn="1"/>
        </p:nvSpPr>
        <p:spPr>
          <a:xfrm>
            <a:off x="7063740" y="4883043"/>
            <a:ext cx="1588503" cy="230832"/>
          </a:xfrm>
          <a:prstGeom prst="rect">
            <a:avLst/>
          </a:prstGeom>
          <a:noFill/>
        </p:spPr>
        <p:txBody>
          <a:bodyPr wrap="square" rtlCol="0">
            <a:spAutoFit/>
          </a:bodyPr>
          <a:lstStyle/>
          <a:p>
            <a:pPr algn="r"/>
            <a:r>
              <a:rPr lang="en-US" sz="900">
                <a:latin typeface="Calibri" panose="020F0502020204030204" pitchFamily="34" charset="0"/>
                <a:cs typeface="Calibri" panose="020F0502020204030204" pitchFamily="34" charset="0"/>
              </a:rPr>
              <a:t>www.mhforce.com             </a:t>
            </a:r>
            <a:fld id="{A994071D-B55E-402D-8358-AE4F8B476B5D}" type="slidenum">
              <a:rPr lang="en-US" sz="900" smtClean="0">
                <a:latin typeface="Calibri" panose="020F0502020204030204" pitchFamily="34" charset="0"/>
                <a:cs typeface="Calibri" panose="020F0502020204030204" pitchFamily="34" charset="0"/>
              </a:rPr>
              <a:t>‹#›</a:t>
            </a:fld>
            <a:endParaRPr lang="en-US" sz="900">
              <a:latin typeface="Calibri" panose="020F0502020204030204" pitchFamily="34" charset="0"/>
              <a:cs typeface="Calibri" panose="020F0502020204030204" pitchFamily="34" charset="0"/>
            </a:endParaRPr>
          </a:p>
        </p:txBody>
      </p:sp>
      <p:sp>
        <p:nvSpPr>
          <p:cNvPr id="13" name="Isosceles Triangle 12">
            <a:extLst>
              <a:ext uri="{FF2B5EF4-FFF2-40B4-BE49-F238E27FC236}">
                <a16:creationId xmlns:a16="http://schemas.microsoft.com/office/drawing/2014/main" id="{B33482F8-606A-4E59-93C9-135B0C8D3411}"/>
              </a:ext>
            </a:extLst>
          </p:cNvPr>
          <p:cNvSpPr/>
          <p:nvPr userDrawn="1"/>
        </p:nvSpPr>
        <p:spPr>
          <a:xfrm>
            <a:off x="767523" y="0"/>
            <a:ext cx="470519" cy="405620"/>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a:t> </a:t>
            </a:r>
          </a:p>
        </p:txBody>
      </p:sp>
      <p:sp>
        <p:nvSpPr>
          <p:cNvPr id="15" name="Rectangle 14">
            <a:extLst>
              <a:ext uri="{FF2B5EF4-FFF2-40B4-BE49-F238E27FC236}">
                <a16:creationId xmlns:a16="http://schemas.microsoft.com/office/drawing/2014/main" id="{CAB1405D-CD29-48B7-8A22-FE6CD57FF9B2}"/>
              </a:ext>
            </a:extLst>
          </p:cNvPr>
          <p:cNvSpPr/>
          <p:nvPr userDrawn="1"/>
        </p:nvSpPr>
        <p:spPr>
          <a:xfrm>
            <a:off x="1" y="0"/>
            <a:ext cx="1002782" cy="4056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 name="Parallelogram 16">
            <a:extLst>
              <a:ext uri="{FF2B5EF4-FFF2-40B4-BE49-F238E27FC236}">
                <a16:creationId xmlns:a16="http://schemas.microsoft.com/office/drawing/2014/main" id="{E7F6EDAA-63D2-4175-B7BF-5B7CEA5A3760}"/>
              </a:ext>
            </a:extLst>
          </p:cNvPr>
          <p:cNvSpPr/>
          <p:nvPr userDrawn="1"/>
        </p:nvSpPr>
        <p:spPr>
          <a:xfrm rot="10800000" flipH="1">
            <a:off x="1152591" y="-5766"/>
            <a:ext cx="750747" cy="411385"/>
          </a:xfrm>
          <a:prstGeom prst="parallelogram">
            <a:avLst>
              <a:gd name="adj" fmla="val 57114"/>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265061458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514350" y="457200"/>
            <a:ext cx="6441152" cy="2266950"/>
          </a:xfrm>
        </p:spPr>
        <p:txBody>
          <a:bodyPr anchor="ctr">
            <a:normAutofit/>
          </a:bodyPr>
          <a:lstStyle>
            <a:lvl1pPr algn="l">
              <a:defRPr sz="3300" b="0" cap="none"/>
            </a:lvl1pPr>
          </a:lstStyle>
          <a:p>
            <a:r>
              <a:rPr lang="en-US"/>
              <a:t>Click to edit Master title style</a:t>
            </a:r>
          </a:p>
        </p:txBody>
      </p:sp>
      <p:sp>
        <p:nvSpPr>
          <p:cNvPr id="23" name="Text Placeholder 9"/>
          <p:cNvSpPr>
            <a:spLocks noGrp="1"/>
          </p:cNvSpPr>
          <p:nvPr>
            <p:ph type="body" sz="quarter" idx="13"/>
          </p:nvPr>
        </p:nvSpPr>
        <p:spPr>
          <a:xfrm>
            <a:off x="507999" y="3009900"/>
            <a:ext cx="6447502" cy="385686"/>
          </a:xfrm>
        </p:spPr>
        <p:txBody>
          <a:bodyPr anchor="b">
            <a:noAutofit/>
          </a:bodyPr>
          <a:lstStyle>
            <a:lvl1pPr marL="0" indent="0">
              <a:buFontTx/>
              <a:buNone/>
              <a:defRPr sz="1800">
                <a:solidFill>
                  <a:schemeClr val="accent1"/>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a:t>Click to edit Master text styles</a:t>
            </a:r>
          </a:p>
        </p:txBody>
      </p:sp>
      <p:sp>
        <p:nvSpPr>
          <p:cNvPr id="3" name="Text Placeholder 2"/>
          <p:cNvSpPr>
            <a:spLocks noGrp="1"/>
          </p:cNvSpPr>
          <p:nvPr>
            <p:ph type="body" idx="1"/>
          </p:nvPr>
        </p:nvSpPr>
        <p:spPr>
          <a:xfrm>
            <a:off x="508001" y="3395586"/>
            <a:ext cx="6447501" cy="1135436"/>
          </a:xfrm>
        </p:spPr>
        <p:txBody>
          <a:bodyPr anchor="t">
            <a:normAutofit/>
          </a:bodyPr>
          <a:lstStyle>
            <a:lvl1pPr marL="0" indent="0" algn="l">
              <a:buNone/>
              <a:defRPr sz="1350">
                <a:solidFill>
                  <a:schemeClr val="tx1">
                    <a:lumMod val="50000"/>
                    <a:lumOff val="5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pic>
        <p:nvPicPr>
          <p:cNvPr id="7" name="Picture 6" descr="A picture containing text&#10;&#10;Description automatically generated">
            <a:extLst>
              <a:ext uri="{FF2B5EF4-FFF2-40B4-BE49-F238E27FC236}">
                <a16:creationId xmlns:a16="http://schemas.microsoft.com/office/drawing/2014/main" id="{6CD57BEB-4942-4261-9375-7E5093FF849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344438" y="95239"/>
            <a:ext cx="1714500" cy="411323"/>
          </a:xfrm>
          <a:prstGeom prst="rect">
            <a:avLst/>
          </a:prstGeom>
        </p:spPr>
      </p:pic>
      <p:sp>
        <p:nvSpPr>
          <p:cNvPr id="9" name="TextBox 8">
            <a:extLst>
              <a:ext uri="{FF2B5EF4-FFF2-40B4-BE49-F238E27FC236}">
                <a16:creationId xmlns:a16="http://schemas.microsoft.com/office/drawing/2014/main" id="{E699A273-1035-4266-AFB2-68AD1331763F}"/>
              </a:ext>
            </a:extLst>
          </p:cNvPr>
          <p:cNvSpPr txBox="1"/>
          <p:nvPr userDrawn="1"/>
        </p:nvSpPr>
        <p:spPr>
          <a:xfrm>
            <a:off x="0" y="4883045"/>
            <a:ext cx="9144000" cy="230832"/>
          </a:xfrm>
          <a:prstGeom prst="rect">
            <a:avLst/>
          </a:prstGeom>
          <a:noFill/>
        </p:spPr>
        <p:txBody>
          <a:bodyPr wrap="square" rtlCol="0">
            <a:spAutoFit/>
          </a:bodyPr>
          <a:lstStyle/>
          <a:p>
            <a:pPr algn="ctr"/>
            <a:r>
              <a:rPr lang="en-US" sz="900">
                <a:latin typeface="Calibri" panose="020F0502020204030204" pitchFamily="34" charset="0"/>
                <a:cs typeface="Calibri" panose="020F0502020204030204" pitchFamily="34" charset="0"/>
              </a:rPr>
              <a:t>We create a safer world by helping companies improve their force and torque measurements.</a:t>
            </a:r>
          </a:p>
        </p:txBody>
      </p:sp>
      <p:sp>
        <p:nvSpPr>
          <p:cNvPr id="11" name="TextBox 10">
            <a:extLst>
              <a:ext uri="{FF2B5EF4-FFF2-40B4-BE49-F238E27FC236}">
                <a16:creationId xmlns:a16="http://schemas.microsoft.com/office/drawing/2014/main" id="{4D0A7FC7-97BA-440A-B9D2-02CEED5682B0}"/>
              </a:ext>
            </a:extLst>
          </p:cNvPr>
          <p:cNvSpPr txBox="1"/>
          <p:nvPr userDrawn="1"/>
        </p:nvSpPr>
        <p:spPr>
          <a:xfrm>
            <a:off x="461471" y="4895513"/>
            <a:ext cx="2132987" cy="207749"/>
          </a:xfrm>
          <a:prstGeom prst="rect">
            <a:avLst/>
          </a:prstGeom>
          <a:noFill/>
        </p:spPr>
        <p:txBody>
          <a:bodyPr wrap="square" rtlCol="0">
            <a:spAutoFit/>
          </a:bodyPr>
          <a:lstStyle/>
          <a:p>
            <a:pPr algn="l"/>
            <a:r>
              <a:rPr lang="en-US" sz="750">
                <a:latin typeface="Calibri" panose="020F0502020204030204" pitchFamily="34" charset="0"/>
                <a:cs typeface="Calibri" panose="020F0502020204030204" pitchFamily="34" charset="0"/>
              </a:rPr>
              <a:t>© 2021 Morehouse Instrument Company</a:t>
            </a:r>
          </a:p>
        </p:txBody>
      </p:sp>
      <p:sp>
        <p:nvSpPr>
          <p:cNvPr id="13" name="TextBox 12">
            <a:extLst>
              <a:ext uri="{FF2B5EF4-FFF2-40B4-BE49-F238E27FC236}">
                <a16:creationId xmlns:a16="http://schemas.microsoft.com/office/drawing/2014/main" id="{220CEA18-3CC6-4CF5-853E-205510EF8E3A}"/>
              </a:ext>
            </a:extLst>
          </p:cNvPr>
          <p:cNvSpPr txBox="1"/>
          <p:nvPr userDrawn="1"/>
        </p:nvSpPr>
        <p:spPr>
          <a:xfrm>
            <a:off x="7063740" y="4883043"/>
            <a:ext cx="1588503" cy="230832"/>
          </a:xfrm>
          <a:prstGeom prst="rect">
            <a:avLst/>
          </a:prstGeom>
          <a:noFill/>
        </p:spPr>
        <p:txBody>
          <a:bodyPr wrap="square" rtlCol="0">
            <a:spAutoFit/>
          </a:bodyPr>
          <a:lstStyle/>
          <a:p>
            <a:pPr algn="r"/>
            <a:r>
              <a:rPr lang="en-US" sz="900">
                <a:latin typeface="Calibri" panose="020F0502020204030204" pitchFamily="34" charset="0"/>
                <a:cs typeface="Calibri" panose="020F0502020204030204" pitchFamily="34" charset="0"/>
              </a:rPr>
              <a:t>www.mhforce.com             </a:t>
            </a:r>
            <a:fld id="{A994071D-B55E-402D-8358-AE4F8B476B5D}" type="slidenum">
              <a:rPr lang="en-US" sz="900" smtClean="0">
                <a:latin typeface="Calibri" panose="020F0502020204030204" pitchFamily="34" charset="0"/>
                <a:cs typeface="Calibri" panose="020F0502020204030204" pitchFamily="34" charset="0"/>
              </a:rPr>
              <a:t>‹#›</a:t>
            </a:fld>
            <a:endParaRPr lang="en-US" sz="900">
              <a:latin typeface="Calibri" panose="020F0502020204030204" pitchFamily="34" charset="0"/>
              <a:cs typeface="Calibri" panose="020F0502020204030204" pitchFamily="34" charset="0"/>
            </a:endParaRPr>
          </a:p>
        </p:txBody>
      </p:sp>
      <p:sp>
        <p:nvSpPr>
          <p:cNvPr id="15" name="Isosceles Triangle 14">
            <a:extLst>
              <a:ext uri="{FF2B5EF4-FFF2-40B4-BE49-F238E27FC236}">
                <a16:creationId xmlns:a16="http://schemas.microsoft.com/office/drawing/2014/main" id="{D3C54131-38A8-4816-8049-6EC6AE8832BD}"/>
              </a:ext>
            </a:extLst>
          </p:cNvPr>
          <p:cNvSpPr/>
          <p:nvPr userDrawn="1"/>
        </p:nvSpPr>
        <p:spPr>
          <a:xfrm>
            <a:off x="767523" y="0"/>
            <a:ext cx="470519" cy="405620"/>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a:t> </a:t>
            </a:r>
          </a:p>
        </p:txBody>
      </p:sp>
      <p:sp>
        <p:nvSpPr>
          <p:cNvPr id="17" name="Rectangle 16">
            <a:extLst>
              <a:ext uri="{FF2B5EF4-FFF2-40B4-BE49-F238E27FC236}">
                <a16:creationId xmlns:a16="http://schemas.microsoft.com/office/drawing/2014/main" id="{F5C96603-4CE9-4076-8E41-67C1BAF4373B}"/>
              </a:ext>
            </a:extLst>
          </p:cNvPr>
          <p:cNvSpPr/>
          <p:nvPr userDrawn="1"/>
        </p:nvSpPr>
        <p:spPr>
          <a:xfrm>
            <a:off x="1" y="0"/>
            <a:ext cx="1002782" cy="4056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9" name="Parallelogram 18">
            <a:extLst>
              <a:ext uri="{FF2B5EF4-FFF2-40B4-BE49-F238E27FC236}">
                <a16:creationId xmlns:a16="http://schemas.microsoft.com/office/drawing/2014/main" id="{7A2E8861-F528-4AA1-A2B8-45879C9C10CD}"/>
              </a:ext>
            </a:extLst>
          </p:cNvPr>
          <p:cNvSpPr/>
          <p:nvPr userDrawn="1"/>
        </p:nvSpPr>
        <p:spPr>
          <a:xfrm rot="10800000" flipH="1">
            <a:off x="1152591" y="-5766"/>
            <a:ext cx="750747" cy="411385"/>
          </a:xfrm>
          <a:prstGeom prst="parallelogram">
            <a:avLst>
              <a:gd name="adj" fmla="val 57114"/>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419229582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descr="A picture containing text&#10;&#10;Description automatically generated">
            <a:extLst>
              <a:ext uri="{FF2B5EF4-FFF2-40B4-BE49-F238E27FC236}">
                <a16:creationId xmlns:a16="http://schemas.microsoft.com/office/drawing/2014/main" id="{A63EBFA3-264C-42DB-8B7A-DCD75F1EF7F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344438" y="95239"/>
            <a:ext cx="1714500" cy="411323"/>
          </a:xfrm>
          <a:prstGeom prst="rect">
            <a:avLst/>
          </a:prstGeom>
        </p:spPr>
      </p:pic>
      <p:sp>
        <p:nvSpPr>
          <p:cNvPr id="10" name="TextBox 9">
            <a:extLst>
              <a:ext uri="{FF2B5EF4-FFF2-40B4-BE49-F238E27FC236}">
                <a16:creationId xmlns:a16="http://schemas.microsoft.com/office/drawing/2014/main" id="{2993D093-D7FB-4DDF-A6E8-7EFD49F0510C}"/>
              </a:ext>
            </a:extLst>
          </p:cNvPr>
          <p:cNvSpPr txBox="1"/>
          <p:nvPr userDrawn="1"/>
        </p:nvSpPr>
        <p:spPr>
          <a:xfrm>
            <a:off x="0" y="4883045"/>
            <a:ext cx="9144000" cy="230832"/>
          </a:xfrm>
          <a:prstGeom prst="rect">
            <a:avLst/>
          </a:prstGeom>
          <a:noFill/>
        </p:spPr>
        <p:txBody>
          <a:bodyPr wrap="square" rtlCol="0">
            <a:spAutoFit/>
          </a:bodyPr>
          <a:lstStyle/>
          <a:p>
            <a:pPr algn="ctr"/>
            <a:r>
              <a:rPr lang="en-US" sz="900">
                <a:latin typeface="Calibri" panose="020F0502020204030204" pitchFamily="34" charset="0"/>
                <a:cs typeface="Calibri" panose="020F0502020204030204" pitchFamily="34" charset="0"/>
              </a:rPr>
              <a:t>We create a safer world by helping companies improve their force and torque measurements.</a:t>
            </a:r>
          </a:p>
        </p:txBody>
      </p:sp>
      <p:sp>
        <p:nvSpPr>
          <p:cNvPr id="12" name="TextBox 11">
            <a:extLst>
              <a:ext uri="{FF2B5EF4-FFF2-40B4-BE49-F238E27FC236}">
                <a16:creationId xmlns:a16="http://schemas.microsoft.com/office/drawing/2014/main" id="{2D60BE5B-908E-4234-A9DD-24CEF693C743}"/>
              </a:ext>
            </a:extLst>
          </p:cNvPr>
          <p:cNvSpPr txBox="1"/>
          <p:nvPr userDrawn="1"/>
        </p:nvSpPr>
        <p:spPr>
          <a:xfrm>
            <a:off x="461471" y="4895513"/>
            <a:ext cx="2132987" cy="207749"/>
          </a:xfrm>
          <a:prstGeom prst="rect">
            <a:avLst/>
          </a:prstGeom>
          <a:noFill/>
        </p:spPr>
        <p:txBody>
          <a:bodyPr wrap="square" rtlCol="0">
            <a:spAutoFit/>
          </a:bodyPr>
          <a:lstStyle/>
          <a:p>
            <a:pPr algn="l"/>
            <a:r>
              <a:rPr lang="en-US" sz="750">
                <a:latin typeface="Calibri" panose="020F0502020204030204" pitchFamily="34" charset="0"/>
                <a:cs typeface="Calibri" panose="020F0502020204030204" pitchFamily="34" charset="0"/>
              </a:rPr>
              <a:t>© 2021 Morehouse Instrument Company</a:t>
            </a:r>
          </a:p>
        </p:txBody>
      </p:sp>
      <p:sp>
        <p:nvSpPr>
          <p:cNvPr id="14" name="TextBox 13">
            <a:extLst>
              <a:ext uri="{FF2B5EF4-FFF2-40B4-BE49-F238E27FC236}">
                <a16:creationId xmlns:a16="http://schemas.microsoft.com/office/drawing/2014/main" id="{0EF047FF-D9B5-4E1C-B5CD-0E246C3D3058}"/>
              </a:ext>
            </a:extLst>
          </p:cNvPr>
          <p:cNvSpPr txBox="1"/>
          <p:nvPr userDrawn="1"/>
        </p:nvSpPr>
        <p:spPr>
          <a:xfrm>
            <a:off x="7063740" y="4883043"/>
            <a:ext cx="1588503" cy="230832"/>
          </a:xfrm>
          <a:prstGeom prst="rect">
            <a:avLst/>
          </a:prstGeom>
          <a:noFill/>
        </p:spPr>
        <p:txBody>
          <a:bodyPr wrap="square" rtlCol="0">
            <a:spAutoFit/>
          </a:bodyPr>
          <a:lstStyle/>
          <a:p>
            <a:pPr algn="r"/>
            <a:r>
              <a:rPr lang="en-US" sz="900">
                <a:latin typeface="Calibri" panose="020F0502020204030204" pitchFamily="34" charset="0"/>
                <a:cs typeface="Calibri" panose="020F0502020204030204" pitchFamily="34" charset="0"/>
              </a:rPr>
              <a:t>www.mhforce.com             </a:t>
            </a:r>
            <a:fld id="{A994071D-B55E-402D-8358-AE4F8B476B5D}" type="slidenum">
              <a:rPr lang="en-US" sz="900" smtClean="0">
                <a:latin typeface="Calibri" panose="020F0502020204030204" pitchFamily="34" charset="0"/>
                <a:cs typeface="Calibri" panose="020F0502020204030204" pitchFamily="34" charset="0"/>
              </a:rPr>
              <a:t>‹#›</a:t>
            </a:fld>
            <a:endParaRPr lang="en-US" sz="900">
              <a:latin typeface="Calibri" panose="020F0502020204030204" pitchFamily="34" charset="0"/>
              <a:cs typeface="Calibri" panose="020F0502020204030204" pitchFamily="34" charset="0"/>
            </a:endParaRPr>
          </a:p>
        </p:txBody>
      </p:sp>
      <p:sp>
        <p:nvSpPr>
          <p:cNvPr id="16" name="Isosceles Triangle 15">
            <a:extLst>
              <a:ext uri="{FF2B5EF4-FFF2-40B4-BE49-F238E27FC236}">
                <a16:creationId xmlns:a16="http://schemas.microsoft.com/office/drawing/2014/main" id="{CFC73D25-2971-4D4D-AB92-045D57A42C27}"/>
              </a:ext>
            </a:extLst>
          </p:cNvPr>
          <p:cNvSpPr/>
          <p:nvPr userDrawn="1"/>
        </p:nvSpPr>
        <p:spPr>
          <a:xfrm>
            <a:off x="767523" y="0"/>
            <a:ext cx="470519" cy="405620"/>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a:t> </a:t>
            </a:r>
          </a:p>
        </p:txBody>
      </p:sp>
      <p:sp>
        <p:nvSpPr>
          <p:cNvPr id="18" name="Rectangle 17">
            <a:extLst>
              <a:ext uri="{FF2B5EF4-FFF2-40B4-BE49-F238E27FC236}">
                <a16:creationId xmlns:a16="http://schemas.microsoft.com/office/drawing/2014/main" id="{C1E6741B-74AF-45B8-B0D5-EFDB7FE825BB}"/>
              </a:ext>
            </a:extLst>
          </p:cNvPr>
          <p:cNvSpPr/>
          <p:nvPr userDrawn="1"/>
        </p:nvSpPr>
        <p:spPr>
          <a:xfrm>
            <a:off x="1" y="0"/>
            <a:ext cx="1002782" cy="4056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0" name="Parallelogram 19">
            <a:extLst>
              <a:ext uri="{FF2B5EF4-FFF2-40B4-BE49-F238E27FC236}">
                <a16:creationId xmlns:a16="http://schemas.microsoft.com/office/drawing/2014/main" id="{CE6CEA77-7798-4508-B2C4-8E8B2EFFD1B0}"/>
              </a:ext>
            </a:extLst>
          </p:cNvPr>
          <p:cNvSpPr/>
          <p:nvPr userDrawn="1"/>
        </p:nvSpPr>
        <p:spPr>
          <a:xfrm rot="10800000" flipH="1">
            <a:off x="1152591" y="-5766"/>
            <a:ext cx="750747" cy="411385"/>
          </a:xfrm>
          <a:prstGeom prst="parallelogram">
            <a:avLst>
              <a:gd name="adj" fmla="val 57114"/>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253239028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5755" y="457200"/>
            <a:ext cx="978557" cy="3938588"/>
          </a:xfrm>
        </p:spPr>
        <p:txBody>
          <a:bodyPr vert="eaVert" anchor="ctr"/>
          <a:lstStyle/>
          <a:p>
            <a:r>
              <a:rPr lang="en-US"/>
              <a:t>Click to edit Master title style</a:t>
            </a:r>
          </a:p>
        </p:txBody>
      </p:sp>
      <p:sp>
        <p:nvSpPr>
          <p:cNvPr id="3" name="Vertical Text Placeholder 2"/>
          <p:cNvSpPr>
            <a:spLocks noGrp="1"/>
          </p:cNvSpPr>
          <p:nvPr>
            <p:ph type="body" orient="vert" idx="1"/>
          </p:nvPr>
        </p:nvSpPr>
        <p:spPr>
          <a:xfrm>
            <a:off x="508001" y="457200"/>
            <a:ext cx="5295113" cy="39385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descr="A picture containing text&#10;&#10;Description automatically generated">
            <a:extLst>
              <a:ext uri="{FF2B5EF4-FFF2-40B4-BE49-F238E27FC236}">
                <a16:creationId xmlns:a16="http://schemas.microsoft.com/office/drawing/2014/main" id="{6D0A0C87-6527-4BC5-994A-63B09047A03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344438" y="95239"/>
            <a:ext cx="1714500" cy="411323"/>
          </a:xfrm>
          <a:prstGeom prst="rect">
            <a:avLst/>
          </a:prstGeom>
        </p:spPr>
      </p:pic>
      <p:sp>
        <p:nvSpPr>
          <p:cNvPr id="10" name="TextBox 9">
            <a:extLst>
              <a:ext uri="{FF2B5EF4-FFF2-40B4-BE49-F238E27FC236}">
                <a16:creationId xmlns:a16="http://schemas.microsoft.com/office/drawing/2014/main" id="{C7E909D3-E450-4344-9F24-CE6FAA87C508}"/>
              </a:ext>
            </a:extLst>
          </p:cNvPr>
          <p:cNvSpPr txBox="1"/>
          <p:nvPr userDrawn="1"/>
        </p:nvSpPr>
        <p:spPr>
          <a:xfrm>
            <a:off x="0" y="4883045"/>
            <a:ext cx="9144000" cy="230832"/>
          </a:xfrm>
          <a:prstGeom prst="rect">
            <a:avLst/>
          </a:prstGeom>
          <a:noFill/>
        </p:spPr>
        <p:txBody>
          <a:bodyPr wrap="square" rtlCol="0">
            <a:spAutoFit/>
          </a:bodyPr>
          <a:lstStyle/>
          <a:p>
            <a:pPr algn="ctr"/>
            <a:r>
              <a:rPr lang="en-US" sz="900">
                <a:latin typeface="Calibri" panose="020F0502020204030204" pitchFamily="34" charset="0"/>
                <a:cs typeface="Calibri" panose="020F0502020204030204" pitchFamily="34" charset="0"/>
              </a:rPr>
              <a:t>We create a safer world by helping companies improve their force and torque measurements.</a:t>
            </a:r>
          </a:p>
        </p:txBody>
      </p:sp>
      <p:sp>
        <p:nvSpPr>
          <p:cNvPr id="12" name="TextBox 11">
            <a:extLst>
              <a:ext uri="{FF2B5EF4-FFF2-40B4-BE49-F238E27FC236}">
                <a16:creationId xmlns:a16="http://schemas.microsoft.com/office/drawing/2014/main" id="{6C5B3078-23A3-4094-A767-DB0E52168A7F}"/>
              </a:ext>
            </a:extLst>
          </p:cNvPr>
          <p:cNvSpPr txBox="1"/>
          <p:nvPr userDrawn="1"/>
        </p:nvSpPr>
        <p:spPr>
          <a:xfrm>
            <a:off x="461471" y="4895513"/>
            <a:ext cx="2132987" cy="207749"/>
          </a:xfrm>
          <a:prstGeom prst="rect">
            <a:avLst/>
          </a:prstGeom>
          <a:noFill/>
        </p:spPr>
        <p:txBody>
          <a:bodyPr wrap="square" rtlCol="0">
            <a:spAutoFit/>
          </a:bodyPr>
          <a:lstStyle/>
          <a:p>
            <a:pPr algn="l"/>
            <a:r>
              <a:rPr lang="en-US" sz="750">
                <a:latin typeface="Calibri" panose="020F0502020204030204" pitchFamily="34" charset="0"/>
                <a:cs typeface="Calibri" panose="020F0502020204030204" pitchFamily="34" charset="0"/>
              </a:rPr>
              <a:t>© 2021 Morehouse Instrument Company</a:t>
            </a:r>
          </a:p>
        </p:txBody>
      </p:sp>
      <p:sp>
        <p:nvSpPr>
          <p:cNvPr id="14" name="TextBox 13">
            <a:extLst>
              <a:ext uri="{FF2B5EF4-FFF2-40B4-BE49-F238E27FC236}">
                <a16:creationId xmlns:a16="http://schemas.microsoft.com/office/drawing/2014/main" id="{131017C6-F2EA-4D5F-A54E-AF0FB6579728}"/>
              </a:ext>
            </a:extLst>
          </p:cNvPr>
          <p:cNvSpPr txBox="1"/>
          <p:nvPr userDrawn="1"/>
        </p:nvSpPr>
        <p:spPr>
          <a:xfrm>
            <a:off x="7063740" y="4883043"/>
            <a:ext cx="1588503" cy="230832"/>
          </a:xfrm>
          <a:prstGeom prst="rect">
            <a:avLst/>
          </a:prstGeom>
          <a:noFill/>
        </p:spPr>
        <p:txBody>
          <a:bodyPr wrap="square" rtlCol="0">
            <a:spAutoFit/>
          </a:bodyPr>
          <a:lstStyle/>
          <a:p>
            <a:pPr algn="r"/>
            <a:r>
              <a:rPr lang="en-US" sz="900">
                <a:latin typeface="Calibri" panose="020F0502020204030204" pitchFamily="34" charset="0"/>
                <a:cs typeface="Calibri" panose="020F0502020204030204" pitchFamily="34" charset="0"/>
              </a:rPr>
              <a:t>www.mhforce.com             </a:t>
            </a:r>
            <a:fld id="{A994071D-B55E-402D-8358-AE4F8B476B5D}" type="slidenum">
              <a:rPr lang="en-US" sz="900" smtClean="0">
                <a:latin typeface="Calibri" panose="020F0502020204030204" pitchFamily="34" charset="0"/>
                <a:cs typeface="Calibri" panose="020F0502020204030204" pitchFamily="34" charset="0"/>
              </a:rPr>
              <a:t>‹#›</a:t>
            </a:fld>
            <a:endParaRPr lang="en-US" sz="900">
              <a:latin typeface="Calibri" panose="020F0502020204030204" pitchFamily="34" charset="0"/>
              <a:cs typeface="Calibri" panose="020F0502020204030204" pitchFamily="34" charset="0"/>
            </a:endParaRPr>
          </a:p>
        </p:txBody>
      </p:sp>
      <p:sp>
        <p:nvSpPr>
          <p:cNvPr id="16" name="Isosceles Triangle 15">
            <a:extLst>
              <a:ext uri="{FF2B5EF4-FFF2-40B4-BE49-F238E27FC236}">
                <a16:creationId xmlns:a16="http://schemas.microsoft.com/office/drawing/2014/main" id="{51051227-D979-4127-BBD9-5E8F434F2758}"/>
              </a:ext>
            </a:extLst>
          </p:cNvPr>
          <p:cNvSpPr/>
          <p:nvPr userDrawn="1"/>
        </p:nvSpPr>
        <p:spPr>
          <a:xfrm>
            <a:off x="767523" y="0"/>
            <a:ext cx="470519" cy="405620"/>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a:t> </a:t>
            </a:r>
          </a:p>
        </p:txBody>
      </p:sp>
      <p:sp>
        <p:nvSpPr>
          <p:cNvPr id="18" name="Rectangle 17">
            <a:extLst>
              <a:ext uri="{FF2B5EF4-FFF2-40B4-BE49-F238E27FC236}">
                <a16:creationId xmlns:a16="http://schemas.microsoft.com/office/drawing/2014/main" id="{479BA48B-CEFB-41C1-985A-A56F2686B837}"/>
              </a:ext>
            </a:extLst>
          </p:cNvPr>
          <p:cNvSpPr/>
          <p:nvPr userDrawn="1"/>
        </p:nvSpPr>
        <p:spPr>
          <a:xfrm>
            <a:off x="1" y="0"/>
            <a:ext cx="1002782" cy="4056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0" name="Parallelogram 19">
            <a:extLst>
              <a:ext uri="{FF2B5EF4-FFF2-40B4-BE49-F238E27FC236}">
                <a16:creationId xmlns:a16="http://schemas.microsoft.com/office/drawing/2014/main" id="{27CF171A-5C55-457E-A22F-138727A726FD}"/>
              </a:ext>
            </a:extLst>
          </p:cNvPr>
          <p:cNvSpPr/>
          <p:nvPr userDrawn="1"/>
        </p:nvSpPr>
        <p:spPr>
          <a:xfrm rot="10800000" flipH="1">
            <a:off x="1152591" y="-5766"/>
            <a:ext cx="750747" cy="411385"/>
          </a:xfrm>
          <a:prstGeom prst="parallelogram">
            <a:avLst>
              <a:gd name="adj" fmla="val 57114"/>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4513970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 slide 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6" name="Text Placeholder 5"/>
          <p:cNvSpPr>
            <a:spLocks noGrp="1"/>
          </p:cNvSpPr>
          <p:nvPr>
            <p:ph type="body" sz="quarter" idx="10" hasCustomPrompt="1"/>
          </p:nvPr>
        </p:nvSpPr>
        <p:spPr>
          <a:xfrm>
            <a:off x="996695" y="932690"/>
            <a:ext cx="5879592" cy="3134224"/>
          </a:xfrm>
        </p:spPr>
        <p:txBody>
          <a:bodyPr/>
          <a:lstStyle>
            <a:lvl1pPr>
              <a:defRPr>
                <a:solidFill>
                  <a:srgbClr val="FFFFFF"/>
                </a:solidFill>
              </a:defRPr>
            </a:lvl1pPr>
            <a:lvl2pPr>
              <a:lnSpc>
                <a:spcPct val="100000"/>
              </a:lnSpc>
              <a:spcAft>
                <a:spcPts val="600"/>
              </a:spcAft>
              <a:defRPr>
                <a:solidFill>
                  <a:srgbClr val="FFFFFF"/>
                </a:solidFill>
              </a:defRPr>
            </a:lvl2pPr>
            <a:lvl3pPr>
              <a:buClr>
                <a:schemeClr val="bg1"/>
              </a:buClr>
              <a:defRPr>
                <a:solidFill>
                  <a:srgbClr val="FFFFFF"/>
                </a:solidFill>
              </a:defRPr>
            </a:lvl3pPr>
            <a:lvl4pPr>
              <a:buClr>
                <a:schemeClr val="bg1"/>
              </a:buClr>
              <a:defRPr>
                <a:solidFill>
                  <a:srgbClr val="FFFFFF"/>
                </a:solidFill>
              </a:defRPr>
            </a:lvl4pPr>
          </a:lstStyle>
          <a:p>
            <a:pPr lvl="0"/>
            <a:r>
              <a:rPr lang="en-US"/>
              <a:t>Click to edit subhead</a:t>
            </a:r>
          </a:p>
          <a:p>
            <a:pPr lvl="1"/>
            <a:r>
              <a:rPr lang="en-US"/>
              <a:t>Second level</a:t>
            </a:r>
          </a:p>
          <a:p>
            <a:pPr lvl="2"/>
            <a:r>
              <a:rPr lang="en-US"/>
              <a:t>Third level</a:t>
            </a:r>
          </a:p>
          <a:p>
            <a:pPr lvl="3"/>
            <a:r>
              <a:rPr lang="en-US"/>
              <a:t>Fourth level</a:t>
            </a:r>
          </a:p>
          <a:p>
            <a:pPr lvl="2"/>
            <a:endParaRPr lang="en-US"/>
          </a:p>
          <a:p>
            <a:pPr lvl="3"/>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slide gre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6" name="Text Placeholder 5"/>
          <p:cNvSpPr>
            <a:spLocks noGrp="1"/>
          </p:cNvSpPr>
          <p:nvPr>
            <p:ph type="body" sz="quarter" idx="10" hasCustomPrompt="1"/>
          </p:nvPr>
        </p:nvSpPr>
        <p:spPr>
          <a:xfrm>
            <a:off x="996695" y="932690"/>
            <a:ext cx="5879592" cy="3134224"/>
          </a:xfrm>
        </p:spPr>
        <p:txBody>
          <a:bodyPr/>
          <a:lstStyle>
            <a:lvl1pPr>
              <a:defRPr>
                <a:solidFill>
                  <a:srgbClr val="FFFFFF"/>
                </a:solidFill>
              </a:defRPr>
            </a:lvl1pPr>
            <a:lvl2pPr>
              <a:lnSpc>
                <a:spcPct val="100000"/>
              </a:lnSpc>
              <a:spcAft>
                <a:spcPts val="600"/>
              </a:spcAft>
              <a:defRPr>
                <a:solidFill>
                  <a:srgbClr val="FFFFFF"/>
                </a:solidFill>
              </a:defRPr>
            </a:lvl2pPr>
            <a:lvl3pPr>
              <a:buClr>
                <a:schemeClr val="bg1"/>
              </a:buClr>
              <a:defRPr>
                <a:solidFill>
                  <a:srgbClr val="FFFFFF"/>
                </a:solidFill>
              </a:defRPr>
            </a:lvl3pPr>
            <a:lvl4pPr>
              <a:buClr>
                <a:schemeClr val="bg1"/>
              </a:buClr>
              <a:defRPr>
                <a:solidFill>
                  <a:srgbClr val="FFFFFF"/>
                </a:solidFill>
              </a:defRPr>
            </a:lvl4pPr>
          </a:lstStyle>
          <a:p>
            <a:pPr lvl="0"/>
            <a:r>
              <a:rPr lang="en-US"/>
              <a:t>Click to edit subhead</a:t>
            </a:r>
          </a:p>
          <a:p>
            <a:pPr lvl="1"/>
            <a:r>
              <a:rPr lang="en-US"/>
              <a:t>Second level</a:t>
            </a:r>
          </a:p>
          <a:p>
            <a:pPr lvl="2"/>
            <a:r>
              <a:rPr lang="en-US"/>
              <a:t>Third level</a:t>
            </a:r>
          </a:p>
          <a:p>
            <a:pPr lvl="3"/>
            <a:r>
              <a:rPr lang="en-US"/>
              <a:t>Fourth level</a:t>
            </a:r>
          </a:p>
          <a:p>
            <a:pPr lvl="2"/>
            <a:endParaRPr lang="en-US"/>
          </a:p>
          <a:p>
            <a:pPr lvl="3"/>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slide oran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6" name="Text Placeholder 5"/>
          <p:cNvSpPr>
            <a:spLocks noGrp="1"/>
          </p:cNvSpPr>
          <p:nvPr>
            <p:ph type="body" sz="quarter" idx="10" hasCustomPrompt="1"/>
          </p:nvPr>
        </p:nvSpPr>
        <p:spPr>
          <a:xfrm>
            <a:off x="996695" y="932690"/>
            <a:ext cx="5879592" cy="3134224"/>
          </a:xfrm>
        </p:spPr>
        <p:txBody>
          <a:bodyPr/>
          <a:lstStyle>
            <a:lvl1pPr>
              <a:defRPr>
                <a:solidFill>
                  <a:srgbClr val="FFFFFF"/>
                </a:solidFill>
              </a:defRPr>
            </a:lvl1pPr>
            <a:lvl2pPr>
              <a:lnSpc>
                <a:spcPct val="100000"/>
              </a:lnSpc>
              <a:spcAft>
                <a:spcPts val="600"/>
              </a:spcAft>
              <a:defRPr>
                <a:solidFill>
                  <a:srgbClr val="FFFFFF"/>
                </a:solidFill>
              </a:defRPr>
            </a:lvl2pPr>
            <a:lvl3pPr>
              <a:buClr>
                <a:schemeClr val="bg1"/>
              </a:buClr>
              <a:defRPr>
                <a:solidFill>
                  <a:srgbClr val="FFFFFF"/>
                </a:solidFill>
              </a:defRPr>
            </a:lvl3pPr>
            <a:lvl4pPr>
              <a:buClr>
                <a:schemeClr val="bg1"/>
              </a:buClr>
              <a:defRPr>
                <a:solidFill>
                  <a:srgbClr val="FFFFFF"/>
                </a:solidFill>
              </a:defRPr>
            </a:lvl4pPr>
          </a:lstStyle>
          <a:p>
            <a:pPr lvl="0"/>
            <a:r>
              <a:rPr lang="en-US"/>
              <a:t>Click to edit subhead</a:t>
            </a:r>
          </a:p>
          <a:p>
            <a:pPr lvl="1"/>
            <a:r>
              <a:rPr lang="en-US"/>
              <a:t>Second level</a:t>
            </a:r>
          </a:p>
          <a:p>
            <a:pPr lvl="2"/>
            <a:r>
              <a:rPr lang="en-US"/>
              <a:t>Third level</a:t>
            </a:r>
          </a:p>
          <a:p>
            <a:pPr lvl="3"/>
            <a:r>
              <a:rPr lang="en-US"/>
              <a:t>Fourth level</a:t>
            </a:r>
          </a:p>
          <a:p>
            <a:pPr lvl="2"/>
            <a:endParaRPr lang="en-US"/>
          </a:p>
          <a:p>
            <a:pPr lvl="3"/>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vider slide 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65760" y="240030"/>
            <a:ext cx="8229600" cy="783503"/>
          </a:xfrm>
        </p:spPr>
        <p:txBody>
          <a:bodyPr/>
          <a:lstStyle>
            <a:lvl1pPr>
              <a:defRPr>
                <a:solidFill>
                  <a:schemeClr val="bg1"/>
                </a:solidFill>
              </a:defRPr>
            </a:lvl1pPr>
          </a:lstStyle>
          <a:p>
            <a:r>
              <a:rPr lang="en-US"/>
              <a:t>Click to edit Master title style</a:t>
            </a:r>
          </a:p>
        </p:txBody>
      </p:sp>
      <p:sp>
        <p:nvSpPr>
          <p:cNvPr id="6" name="Text Placeholder 5"/>
          <p:cNvSpPr>
            <a:spLocks noGrp="1"/>
          </p:cNvSpPr>
          <p:nvPr>
            <p:ph type="body" sz="quarter" idx="10" hasCustomPrompt="1"/>
          </p:nvPr>
        </p:nvSpPr>
        <p:spPr>
          <a:xfrm>
            <a:off x="996695" y="1337831"/>
            <a:ext cx="5879592" cy="1647502"/>
          </a:xfrm>
        </p:spPr>
        <p:txBody>
          <a:bodyPr/>
          <a:lstStyle>
            <a:lvl1pPr>
              <a:defRPr>
                <a:solidFill>
                  <a:srgbClr val="FFFFFF"/>
                </a:solidFill>
              </a:defRPr>
            </a:lvl1pPr>
            <a:lvl2pPr>
              <a:lnSpc>
                <a:spcPct val="100000"/>
              </a:lnSpc>
              <a:spcAft>
                <a:spcPts val="600"/>
              </a:spcAft>
              <a:defRPr>
                <a:solidFill>
                  <a:srgbClr val="FFFFFF"/>
                </a:solidFill>
              </a:defRPr>
            </a:lvl2pPr>
            <a:lvl3pPr>
              <a:buClr>
                <a:schemeClr val="bg1"/>
              </a:buClr>
              <a:defRPr>
                <a:solidFill>
                  <a:srgbClr val="FFFFFF"/>
                </a:solidFill>
              </a:defRPr>
            </a:lvl3pPr>
            <a:lvl4pPr>
              <a:buClr>
                <a:schemeClr val="bg1"/>
              </a:buClr>
              <a:defRPr>
                <a:solidFill>
                  <a:srgbClr val="FFFFFF"/>
                </a:solidFill>
              </a:defRPr>
            </a:lvl4pPr>
          </a:lstStyle>
          <a:p>
            <a:pPr lvl="0"/>
            <a:r>
              <a:rPr lang="en-US"/>
              <a:t>Click to edit subhead</a:t>
            </a:r>
          </a:p>
          <a:p>
            <a:pPr lvl="1"/>
            <a:r>
              <a:rPr lang="en-US"/>
              <a:t>Second level</a:t>
            </a:r>
          </a:p>
          <a:p>
            <a:pPr lvl="2"/>
            <a:r>
              <a:rPr lang="en-US"/>
              <a:t>Third level</a:t>
            </a:r>
          </a:p>
          <a:p>
            <a:pPr lvl="3"/>
            <a:r>
              <a:rPr lang="en-US"/>
              <a:t>Fourth level</a:t>
            </a:r>
          </a:p>
          <a:p>
            <a:pPr lvl="2"/>
            <a:endParaRPr lang="en-US"/>
          </a:p>
          <a:p>
            <a:pPr lvl="3"/>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vider slide gre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65760" y="240030"/>
            <a:ext cx="8229600" cy="783503"/>
          </a:xfrm>
        </p:spPr>
        <p:txBody>
          <a:bodyPr/>
          <a:lstStyle>
            <a:lvl1pPr>
              <a:defRPr>
                <a:solidFill>
                  <a:schemeClr val="bg1"/>
                </a:solidFill>
              </a:defRPr>
            </a:lvl1pPr>
          </a:lstStyle>
          <a:p>
            <a:r>
              <a:rPr lang="en-US"/>
              <a:t>Click to edit Master title style</a:t>
            </a:r>
          </a:p>
        </p:txBody>
      </p:sp>
      <p:sp>
        <p:nvSpPr>
          <p:cNvPr id="6" name="Text Placeholder 5"/>
          <p:cNvSpPr>
            <a:spLocks noGrp="1"/>
          </p:cNvSpPr>
          <p:nvPr>
            <p:ph type="body" sz="quarter" idx="10" hasCustomPrompt="1"/>
          </p:nvPr>
        </p:nvSpPr>
        <p:spPr>
          <a:xfrm>
            <a:off x="996695" y="1337831"/>
            <a:ext cx="5879592" cy="1647502"/>
          </a:xfrm>
        </p:spPr>
        <p:txBody>
          <a:bodyPr/>
          <a:lstStyle>
            <a:lvl1pPr>
              <a:defRPr>
                <a:solidFill>
                  <a:srgbClr val="FFFFFF"/>
                </a:solidFill>
              </a:defRPr>
            </a:lvl1pPr>
            <a:lvl2pPr>
              <a:lnSpc>
                <a:spcPct val="100000"/>
              </a:lnSpc>
              <a:spcAft>
                <a:spcPts val="600"/>
              </a:spcAft>
              <a:defRPr>
                <a:solidFill>
                  <a:srgbClr val="FFFFFF"/>
                </a:solidFill>
              </a:defRPr>
            </a:lvl2pPr>
            <a:lvl3pPr>
              <a:buClr>
                <a:schemeClr val="bg1"/>
              </a:buClr>
              <a:defRPr>
                <a:solidFill>
                  <a:srgbClr val="FFFFFF"/>
                </a:solidFill>
              </a:defRPr>
            </a:lvl3pPr>
            <a:lvl4pPr>
              <a:buClr>
                <a:schemeClr val="bg1"/>
              </a:buClr>
              <a:defRPr>
                <a:solidFill>
                  <a:srgbClr val="FFFFFF"/>
                </a:solidFill>
              </a:defRPr>
            </a:lvl4pPr>
          </a:lstStyle>
          <a:p>
            <a:pPr lvl="0"/>
            <a:r>
              <a:rPr lang="en-US"/>
              <a:t>Click to edit subhead</a:t>
            </a:r>
          </a:p>
          <a:p>
            <a:pPr lvl="1"/>
            <a:r>
              <a:rPr lang="en-US"/>
              <a:t>Second level</a:t>
            </a:r>
          </a:p>
          <a:p>
            <a:pPr lvl="2"/>
            <a:r>
              <a:rPr lang="en-US"/>
              <a:t>Third level</a:t>
            </a:r>
          </a:p>
          <a:p>
            <a:pPr lvl="3"/>
            <a:r>
              <a:rPr lang="en-US"/>
              <a:t>Fourth level</a:t>
            </a:r>
          </a:p>
          <a:p>
            <a:pPr lvl="2"/>
            <a:endParaRPr lang="en-US"/>
          </a:p>
          <a:p>
            <a:pPr lvl="3"/>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Divider slide oran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65760" y="240030"/>
            <a:ext cx="8229600" cy="783503"/>
          </a:xfrm>
        </p:spPr>
        <p:txBody>
          <a:bodyPr/>
          <a:lstStyle>
            <a:lvl1pPr>
              <a:defRPr>
                <a:solidFill>
                  <a:schemeClr val="bg1"/>
                </a:solidFill>
              </a:defRPr>
            </a:lvl1pPr>
          </a:lstStyle>
          <a:p>
            <a:r>
              <a:rPr lang="en-US"/>
              <a:t>Click to edit Master title style</a:t>
            </a:r>
          </a:p>
        </p:txBody>
      </p:sp>
      <p:sp>
        <p:nvSpPr>
          <p:cNvPr id="6" name="Text Placeholder 5"/>
          <p:cNvSpPr>
            <a:spLocks noGrp="1"/>
          </p:cNvSpPr>
          <p:nvPr>
            <p:ph type="body" sz="quarter" idx="10" hasCustomPrompt="1"/>
          </p:nvPr>
        </p:nvSpPr>
        <p:spPr>
          <a:xfrm>
            <a:off x="996695" y="1337831"/>
            <a:ext cx="5879592" cy="1647502"/>
          </a:xfrm>
        </p:spPr>
        <p:txBody>
          <a:bodyPr/>
          <a:lstStyle>
            <a:lvl1pPr>
              <a:defRPr>
                <a:solidFill>
                  <a:srgbClr val="FFFFFF"/>
                </a:solidFill>
              </a:defRPr>
            </a:lvl1pPr>
            <a:lvl2pPr>
              <a:lnSpc>
                <a:spcPct val="100000"/>
              </a:lnSpc>
              <a:spcAft>
                <a:spcPts val="600"/>
              </a:spcAft>
              <a:defRPr>
                <a:solidFill>
                  <a:srgbClr val="FFFFFF"/>
                </a:solidFill>
              </a:defRPr>
            </a:lvl2pPr>
            <a:lvl3pPr>
              <a:buClr>
                <a:schemeClr val="bg1"/>
              </a:buClr>
              <a:defRPr>
                <a:solidFill>
                  <a:srgbClr val="FFFFFF"/>
                </a:solidFill>
              </a:defRPr>
            </a:lvl3pPr>
            <a:lvl4pPr>
              <a:buClr>
                <a:schemeClr val="bg1"/>
              </a:buClr>
              <a:defRPr>
                <a:solidFill>
                  <a:srgbClr val="FFFFFF"/>
                </a:solidFill>
              </a:defRPr>
            </a:lvl4pPr>
          </a:lstStyle>
          <a:p>
            <a:pPr lvl="0"/>
            <a:r>
              <a:rPr lang="en-US"/>
              <a:t>Click to edit subhead</a:t>
            </a:r>
          </a:p>
          <a:p>
            <a:pPr lvl="1"/>
            <a:r>
              <a:rPr lang="en-US"/>
              <a:t>Second level</a:t>
            </a:r>
          </a:p>
          <a:p>
            <a:pPr lvl="2"/>
            <a:r>
              <a:rPr lang="en-US"/>
              <a:t>Third level</a:t>
            </a:r>
          </a:p>
          <a:p>
            <a:pPr lvl="3"/>
            <a:r>
              <a:rPr lang="en-US"/>
              <a:t>Fourth level</a:t>
            </a:r>
          </a:p>
          <a:p>
            <a:pPr lvl="2"/>
            <a:endParaRPr lang="en-US"/>
          </a:p>
          <a:p>
            <a:pPr lvl="3"/>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theme" Target="../theme/theme2.xml"/><Relationship Id="rId2" Type="http://schemas.openxmlformats.org/officeDocument/2006/relationships/slideLayout" Target="../slideLayouts/slideLayout21.xml"/><Relationship Id="rId16" Type="http://schemas.openxmlformats.org/officeDocument/2006/relationships/slideLayout" Target="../slideLayouts/slideLayout35.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slideLayout" Target="../slideLayouts/slideLayout3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65760" y="240030"/>
            <a:ext cx="8229600" cy="562356"/>
          </a:xfrm>
          <a:prstGeom prst="rect">
            <a:avLst/>
          </a:prstGeom>
        </p:spPr>
        <p:txBody>
          <a:bodyPr vert="horz" lIns="91440" tIns="45720" rIns="91440" bIns="45720" rtlCol="0" anchor="t" anchorCtr="0">
            <a:normAutofit/>
          </a:bodyPr>
          <a:lstStyle/>
          <a:p>
            <a:r>
              <a:rPr lang="en-US"/>
              <a:t>Click to edit Master title style</a:t>
            </a:r>
          </a:p>
        </p:txBody>
      </p:sp>
      <p:sp>
        <p:nvSpPr>
          <p:cNvPr id="3" name="Text Placeholder 2"/>
          <p:cNvSpPr>
            <a:spLocks noGrp="1"/>
          </p:cNvSpPr>
          <p:nvPr>
            <p:ph type="body" idx="1"/>
          </p:nvPr>
        </p:nvSpPr>
        <p:spPr>
          <a:xfrm>
            <a:off x="996696" y="932688"/>
            <a:ext cx="7607808" cy="3202686"/>
          </a:xfrm>
          <a:prstGeom prst="rect">
            <a:avLst/>
          </a:prstGeom>
        </p:spPr>
        <p:txBody>
          <a:bodyPr vert="horz" lIns="91440" tIns="45720" rIns="91440" bIns="45720" rtlCol="0">
            <a:normAutofit/>
          </a:bodyPr>
          <a:lstStyle/>
          <a:p>
            <a:pPr lvl="0"/>
            <a:r>
              <a:rPr lang="en-US"/>
              <a:t>Click to edit subhead</a:t>
            </a:r>
          </a:p>
          <a:p>
            <a:pPr lvl="1"/>
            <a:r>
              <a:rPr lang="en-US"/>
              <a:t>Second level</a:t>
            </a:r>
          </a:p>
          <a:p>
            <a:pPr lvl="2"/>
            <a:r>
              <a:rPr lang="en-US"/>
              <a:t>Third level</a:t>
            </a:r>
          </a:p>
          <a:p>
            <a:pPr lvl="3"/>
            <a:r>
              <a:rPr lang="en-US"/>
              <a:t>Fourth level</a:t>
            </a:r>
          </a:p>
          <a:p>
            <a:pPr lvl="4"/>
            <a:endParaRPr lang="en-US"/>
          </a:p>
        </p:txBody>
      </p:sp>
    </p:spTree>
  </p:cSld>
  <p:clrMap bg1="lt1" tx1="dk1" bg2="lt2" tx2="dk2" accent1="accent1" accent2="accent2" accent3="accent3" accent4="accent4" accent5="accent5" accent6="accent6" hlink="hlink" folHlink="folHlink"/>
  <p:sldLayoutIdLst>
    <p:sldLayoutId id="2147483649" r:id="rId1"/>
    <p:sldLayoutId id="2147483671" r:id="rId2"/>
    <p:sldLayoutId id="2147483653" r:id="rId3"/>
    <p:sldLayoutId id="2147483663" r:id="rId4"/>
    <p:sldLayoutId id="2147483665" r:id="rId5"/>
    <p:sldLayoutId id="2147483666" r:id="rId6"/>
    <p:sldLayoutId id="2147483664" r:id="rId7"/>
    <p:sldLayoutId id="2147483667" r:id="rId8"/>
    <p:sldLayoutId id="2147483668" r:id="rId9"/>
    <p:sldLayoutId id="2147483654" r:id="rId10"/>
    <p:sldLayoutId id="2147483659" r:id="rId11"/>
    <p:sldLayoutId id="2147483660" r:id="rId12"/>
    <p:sldLayoutId id="2147483661" r:id="rId13"/>
    <p:sldLayoutId id="2147483662" r:id="rId14"/>
    <p:sldLayoutId id="2147483669" r:id="rId15"/>
    <p:sldLayoutId id="2147483675" r:id="rId16"/>
    <p:sldLayoutId id="2147483693" r:id="rId17"/>
    <p:sldLayoutId id="2147483694" r:id="rId18"/>
    <p:sldLayoutId id="2147483695" r:id="rId19"/>
  </p:sldLayoutIdLst>
  <p:hf sldNum="0" hdr="0" dt="0"/>
  <p:txStyles>
    <p:titleStyle>
      <a:lvl1pPr algn="l" defTabSz="457200" rtl="0" eaLnBrk="1" latinLnBrk="0" hangingPunct="1">
        <a:spcBef>
          <a:spcPct val="0"/>
        </a:spcBef>
        <a:buNone/>
        <a:defRPr sz="2900" kern="1200">
          <a:solidFill>
            <a:srgbClr val="026CB6"/>
          </a:solidFill>
          <a:latin typeface="Arial"/>
          <a:ea typeface="+mj-ea"/>
          <a:cs typeface="+mj-cs"/>
        </a:defRPr>
      </a:lvl1pPr>
    </p:titleStyle>
    <p:bodyStyle>
      <a:lvl1pPr marL="342900" marR="0" indent="-342900" algn="l" defTabSz="457200" rtl="0" eaLnBrk="1" fontAlgn="auto" latinLnBrk="0" hangingPunct="1">
        <a:lnSpc>
          <a:spcPct val="100000"/>
        </a:lnSpc>
        <a:spcBef>
          <a:spcPct val="20000"/>
        </a:spcBef>
        <a:spcAft>
          <a:spcPts val="0"/>
        </a:spcAft>
        <a:buClrTx/>
        <a:buSzTx/>
        <a:buFont typeface="Arial"/>
        <a:buNone/>
        <a:tabLst/>
        <a:defRPr sz="2250" b="0" i="0" kern="1200">
          <a:solidFill>
            <a:srgbClr val="026CB6"/>
          </a:solidFill>
          <a:latin typeface="Arial"/>
          <a:ea typeface="+mn-ea"/>
          <a:cs typeface="Arial"/>
        </a:defRPr>
      </a:lvl1pPr>
      <a:lvl2pPr marL="0" indent="0" algn="l" defTabSz="457200" rtl="0" eaLnBrk="1" latinLnBrk="0" hangingPunct="1">
        <a:spcBef>
          <a:spcPct val="20000"/>
        </a:spcBef>
        <a:spcAft>
          <a:spcPts val="600"/>
        </a:spcAft>
        <a:buClr>
          <a:srgbClr val="026CB6"/>
        </a:buClr>
        <a:buFont typeface="Arial"/>
        <a:buNone/>
        <a:defRPr sz="1600" kern="1200" baseline="0">
          <a:solidFill>
            <a:schemeClr val="tx1"/>
          </a:solidFill>
          <a:latin typeface="Arial"/>
          <a:ea typeface="+mn-ea"/>
          <a:cs typeface="+mn-cs"/>
        </a:defRPr>
      </a:lvl2pPr>
      <a:lvl3pPr marL="137160" indent="-137160" algn="l" defTabSz="457200" rtl="0" eaLnBrk="1" latinLnBrk="0" hangingPunct="1">
        <a:spcBef>
          <a:spcPct val="20000"/>
        </a:spcBef>
        <a:buClr>
          <a:srgbClr val="026CB6"/>
        </a:buClr>
        <a:buFont typeface="Arial"/>
        <a:buChar char="•"/>
        <a:defRPr sz="1600" kern="1200">
          <a:solidFill>
            <a:srgbClr val="000000"/>
          </a:solidFill>
          <a:latin typeface="Arial"/>
          <a:ea typeface="+mn-ea"/>
          <a:cs typeface="+mn-cs"/>
        </a:defRPr>
      </a:lvl3pPr>
      <a:lvl4pPr marL="457200" indent="-182880" algn="l" defTabSz="457200" rtl="0" eaLnBrk="1" latinLnBrk="0" hangingPunct="1">
        <a:spcBef>
          <a:spcPct val="20000"/>
        </a:spcBef>
        <a:buClr>
          <a:srgbClr val="026CB6"/>
        </a:buClr>
        <a:buFont typeface="Arial"/>
        <a:buChar char="–"/>
        <a:defRPr sz="1600" kern="1200">
          <a:solidFill>
            <a:schemeClr val="tx1"/>
          </a:solidFill>
          <a:latin typeface="Arial"/>
          <a:ea typeface="+mn-ea"/>
          <a:cs typeface="Arial"/>
        </a:defRPr>
      </a:lvl4pPr>
      <a:lvl5pPr marL="2057400" indent="-228600" algn="l" defTabSz="457200" rtl="0" eaLnBrk="1" latinLnBrk="0" hangingPunct="1">
        <a:spcBef>
          <a:spcPct val="20000"/>
        </a:spcBef>
        <a:buFont typeface="Arial"/>
        <a:buNone/>
        <a:defRPr sz="2000" kern="1200" baseline="0">
          <a:solidFill>
            <a:schemeClr val="tx1"/>
          </a:solidFill>
          <a:latin typeface="+mn-lt"/>
          <a:ea typeface="+mn-ea"/>
          <a:cs typeface="+mn-cs"/>
        </a:defRPr>
      </a:lvl5pPr>
      <a:lvl6pPr marL="2514600" indent="-228600" algn="l" defTabSz="457200" rtl="0" eaLnBrk="1" latinLnBrk="0" hangingPunct="1">
        <a:spcBef>
          <a:spcPct val="20000"/>
        </a:spcBef>
        <a:buFont typeface="Arial"/>
        <a:buNone/>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6255814-0A1B-4CD1-A83F-960D15B85D76}"/>
              </a:ext>
            </a:extLst>
          </p:cNvPr>
          <p:cNvSpPr/>
          <p:nvPr userDrawn="1"/>
        </p:nvSpPr>
        <p:spPr>
          <a:xfrm>
            <a:off x="2382" y="4806460"/>
            <a:ext cx="9141618" cy="3429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Placeholder 1"/>
          <p:cNvSpPr>
            <a:spLocks noGrp="1"/>
          </p:cNvSpPr>
          <p:nvPr>
            <p:ph type="title"/>
          </p:nvPr>
        </p:nvSpPr>
        <p:spPr>
          <a:xfrm>
            <a:off x="508001" y="457200"/>
            <a:ext cx="8144244" cy="990600"/>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p:cNvSpPr>
            <a:spLocks noGrp="1"/>
          </p:cNvSpPr>
          <p:nvPr>
            <p:ph type="body" idx="1"/>
          </p:nvPr>
        </p:nvSpPr>
        <p:spPr>
          <a:xfrm>
            <a:off x="508001" y="1620442"/>
            <a:ext cx="8144244" cy="291058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64914401"/>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 id="2147483690" r:id="rId14"/>
    <p:sldLayoutId id="2147483691" r:id="rId15"/>
    <p:sldLayoutId id="2147483692" r:id="rId16"/>
  </p:sldLayoutIdLst>
  <p:hf sldNum="0" hdr="0" ftr="0"/>
  <p:txStyles>
    <p:titleStyle>
      <a:lvl1pPr algn="l" defTabSz="342900" rtl="0" eaLnBrk="1" latinLnBrk="0" hangingPunct="1">
        <a:spcBef>
          <a:spcPct val="0"/>
        </a:spcBef>
        <a:buNone/>
        <a:defRPr sz="2700" b="1" kern="1200">
          <a:solidFill>
            <a:schemeClr val="tx1"/>
          </a:solidFill>
          <a:latin typeface="Rockwell" panose="02060603020205020403" pitchFamily="18" charset="0"/>
          <a:ea typeface="+mj-ea"/>
          <a:cs typeface="Calibri" panose="020F050202020403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57175" indent="-257175" algn="l" defTabSz="342900" rtl="0" eaLnBrk="1" latinLnBrk="0" hangingPunct="1">
        <a:spcBef>
          <a:spcPts val="750"/>
        </a:spcBef>
        <a:spcAft>
          <a:spcPts val="0"/>
        </a:spcAft>
        <a:buClr>
          <a:schemeClr val="accent1"/>
        </a:buClr>
        <a:buSzPct val="80000"/>
        <a:buFont typeface="Wingdings 3" charset="2"/>
        <a:buChar char=""/>
        <a:defRPr sz="1350" kern="1200">
          <a:solidFill>
            <a:schemeClr val="tx1">
              <a:lumMod val="75000"/>
              <a:lumOff val="25000"/>
            </a:schemeClr>
          </a:solidFill>
          <a:latin typeface="Calibri" panose="020F0502020204030204" pitchFamily="34" charset="0"/>
          <a:ea typeface="+mn-ea"/>
          <a:cs typeface="Calibri" panose="020F0502020204030204" pitchFamily="34" charset="0"/>
        </a:defRPr>
      </a:lvl1pPr>
      <a:lvl2pPr marL="557213" indent="-214313" algn="l" defTabSz="342900" rtl="0" eaLnBrk="1" latinLnBrk="0" hangingPunct="1">
        <a:spcBef>
          <a:spcPts val="750"/>
        </a:spcBef>
        <a:spcAft>
          <a:spcPts val="0"/>
        </a:spcAft>
        <a:buClr>
          <a:schemeClr val="accent1"/>
        </a:buClr>
        <a:buSzPct val="80000"/>
        <a:buFont typeface="Wingdings 3" charset="2"/>
        <a:buChar char=""/>
        <a:defRPr sz="1200" kern="1200">
          <a:solidFill>
            <a:schemeClr val="tx1">
              <a:lumMod val="75000"/>
              <a:lumOff val="25000"/>
            </a:schemeClr>
          </a:solidFill>
          <a:latin typeface="Calibri" panose="020F0502020204030204" pitchFamily="34" charset="0"/>
          <a:ea typeface="+mn-ea"/>
          <a:cs typeface="Calibri" panose="020F0502020204030204" pitchFamily="34" charset="0"/>
        </a:defRPr>
      </a:lvl2pPr>
      <a:lvl3pPr marL="857250" indent="-171450" algn="l" defTabSz="342900" rtl="0" eaLnBrk="1" latinLnBrk="0" hangingPunct="1">
        <a:spcBef>
          <a:spcPts val="750"/>
        </a:spcBef>
        <a:spcAft>
          <a:spcPts val="0"/>
        </a:spcAft>
        <a:buClr>
          <a:schemeClr val="accent1"/>
        </a:buClr>
        <a:buSzPct val="80000"/>
        <a:buFont typeface="Wingdings 3" charset="2"/>
        <a:buChar char=""/>
        <a:defRPr sz="1050" kern="1200">
          <a:solidFill>
            <a:schemeClr val="tx1">
              <a:lumMod val="75000"/>
              <a:lumOff val="25000"/>
            </a:schemeClr>
          </a:solidFill>
          <a:latin typeface="Calibri" panose="020F0502020204030204" pitchFamily="34" charset="0"/>
          <a:ea typeface="+mn-ea"/>
          <a:cs typeface="Calibri" panose="020F0502020204030204" pitchFamily="34" charset="0"/>
        </a:defRPr>
      </a:lvl3pPr>
      <a:lvl4pPr marL="12001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Calibri" panose="020F0502020204030204" pitchFamily="34" charset="0"/>
          <a:ea typeface="+mn-ea"/>
          <a:cs typeface="Calibri" panose="020F0502020204030204" pitchFamily="34" charset="0"/>
        </a:defRPr>
      </a:lvl4pPr>
      <a:lvl5pPr marL="15430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Calibri" panose="020F0502020204030204" pitchFamily="34" charset="0"/>
          <a:ea typeface="+mn-ea"/>
          <a:cs typeface="Calibri" panose="020F0502020204030204" pitchFamily="34" charset="0"/>
        </a:defRPr>
      </a:lvl5pPr>
      <a:lvl6pPr marL="18859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6pPr>
      <a:lvl7pPr marL="22288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7pPr>
      <a:lvl8pPr marL="25717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8pPr>
      <a:lvl9pPr marL="29146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13.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00.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17.xml"/></Relationships>
</file>

<file path=ppt/slides/_rels/slide101.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17.xml"/></Relationships>
</file>

<file path=ppt/slides/_rels/slide102.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5.png"/><Relationship Id="rId1" Type="http://schemas.openxmlformats.org/officeDocument/2006/relationships/slideLayout" Target="../slideLayouts/slideLayout17.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04.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17.xml"/></Relationships>
</file>

<file path=ppt/slides/_rels/slide105.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png"/><Relationship Id="rId1" Type="http://schemas.openxmlformats.org/officeDocument/2006/relationships/slideLayout" Target="../slideLayouts/slideLayout17.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08.xml.rels><?xml version="1.0" encoding="UTF-8" standalone="yes"?>
<Relationships xmlns="http://schemas.openxmlformats.org/package/2006/relationships"><Relationship Id="rId3" Type="http://schemas.openxmlformats.org/officeDocument/2006/relationships/image" Target="../media/image128.emf"/><Relationship Id="rId2" Type="http://schemas.openxmlformats.org/officeDocument/2006/relationships/notesSlide" Target="../notesSlides/notesSlide52.xml"/><Relationship Id="rId1" Type="http://schemas.openxmlformats.org/officeDocument/2006/relationships/slideLayout" Target="../slideLayouts/slideLayout17.xml"/><Relationship Id="rId4" Type="http://schemas.openxmlformats.org/officeDocument/2006/relationships/image" Target="../media/image129.png"/></Relationships>
</file>

<file path=ppt/slides/_rels/slide109.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53.xml"/><Relationship Id="rId1" Type="http://schemas.openxmlformats.org/officeDocument/2006/relationships/slideLayout" Target="../slideLayouts/slideLayout17.xml"/><Relationship Id="rId4" Type="http://schemas.openxmlformats.org/officeDocument/2006/relationships/image" Target="../media/image131.png"/></Relationships>
</file>

<file path=ppt/slides/_rels/slide11.xml.rels><?xml version="1.0" encoding="UTF-8" standalone="yes"?>
<Relationships xmlns="http://schemas.openxmlformats.org/package/2006/relationships"><Relationship Id="rId3" Type="http://schemas.openxmlformats.org/officeDocument/2006/relationships/image" Target="../media/image250.png"/><Relationship Id="rId2" Type="http://schemas.openxmlformats.org/officeDocument/2006/relationships/image" Target="../media/image25.png"/><Relationship Id="rId1" Type="http://schemas.openxmlformats.org/officeDocument/2006/relationships/slideLayout" Target="../slideLayouts/slideLayout17.xml"/><Relationship Id="rId4" Type="http://schemas.openxmlformats.org/officeDocument/2006/relationships/image" Target="../media/image26.png"/></Relationships>
</file>

<file path=ppt/slides/_rels/slide110.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54.xml"/><Relationship Id="rId1" Type="http://schemas.openxmlformats.org/officeDocument/2006/relationships/slideLayout" Target="../slideLayouts/slideLayout17.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12.xml.rels><?xml version="1.0" encoding="UTF-8" standalone="yes"?>
<Relationships xmlns="http://schemas.openxmlformats.org/package/2006/relationships"><Relationship Id="rId3" Type="http://schemas.openxmlformats.org/officeDocument/2006/relationships/image" Target="../media/image133.emf"/><Relationship Id="rId2" Type="http://schemas.openxmlformats.org/officeDocument/2006/relationships/notesSlide" Target="../notesSlides/notesSlide55.xml"/><Relationship Id="rId1" Type="http://schemas.openxmlformats.org/officeDocument/2006/relationships/slideLayout" Target="../slideLayouts/slideLayout17.xml"/></Relationships>
</file>

<file path=ppt/slides/_rels/slide113.xml.rels><?xml version="1.0" encoding="UTF-8" standalone="yes"?>
<Relationships xmlns="http://schemas.openxmlformats.org/package/2006/relationships"><Relationship Id="rId3" Type="http://schemas.openxmlformats.org/officeDocument/2006/relationships/image" Target="../media/image134.emf"/><Relationship Id="rId2" Type="http://schemas.openxmlformats.org/officeDocument/2006/relationships/notesSlide" Target="../notesSlides/notesSlide56.xml"/><Relationship Id="rId1" Type="http://schemas.openxmlformats.org/officeDocument/2006/relationships/slideLayout" Target="../slideLayouts/slideLayout17.xml"/></Relationships>
</file>

<file path=ppt/slides/_rels/slide114.xml.rels><?xml version="1.0" encoding="UTF-8" standalone="yes"?>
<Relationships xmlns="http://schemas.openxmlformats.org/package/2006/relationships"><Relationship Id="rId3" Type="http://schemas.openxmlformats.org/officeDocument/2006/relationships/image" Target="../media/image135.emf"/><Relationship Id="rId2" Type="http://schemas.openxmlformats.org/officeDocument/2006/relationships/notesSlide" Target="../notesSlides/notesSlide57.xml"/><Relationship Id="rId1" Type="http://schemas.openxmlformats.org/officeDocument/2006/relationships/slideLayout" Target="../slideLayouts/slideLayout17.xml"/></Relationships>
</file>

<file path=ppt/slides/_rels/slide115.xml.rels><?xml version="1.0" encoding="UTF-8" standalone="yes"?>
<Relationships xmlns="http://schemas.openxmlformats.org/package/2006/relationships"><Relationship Id="rId3" Type="http://schemas.openxmlformats.org/officeDocument/2006/relationships/image" Target="../media/image136.emf"/><Relationship Id="rId2" Type="http://schemas.openxmlformats.org/officeDocument/2006/relationships/notesSlide" Target="../notesSlides/notesSlide58.xml"/><Relationship Id="rId1" Type="http://schemas.openxmlformats.org/officeDocument/2006/relationships/slideLayout" Target="../slideLayouts/slideLayout17.xml"/></Relationships>
</file>

<file path=ppt/slides/_rels/slide116.xml.rels><?xml version="1.0" encoding="UTF-8" standalone="yes"?>
<Relationships xmlns="http://schemas.openxmlformats.org/package/2006/relationships"><Relationship Id="rId3" Type="http://schemas.openxmlformats.org/officeDocument/2006/relationships/image" Target="../media/image138.svg"/><Relationship Id="rId2" Type="http://schemas.openxmlformats.org/officeDocument/2006/relationships/image" Target="../media/image137.png"/><Relationship Id="rId1" Type="http://schemas.openxmlformats.org/officeDocument/2006/relationships/slideLayout" Target="../slideLayouts/slideLayout17.xml"/></Relationships>
</file>

<file path=ppt/slides/_rels/slide117.xml.rels><?xml version="1.0" encoding="UTF-8" standalone="yes"?>
<Relationships xmlns="http://schemas.openxmlformats.org/package/2006/relationships"><Relationship Id="rId3" Type="http://schemas.openxmlformats.org/officeDocument/2006/relationships/image" Target="../media/image138.svg"/><Relationship Id="rId2" Type="http://schemas.openxmlformats.org/officeDocument/2006/relationships/image" Target="../media/image137.png"/><Relationship Id="rId1" Type="http://schemas.openxmlformats.org/officeDocument/2006/relationships/slideLayout" Target="../slideLayouts/slideLayout17.xml"/></Relationships>
</file>

<file path=ppt/slides/_rels/slide118.xml.rels><?xml version="1.0" encoding="UTF-8" standalone="yes"?>
<Relationships xmlns="http://schemas.openxmlformats.org/package/2006/relationships"><Relationship Id="rId3" Type="http://schemas.openxmlformats.org/officeDocument/2006/relationships/image" Target="../media/image138.svg"/><Relationship Id="rId2" Type="http://schemas.openxmlformats.org/officeDocument/2006/relationships/image" Target="../media/image137.png"/><Relationship Id="rId1" Type="http://schemas.openxmlformats.org/officeDocument/2006/relationships/slideLayout" Target="../slideLayouts/slideLayout17.xml"/></Relationships>
</file>

<file path=ppt/slides/_rels/slide119.xml.rels><?xml version="1.0" encoding="UTF-8" standalone="yes"?>
<Relationships xmlns="http://schemas.openxmlformats.org/package/2006/relationships"><Relationship Id="rId3" Type="http://schemas.openxmlformats.org/officeDocument/2006/relationships/image" Target="../media/image138.svg"/><Relationship Id="rId2" Type="http://schemas.openxmlformats.org/officeDocument/2006/relationships/image" Target="../media/image137.png"/><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6.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21.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17.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23.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17.xml"/></Relationships>
</file>

<file path=ppt/slides/_rels/slide124.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17.xml"/></Relationships>
</file>

<file path=ppt/slides/_rels/slide125.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142.png"/><Relationship Id="rId1" Type="http://schemas.openxmlformats.org/officeDocument/2006/relationships/slideLayout" Target="../slideLayouts/slideLayout17.xml"/></Relationships>
</file>

<file path=ppt/slides/_rels/slide126.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17.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28.xml.rels><?xml version="1.0" encoding="UTF-8" standalone="yes"?>
<Relationships xmlns="http://schemas.openxmlformats.org/package/2006/relationships"><Relationship Id="rId8" Type="http://schemas.openxmlformats.org/officeDocument/2006/relationships/image" Target="../media/image149.png"/><Relationship Id="rId3" Type="http://schemas.openxmlformats.org/officeDocument/2006/relationships/image" Target="../media/image146.png"/><Relationship Id="rId7" Type="http://schemas.openxmlformats.org/officeDocument/2006/relationships/customXml" Target="../ink/ink21.xml"/><Relationship Id="rId2" Type="http://schemas.openxmlformats.org/officeDocument/2006/relationships/image" Target="../media/image145.png"/><Relationship Id="rId1" Type="http://schemas.openxmlformats.org/officeDocument/2006/relationships/slideLayout" Target="../slideLayouts/slideLayout17.xml"/><Relationship Id="rId6" Type="http://schemas.openxmlformats.org/officeDocument/2006/relationships/image" Target="../media/image148.png"/><Relationship Id="rId5" Type="http://schemas.openxmlformats.org/officeDocument/2006/relationships/customXml" Target="../ink/ink20.xml"/><Relationship Id="rId4" Type="http://schemas.openxmlformats.org/officeDocument/2006/relationships/image" Target="../media/image147.png"/></Relationships>
</file>

<file path=ppt/slides/_rels/slide129.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13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59.xml"/><Relationship Id="rId1" Type="http://schemas.openxmlformats.org/officeDocument/2006/relationships/slideLayout" Target="../slideLayouts/slideLayout17.xml"/></Relationships>
</file>

<file path=ppt/slides/_rels/slide131.xml.rels><?xml version="1.0" encoding="UTF-8" standalone="yes"?>
<Relationships xmlns="http://schemas.openxmlformats.org/package/2006/relationships"><Relationship Id="rId3" Type="http://schemas.openxmlformats.org/officeDocument/2006/relationships/hyperlink" Target="https://mhforce.com/calibration/force-ilc-and-pt/" TargetMode="External"/><Relationship Id="rId2" Type="http://schemas.openxmlformats.org/officeDocument/2006/relationships/notesSlide" Target="../notesSlides/notesSlide60.xml"/><Relationship Id="rId1" Type="http://schemas.openxmlformats.org/officeDocument/2006/relationships/slideLayout" Target="../slideLayouts/slideLayout17.xml"/><Relationship Id="rId4" Type="http://schemas.openxmlformats.org/officeDocument/2006/relationships/image" Target="../media/image151.png"/></Relationships>
</file>

<file path=ppt/slides/_rels/slide132.xml.rels><?xml version="1.0" encoding="UTF-8" standalone="yes"?>
<Relationships xmlns="http://schemas.openxmlformats.org/package/2006/relationships"><Relationship Id="rId3" Type="http://schemas.openxmlformats.org/officeDocument/2006/relationships/image" Target="../media/image152.emf"/><Relationship Id="rId2" Type="http://schemas.openxmlformats.org/officeDocument/2006/relationships/notesSlide" Target="../notesSlides/notesSlide61.xml"/><Relationship Id="rId1" Type="http://schemas.openxmlformats.org/officeDocument/2006/relationships/slideLayout" Target="../slideLayouts/slideLayout17.xml"/></Relationships>
</file>

<file path=ppt/slides/_rels/slide133.xml.rels><?xml version="1.0" encoding="UTF-8" standalone="yes"?>
<Relationships xmlns="http://schemas.openxmlformats.org/package/2006/relationships"><Relationship Id="rId2" Type="http://schemas.openxmlformats.org/officeDocument/2006/relationships/image" Target="../media/image153.emf"/><Relationship Id="rId1" Type="http://schemas.openxmlformats.org/officeDocument/2006/relationships/slideLayout" Target="../slideLayouts/slideLayout17.xml"/></Relationships>
</file>

<file path=ppt/slides/_rels/slide134.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notesSlide" Target="../notesSlides/notesSlide62.xml"/><Relationship Id="rId1" Type="http://schemas.openxmlformats.org/officeDocument/2006/relationships/slideLayout" Target="../slideLayouts/slideLayout17.xml"/><Relationship Id="rId4" Type="http://schemas.openxmlformats.org/officeDocument/2006/relationships/image" Target="../media/image155.png"/></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7.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7.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43.xml.rels><?xml version="1.0" encoding="UTF-8" standalone="yes"?>
<Relationships xmlns="http://schemas.openxmlformats.org/package/2006/relationships"><Relationship Id="rId3" Type="http://schemas.openxmlformats.org/officeDocument/2006/relationships/hyperlink" Target="https://ilac.org/publications-and-resources/ilac-guidance-series/" TargetMode="External"/><Relationship Id="rId2" Type="http://schemas.openxmlformats.org/officeDocument/2006/relationships/notesSlide" Target="../notesSlides/notesSlide66.xml"/><Relationship Id="rId1" Type="http://schemas.openxmlformats.org/officeDocument/2006/relationships/slideLayout" Target="../slideLayouts/slideLayout17.xml"/><Relationship Id="rId5" Type="http://schemas.openxmlformats.org/officeDocument/2006/relationships/hyperlink" Target="https://www.ukas.com/wp-content/uploads/schedule_uploads/759162/LAB-48-Decision-Rules-and-Statements-of-Conformity.pdf" TargetMode="External"/><Relationship Id="rId4" Type="http://schemas.openxmlformats.org/officeDocument/2006/relationships/hyperlink" Target="https://www.bipm.org/documents/20126/2071204/JCGM_106_2012_E.pdf/fe9537d2-e7d7-e146-5abb-2649c3450b25" TargetMode="Externa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7.xml"/></Relationships>
</file>

<file path=ppt/slides/_rels/slide145.xml.rels><?xml version="1.0" encoding="UTF-8" standalone="yes"?>
<Relationships xmlns="http://schemas.openxmlformats.org/package/2006/relationships"><Relationship Id="rId8" Type="http://schemas.openxmlformats.org/officeDocument/2006/relationships/hyperlink" Target="mailto:greg.cenker@indysoft.com" TargetMode="External"/><Relationship Id="rId3" Type="http://schemas.openxmlformats.org/officeDocument/2006/relationships/hyperlink" Target="https://www.youtube.com/c/mhforcecalibration" TargetMode="External"/><Relationship Id="rId7" Type="http://schemas.openxmlformats.org/officeDocument/2006/relationships/image" Target="../media/image158.png"/><Relationship Id="rId2" Type="http://schemas.openxmlformats.org/officeDocument/2006/relationships/image" Target="../media/image156.png"/><Relationship Id="rId1" Type="http://schemas.openxmlformats.org/officeDocument/2006/relationships/slideLayout" Target="../slideLayouts/slideLayout17.xml"/><Relationship Id="rId6" Type="http://schemas.openxmlformats.org/officeDocument/2006/relationships/image" Target="../media/image157.png"/><Relationship Id="rId5" Type="http://schemas.openxmlformats.org/officeDocument/2006/relationships/hyperlink" Target="https://www.indysoft.com/" TargetMode="External"/><Relationship Id="rId10" Type="http://schemas.openxmlformats.org/officeDocument/2006/relationships/image" Target="../media/image14.png"/><Relationship Id="rId4" Type="http://schemas.openxmlformats.org/officeDocument/2006/relationships/hyperlink" Target="https://mhforce.com/documentation-tools/" TargetMode="External"/><Relationship Id="rId9" Type="http://schemas.openxmlformats.org/officeDocument/2006/relationships/hyperlink" Target="mailto:hzumbrun@mhforce.com" TargetMode="External"/></Relationships>
</file>

<file path=ppt/slides/_rels/slide1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3" Type="http://schemas.openxmlformats.org/officeDocument/2006/relationships/hyperlink" Target="http://www.mhforce.com/" TargetMode="External"/><Relationship Id="rId2" Type="http://schemas.openxmlformats.org/officeDocument/2006/relationships/notesSlide" Target="../notesSlides/notesSlide1.xml"/><Relationship Id="rId1" Type="http://schemas.openxmlformats.org/officeDocument/2006/relationships/slideLayout" Target="../slideLayouts/slideLayout2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hyperlink" Target="mailto:hzumbrun@mhforce.com"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17.xml"/><Relationship Id="rId4" Type="http://schemas.openxmlformats.org/officeDocument/2006/relationships/image" Target="../media/image33.png"/></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png"/><Relationship Id="rId1" Type="http://schemas.openxmlformats.org/officeDocument/2006/relationships/slideLayout" Target="../slideLayouts/slideLayout19.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 Id="rId9" Type="http://schemas.openxmlformats.org/officeDocument/2006/relationships/image" Target="../media/image34.jpeg"/></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0.xml"/><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1.xml"/><Relationship Id="rId1" Type="http://schemas.openxmlformats.org/officeDocument/2006/relationships/slideLayout" Target="../slideLayouts/slideLayout17.xml"/><Relationship Id="rId4" Type="http://schemas.openxmlformats.org/officeDocument/2006/relationships/image" Target="../media/image44.png"/></Relationships>
</file>

<file path=ppt/slides/_rels/slide29.x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http://www.indysoft.com/" TargetMode="External"/><Relationship Id="rId1" Type="http://schemas.openxmlformats.org/officeDocument/2006/relationships/slideLayout" Target="../slideLayouts/slideLayout10.xml"/><Relationship Id="rId5" Type="http://schemas.openxmlformats.org/officeDocument/2006/relationships/image" Target="../media/image19.png"/><Relationship Id="rId4" Type="http://schemas.openxmlformats.org/officeDocument/2006/relationships/image" Target="../media/image18.svg"/></Relationships>
</file>

<file path=ppt/slides/_rels/slide30.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Layout" Target="../slideLayouts/slideLayout1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3" Type="http://schemas.openxmlformats.org/officeDocument/2006/relationships/hyperlink" Target="https://1.bp.blogspot.com/-9yp1qNrKSyM/WIKEasKUvFI/AAAAAAAAD5M/KbRHslzajyMp5kGSmxdqLIrhSOArzOSLACLcB/s1600/measurement+risk+graph.jpg" TargetMode="External"/><Relationship Id="rId2" Type="http://schemas.openxmlformats.org/officeDocument/2006/relationships/notesSlide" Target="../notesSlides/notesSlide12.xml"/><Relationship Id="rId1" Type="http://schemas.openxmlformats.org/officeDocument/2006/relationships/slideLayout" Target="../slideLayouts/slideLayout17.xml"/><Relationship Id="rId4" Type="http://schemas.openxmlformats.org/officeDocument/2006/relationships/image" Target="../media/image48.jpeg"/></Relationships>
</file>

<file path=ppt/slides/_rels/slide3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3.xml"/><Relationship Id="rId1" Type="http://schemas.openxmlformats.org/officeDocument/2006/relationships/slideLayout" Target="../slideLayouts/slideLayout1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7.xml"/></Relationships>
</file>

<file path=ppt/slides/_rels/slide3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5.xml"/><Relationship Id="rId1" Type="http://schemas.openxmlformats.org/officeDocument/2006/relationships/slideLayout" Target="../slideLayouts/slideLayout1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7.xml"/></Relationships>
</file>

<file path=ppt/slides/_rels/slide42.xml.rels><?xml version="1.0" encoding="UTF-8" standalone="yes"?>
<Relationships xmlns="http://schemas.openxmlformats.org/package/2006/relationships"><Relationship Id="rId3" Type="http://schemas.openxmlformats.org/officeDocument/2006/relationships/image" Target="../media/image51.gif"/><Relationship Id="rId2" Type="http://schemas.openxmlformats.org/officeDocument/2006/relationships/notesSlide" Target="../notesSlides/notesSlide18.xml"/><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19.xml"/><Relationship Id="rId1" Type="http://schemas.openxmlformats.org/officeDocument/2006/relationships/slideLayout" Target="../slideLayouts/slideLayout17.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emf"/></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7.xml"/></Relationships>
</file>

<file path=ppt/slides/_rels/slide4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7.xml"/></Relationships>
</file>

<file path=ppt/slides/_rels/slide4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1.xml"/><Relationship Id="rId1" Type="http://schemas.openxmlformats.org/officeDocument/2006/relationships/slideLayout" Target="../slideLayouts/slideLayout17.xml"/></Relationships>
</file>

<file path=ppt/slides/_rels/slide4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7.xml"/></Relationships>
</file>

<file path=ppt/slides/_rels/slide4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50.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7.xml"/></Relationships>
</file>

<file path=ppt/slides/_rels/slide51.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7.xml"/></Relationships>
</file>

<file path=ppt/slides/_rels/slide52.xml.rels><?xml version="1.0" encoding="UTF-8" standalone="yes"?>
<Relationships xmlns="http://schemas.openxmlformats.org/package/2006/relationships"><Relationship Id="rId8" Type="http://schemas.openxmlformats.org/officeDocument/2006/relationships/customXml" Target="../ink/ink3.xml"/><Relationship Id="rId13" Type="http://schemas.openxmlformats.org/officeDocument/2006/relationships/image" Target="../media/image66.png"/><Relationship Id="rId18" Type="http://schemas.openxmlformats.org/officeDocument/2006/relationships/customXml" Target="../ink/ink8.xml"/><Relationship Id="rId3" Type="http://schemas.openxmlformats.org/officeDocument/2006/relationships/customXml" Target="../ink/ink1.xml"/><Relationship Id="rId21" Type="http://schemas.openxmlformats.org/officeDocument/2006/relationships/customXml" Target="../ink/ink10.xml"/><Relationship Id="rId7" Type="http://schemas.openxmlformats.org/officeDocument/2006/relationships/image" Target="../media/image63.png"/><Relationship Id="rId12" Type="http://schemas.openxmlformats.org/officeDocument/2006/relationships/customXml" Target="../ink/ink5.xml"/><Relationship Id="rId17" Type="http://schemas.openxmlformats.org/officeDocument/2006/relationships/image" Target="../media/image68.png"/><Relationship Id="rId2" Type="http://schemas.openxmlformats.org/officeDocument/2006/relationships/notesSlide" Target="../notesSlides/notesSlide22.xml"/><Relationship Id="rId16" Type="http://schemas.openxmlformats.org/officeDocument/2006/relationships/customXml" Target="../ink/ink7.xml"/><Relationship Id="rId20" Type="http://schemas.openxmlformats.org/officeDocument/2006/relationships/image" Target="../media/image69.png"/><Relationship Id="rId1" Type="http://schemas.openxmlformats.org/officeDocument/2006/relationships/slideLayout" Target="../slideLayouts/slideLayout17.xml"/><Relationship Id="rId6" Type="http://schemas.openxmlformats.org/officeDocument/2006/relationships/customXml" Target="../ink/ink2.xml"/><Relationship Id="rId11" Type="http://schemas.openxmlformats.org/officeDocument/2006/relationships/image" Target="../media/image65.png"/><Relationship Id="rId5" Type="http://schemas.openxmlformats.org/officeDocument/2006/relationships/image" Target="../media/image61.emf"/><Relationship Id="rId15" Type="http://schemas.openxmlformats.org/officeDocument/2006/relationships/image" Target="../media/image67.png"/><Relationship Id="rId10" Type="http://schemas.openxmlformats.org/officeDocument/2006/relationships/customXml" Target="../ink/ink4.xml"/><Relationship Id="rId19" Type="http://schemas.openxmlformats.org/officeDocument/2006/relationships/customXml" Target="../ink/ink9.xml"/><Relationship Id="rId4" Type="http://schemas.openxmlformats.org/officeDocument/2006/relationships/image" Target="../media/image61.png"/><Relationship Id="rId9" Type="http://schemas.openxmlformats.org/officeDocument/2006/relationships/image" Target="../media/image64.png"/><Relationship Id="rId14" Type="http://schemas.openxmlformats.org/officeDocument/2006/relationships/customXml" Target="../ink/ink6.xml"/><Relationship Id="rId22" Type="http://schemas.openxmlformats.org/officeDocument/2006/relationships/image" Target="../media/image70.png"/></Relationships>
</file>

<file path=ppt/slides/_rels/slide53.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notesSlide" Target="../notesSlides/notesSlide23.xml"/><Relationship Id="rId1" Type="http://schemas.openxmlformats.org/officeDocument/2006/relationships/slideLayout" Target="../slideLayouts/slideLayout17.xml"/></Relationships>
</file>

<file path=ppt/slides/_rels/slide54.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7.xml"/></Relationships>
</file>

<file path=ppt/slides/_rels/slide5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4.xml"/><Relationship Id="rId1" Type="http://schemas.openxmlformats.org/officeDocument/2006/relationships/slideLayout" Target="../slideLayouts/slideLayout17.xml"/><Relationship Id="rId6" Type="http://schemas.openxmlformats.org/officeDocument/2006/relationships/image" Target="../media/image75.png"/><Relationship Id="rId5" Type="http://schemas.openxmlformats.org/officeDocument/2006/relationships/customXml" Target="../ink/ink11.xml"/><Relationship Id="rId4" Type="http://schemas.openxmlformats.org/officeDocument/2006/relationships/image" Target="../media/image73.emf"/></Relationships>
</file>

<file path=ppt/slides/_rels/slide56.xml.rels><?xml version="1.0" encoding="UTF-8" standalone="yes"?>
<Relationships xmlns="http://schemas.openxmlformats.org/package/2006/relationships"><Relationship Id="rId3" Type="http://schemas.openxmlformats.org/officeDocument/2006/relationships/customXml" Target="../ink/ink12.xml"/><Relationship Id="rId7" Type="http://schemas.openxmlformats.org/officeDocument/2006/relationships/image" Target="../media/image79.png"/><Relationship Id="rId2" Type="http://schemas.openxmlformats.org/officeDocument/2006/relationships/image" Target="../media/image74.emf"/><Relationship Id="rId1" Type="http://schemas.openxmlformats.org/officeDocument/2006/relationships/slideLayout" Target="../slideLayouts/slideLayout17.xml"/><Relationship Id="rId6" Type="http://schemas.openxmlformats.org/officeDocument/2006/relationships/customXml" Target="../ink/ink13.xml"/><Relationship Id="rId5" Type="http://schemas.openxmlformats.org/officeDocument/2006/relationships/image" Target="../media/image76.png"/><Relationship Id="rId4" Type="http://schemas.openxmlformats.org/officeDocument/2006/relationships/image" Target="../media/image77.png"/></Relationships>
</file>

<file path=ppt/slides/_rels/slide5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5.xml"/><Relationship Id="rId1" Type="http://schemas.openxmlformats.org/officeDocument/2006/relationships/slideLayout" Target="../slideLayouts/slideLayout17.xml"/><Relationship Id="rId6" Type="http://schemas.openxmlformats.org/officeDocument/2006/relationships/image" Target="../media/image82.png"/><Relationship Id="rId5" Type="http://schemas.openxmlformats.org/officeDocument/2006/relationships/customXml" Target="../ink/ink14.xml"/><Relationship Id="rId4" Type="http://schemas.openxmlformats.org/officeDocument/2006/relationships/image" Target="../media/image80.png"/></Relationships>
</file>

<file path=ppt/slides/_rels/slide58.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26.xml"/><Relationship Id="rId1" Type="http://schemas.openxmlformats.org/officeDocument/2006/relationships/slideLayout" Target="../slideLayouts/slideLayout1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60.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27.xml"/><Relationship Id="rId1" Type="http://schemas.openxmlformats.org/officeDocument/2006/relationships/slideLayout" Target="../slideLayouts/slideLayout17.xml"/></Relationships>
</file>

<file path=ppt/slides/_rels/slide6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28.xml"/><Relationship Id="rId1" Type="http://schemas.openxmlformats.org/officeDocument/2006/relationships/slideLayout" Target="../slideLayouts/slideLayout17.xml"/></Relationships>
</file>

<file path=ppt/slides/_rels/slide6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29.xml"/><Relationship Id="rId1" Type="http://schemas.openxmlformats.org/officeDocument/2006/relationships/slideLayout" Target="../slideLayouts/slideLayout17.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7.xml"/></Relationships>
</file>

<file path=ppt/slides/_rels/slide6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31.xml"/><Relationship Id="rId1" Type="http://schemas.openxmlformats.org/officeDocument/2006/relationships/slideLayout" Target="../slideLayouts/slideLayout17.xml"/></Relationships>
</file>

<file path=ppt/slides/_rels/slide65.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17.xml"/></Relationships>
</file>

<file path=ppt/slides/_rels/slide66.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17.xml"/></Relationships>
</file>

<file path=ppt/slides/_rels/slide67.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17.xml"/></Relationships>
</file>

<file path=ppt/slides/_rels/slide68.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17.xml"/></Relationships>
</file>

<file path=ppt/slides/_rels/slide69.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32.xml"/><Relationship Id="rId1" Type="http://schemas.openxmlformats.org/officeDocument/2006/relationships/slideLayout" Target="../slideLayouts/slideLayout17.xml"/></Relationships>
</file>

<file path=ppt/slides/_rels/slide71.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33.xml"/><Relationship Id="rId1" Type="http://schemas.openxmlformats.org/officeDocument/2006/relationships/slideLayout" Target="../slideLayouts/slideLayout17.xml"/></Relationships>
</file>

<file path=ppt/slides/_rels/slide72.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34.xml"/><Relationship Id="rId1" Type="http://schemas.openxmlformats.org/officeDocument/2006/relationships/slideLayout" Target="../slideLayouts/slideLayout17.xml"/><Relationship Id="rId4" Type="http://schemas.openxmlformats.org/officeDocument/2006/relationships/image" Target="../media/image93.png"/></Relationships>
</file>

<file path=ppt/slides/_rels/slide73.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35.xml"/><Relationship Id="rId1" Type="http://schemas.openxmlformats.org/officeDocument/2006/relationships/slideLayout" Target="../slideLayouts/slideLayout17.xml"/><Relationship Id="rId4" Type="http://schemas.openxmlformats.org/officeDocument/2006/relationships/image" Target="../media/image95.emf"/></Relationships>
</file>

<file path=ppt/slides/_rels/slide74.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17.xml"/><Relationship Id="rId5" Type="http://schemas.openxmlformats.org/officeDocument/2006/relationships/image" Target="../media/image101.png"/><Relationship Id="rId4" Type="http://schemas.openxmlformats.org/officeDocument/2006/relationships/image" Target="../media/image100.png"/></Relationships>
</file>

<file path=ppt/slides/_rels/slide75.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36.xml"/><Relationship Id="rId1" Type="http://schemas.openxmlformats.org/officeDocument/2006/relationships/slideLayout" Target="../slideLayouts/slideLayout17.xml"/><Relationship Id="rId4" Type="http://schemas.openxmlformats.org/officeDocument/2006/relationships/image" Target="../media/image97.png"/></Relationships>
</file>

<file path=ppt/slides/_rels/slide76.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17.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7.xml"/></Relationships>
</file>

<file path=ppt/slides/_rels/slide78.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38.xml"/><Relationship Id="rId1" Type="http://schemas.openxmlformats.org/officeDocument/2006/relationships/slideLayout" Target="../slideLayouts/slideLayout17.xml"/></Relationships>
</file>

<file path=ppt/slides/_rels/slide79.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39.xml"/><Relationship Id="rId1" Type="http://schemas.openxmlformats.org/officeDocument/2006/relationships/slideLayout" Target="../slideLayouts/slideLayout17.xml"/><Relationship Id="rId5" Type="http://schemas.openxmlformats.org/officeDocument/2006/relationships/image" Target="../media/image109.png"/><Relationship Id="rId4" Type="http://schemas.openxmlformats.org/officeDocument/2006/relationships/customXml" Target="../ink/ink15.xml"/></Relationships>
</file>

<file path=ppt/slides/_rels/slide81.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40.xml"/><Relationship Id="rId1" Type="http://schemas.openxmlformats.org/officeDocument/2006/relationships/slideLayout" Target="../slideLayouts/slideLayout17.xml"/><Relationship Id="rId5" Type="http://schemas.openxmlformats.org/officeDocument/2006/relationships/image" Target="../media/image111.png"/><Relationship Id="rId4" Type="http://schemas.openxmlformats.org/officeDocument/2006/relationships/customXml" Target="../ink/ink16.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7.xml"/></Relationships>
</file>

<file path=ppt/slides/_rels/slide83.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42.xml"/><Relationship Id="rId1" Type="http://schemas.openxmlformats.org/officeDocument/2006/relationships/slideLayout" Target="../slideLayouts/slideLayout17.xml"/><Relationship Id="rId5" Type="http://schemas.openxmlformats.org/officeDocument/2006/relationships/image" Target="../media/image113.png"/><Relationship Id="rId4" Type="http://schemas.openxmlformats.org/officeDocument/2006/relationships/customXml" Target="../ink/ink17.xml"/></Relationships>
</file>

<file path=ppt/slides/_rels/slide8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3.xml"/><Relationship Id="rId1" Type="http://schemas.openxmlformats.org/officeDocument/2006/relationships/slideLayout" Target="../slideLayouts/slideLayout17.xml"/></Relationships>
</file>

<file path=ppt/slides/_rels/slide8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44.xml"/><Relationship Id="rId1" Type="http://schemas.openxmlformats.org/officeDocument/2006/relationships/slideLayout" Target="../slideLayouts/slideLayout17.xml"/><Relationship Id="rId4" Type="http://schemas.openxmlformats.org/officeDocument/2006/relationships/image" Target="../media/image109.emf"/></Relationships>
</file>

<file path=ppt/slides/_rels/slide86.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45.xml"/><Relationship Id="rId1" Type="http://schemas.openxmlformats.org/officeDocument/2006/relationships/slideLayout" Target="../slideLayouts/slideLayout17.xml"/></Relationships>
</file>

<file path=ppt/slides/_rels/slide87.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46.xml"/><Relationship Id="rId1" Type="http://schemas.openxmlformats.org/officeDocument/2006/relationships/slideLayout" Target="../slideLayouts/slideLayout17.xml"/></Relationships>
</file>

<file path=ppt/slides/_rels/slide88.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47.xml"/><Relationship Id="rId1" Type="http://schemas.openxmlformats.org/officeDocument/2006/relationships/slideLayout" Target="../slideLayouts/slideLayout17.xml"/></Relationships>
</file>

<file path=ppt/slides/_rels/slide89.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48.xml"/><Relationship Id="rId1" Type="http://schemas.openxmlformats.org/officeDocument/2006/relationships/slideLayout" Target="../slideLayouts/slideLayout17.xml"/><Relationship Id="rId4" Type="http://schemas.openxmlformats.org/officeDocument/2006/relationships/image" Target="../media/image111.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90.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49.xml"/><Relationship Id="rId1" Type="http://schemas.openxmlformats.org/officeDocument/2006/relationships/slideLayout" Target="../slideLayouts/slideLayout17.xml"/></Relationships>
</file>

<file path=ppt/slides/_rels/slide91.xml.rels><?xml version="1.0" encoding="UTF-8" standalone="yes"?>
<Relationships xmlns="http://schemas.openxmlformats.org/package/2006/relationships"><Relationship Id="rId3" Type="http://schemas.openxmlformats.org/officeDocument/2006/relationships/image" Target="../media/image114.png"/><Relationship Id="rId7" Type="http://schemas.openxmlformats.org/officeDocument/2006/relationships/image" Target="../media/image120.png"/><Relationship Id="rId2" Type="http://schemas.openxmlformats.org/officeDocument/2006/relationships/notesSlide" Target="../notesSlides/notesSlide50.xml"/><Relationship Id="rId1" Type="http://schemas.openxmlformats.org/officeDocument/2006/relationships/slideLayout" Target="../slideLayouts/slideLayout17.xml"/><Relationship Id="rId6" Type="http://schemas.openxmlformats.org/officeDocument/2006/relationships/customXml" Target="../ink/ink19.xml"/><Relationship Id="rId5" Type="http://schemas.openxmlformats.org/officeDocument/2006/relationships/image" Target="../media/image119.png"/><Relationship Id="rId4" Type="http://schemas.openxmlformats.org/officeDocument/2006/relationships/customXml" Target="../ink/ink18.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93.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19.xml"/></Relationships>
</file>

<file path=ppt/slides/_rels/slide94.xml.rels><?xml version="1.0" encoding="UTF-8" standalone="yes"?>
<Relationships xmlns="http://schemas.openxmlformats.org/package/2006/relationships"><Relationship Id="rId3" Type="http://schemas.openxmlformats.org/officeDocument/2006/relationships/image" Target="../media/image116.emf"/><Relationship Id="rId2" Type="http://schemas.openxmlformats.org/officeDocument/2006/relationships/notesSlide" Target="../notesSlides/notesSlide51.xml"/><Relationship Id="rId1" Type="http://schemas.openxmlformats.org/officeDocument/2006/relationships/slideLayout" Target="../slideLayouts/slideLayout19.xml"/><Relationship Id="rId5" Type="http://schemas.openxmlformats.org/officeDocument/2006/relationships/image" Target="../media/image118.emf"/><Relationship Id="rId4" Type="http://schemas.openxmlformats.org/officeDocument/2006/relationships/image" Target="../media/image117.pn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96.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17.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98.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png"/><Relationship Id="rId1" Type="http://schemas.openxmlformats.org/officeDocument/2006/relationships/slideLayout" Target="../slideLayouts/slideLayout17.xml"/></Relationships>
</file>

<file path=ppt/slides/_rels/slide99.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ubtitle 10"/>
          <p:cNvSpPr>
            <a:spLocks noGrp="1"/>
          </p:cNvSpPr>
          <p:nvPr>
            <p:ph type="subTitle" idx="1"/>
          </p:nvPr>
        </p:nvSpPr>
        <p:spPr>
          <a:xfrm>
            <a:off x="339970" y="4057159"/>
            <a:ext cx="5276395" cy="603039"/>
          </a:xfrm>
        </p:spPr>
        <p:txBody>
          <a:bodyPr>
            <a:normAutofit/>
          </a:bodyPr>
          <a:lstStyle/>
          <a:p>
            <a:r>
              <a:rPr lang="en-US"/>
              <a:t>Greg Cenker &amp; Henry Zumbrun</a:t>
            </a:r>
          </a:p>
        </p:txBody>
      </p:sp>
      <p:pic>
        <p:nvPicPr>
          <p:cNvPr id="14" name="Picture Placeholder 13" descr="Cover Graphic-28.jpg"/>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7" r="-7"/>
          <a:stretch>
            <a:fillRect/>
          </a:stretch>
        </p:blipFill>
        <p:spPr/>
      </p:pic>
      <p:sp>
        <p:nvSpPr>
          <p:cNvPr id="8" name="Title 1">
            <a:extLst>
              <a:ext uri="{FF2B5EF4-FFF2-40B4-BE49-F238E27FC236}">
                <a16:creationId xmlns:a16="http://schemas.microsoft.com/office/drawing/2014/main" id="{66EB6187-210A-3744-A5C4-3B60BB72AA5B}"/>
              </a:ext>
            </a:extLst>
          </p:cNvPr>
          <p:cNvSpPr txBox="1">
            <a:spLocks/>
          </p:cNvSpPr>
          <p:nvPr/>
        </p:nvSpPr>
        <p:spPr>
          <a:xfrm>
            <a:off x="273796" y="325584"/>
            <a:ext cx="8676014" cy="725213"/>
          </a:xfrm>
          <a:prstGeom prst="rect">
            <a:avLst/>
          </a:prstGeom>
        </p:spPr>
        <p:txBody>
          <a:bodyPr>
            <a:normAutofit fontScale="77500" lnSpcReduction="20000"/>
          </a:bodyPr>
          <a:lstStyle>
            <a:lvl1pPr algn="l" defTabSz="457200" rtl="0" eaLnBrk="1" latinLnBrk="0" hangingPunct="1">
              <a:spcBef>
                <a:spcPct val="0"/>
              </a:spcBef>
              <a:buNone/>
              <a:defRPr sz="2900" kern="1200">
                <a:solidFill>
                  <a:srgbClr val="026CB6"/>
                </a:solidFill>
                <a:latin typeface="Arial"/>
                <a:ea typeface="+mj-ea"/>
                <a:cs typeface="+mj-cs"/>
              </a:defRPr>
            </a:lvl1pPr>
          </a:lstStyle>
          <a:p>
            <a:r>
              <a:rPr lang="en-US" sz="3600" b="1">
                <a:solidFill>
                  <a:schemeClr val="bg1"/>
                </a:solidFill>
                <a:effectLst/>
                <a:latin typeface="Calibri"/>
                <a:ea typeface="Calibri" panose="020F0502020204030204" pitchFamily="34" charset="0"/>
                <a:cs typeface="Times New Roman"/>
              </a:rPr>
              <a:t>Who Needs </a:t>
            </a:r>
            <a:r>
              <a:rPr lang="en-US" sz="3600" b="1">
                <a:solidFill>
                  <a:schemeClr val="bg1"/>
                </a:solidFill>
                <a:latin typeface="Calibri"/>
                <a:ea typeface="Calibri" panose="020F0502020204030204" pitchFamily="34" charset="0"/>
                <a:cs typeface="Times New Roman"/>
              </a:rPr>
              <a:t>Another Tutorial</a:t>
            </a:r>
            <a:r>
              <a:rPr lang="en-US" sz="3600" b="1">
                <a:solidFill>
                  <a:schemeClr val="bg1"/>
                </a:solidFill>
                <a:effectLst/>
                <a:latin typeface="Calibri"/>
                <a:ea typeface="Calibri" panose="020F0502020204030204" pitchFamily="34" charset="0"/>
                <a:cs typeface="Times New Roman"/>
              </a:rPr>
              <a:t> on Risk or Decision Rules?</a:t>
            </a:r>
            <a:r>
              <a:rPr lang="en-US" sz="3600" b="1">
                <a:solidFill>
                  <a:schemeClr val="bg1"/>
                </a:solidFill>
                <a:latin typeface="Calibri"/>
                <a:ea typeface="Calibri" panose="020F0502020204030204" pitchFamily="34" charset="0"/>
                <a:cs typeface="Times New Roman"/>
              </a:rPr>
              <a:t> </a:t>
            </a:r>
            <a:endParaRPr lang="en-US" sz="3600" b="1">
              <a:solidFill>
                <a:schemeClr val="bg1"/>
              </a:solidFill>
            </a:endParaRPr>
          </a:p>
        </p:txBody>
      </p:sp>
      <p:pic>
        <p:nvPicPr>
          <p:cNvPr id="2" name="Picture 1">
            <a:extLst>
              <a:ext uri="{FF2B5EF4-FFF2-40B4-BE49-F238E27FC236}">
                <a16:creationId xmlns:a16="http://schemas.microsoft.com/office/drawing/2014/main" id="{D23C23F3-1514-41E3-7E75-BC273E8010E8}"/>
              </a:ext>
            </a:extLst>
          </p:cNvPr>
          <p:cNvPicPr>
            <a:picLocks noChangeAspect="1"/>
          </p:cNvPicPr>
          <p:nvPr/>
        </p:nvPicPr>
        <p:blipFill>
          <a:blip r:embed="rId3"/>
          <a:srcRect/>
          <a:stretch/>
        </p:blipFill>
        <p:spPr>
          <a:xfrm>
            <a:off x="132818" y="1300188"/>
            <a:ext cx="3167210" cy="1165781"/>
          </a:xfrm>
          <a:prstGeom prst="rect">
            <a:avLst/>
          </a:prstGeom>
        </p:spPr>
      </p:pic>
      <p:sp>
        <p:nvSpPr>
          <p:cNvPr id="4" name="TextBox 3">
            <a:extLst>
              <a:ext uri="{FF2B5EF4-FFF2-40B4-BE49-F238E27FC236}">
                <a16:creationId xmlns:a16="http://schemas.microsoft.com/office/drawing/2014/main" id="{D8042873-2C8C-E76B-3D09-1ADBCD604398}"/>
              </a:ext>
            </a:extLst>
          </p:cNvPr>
          <p:cNvSpPr txBox="1"/>
          <p:nvPr/>
        </p:nvSpPr>
        <p:spPr>
          <a:xfrm>
            <a:off x="5353050" y="4154836"/>
            <a:ext cx="3540301" cy="600164"/>
          </a:xfrm>
          <a:prstGeom prst="rect">
            <a:avLst/>
          </a:prstGeom>
          <a:noFill/>
        </p:spPr>
        <p:txBody>
          <a:bodyPr wrap="square" rtlCol="0">
            <a:spAutoFit/>
          </a:bodyPr>
          <a:lstStyle/>
          <a:p>
            <a:pPr algn="ctr"/>
            <a:r>
              <a:rPr lang="en-US" sz="1100" b="1">
                <a:solidFill>
                  <a:srgbClr val="004F8A"/>
                </a:solidFill>
              </a:rPr>
              <a:t>2023 ASQ Measurement Quality Division Conference</a:t>
            </a:r>
          </a:p>
          <a:p>
            <a:pPr algn="ctr"/>
            <a:r>
              <a:rPr lang="en-US" sz="1100" b="1">
                <a:solidFill>
                  <a:srgbClr val="004F8A"/>
                </a:solidFill>
              </a:rPr>
              <a:t>“Improving Measurement Confidence and Reducing Risk”</a:t>
            </a:r>
          </a:p>
          <a:p>
            <a:pPr algn="ctr"/>
            <a:r>
              <a:rPr lang="en-US" sz="1100" b="1">
                <a:solidFill>
                  <a:srgbClr val="004F8A"/>
                </a:solidFill>
              </a:rPr>
              <a:t>Sheraton Suites – Cuyahoga Falls, Ohio</a:t>
            </a:r>
          </a:p>
        </p:txBody>
      </p:sp>
      <p:pic>
        <p:nvPicPr>
          <p:cNvPr id="5" name="Picture 4" descr="Text&#10;&#10;Description automatically generated">
            <a:extLst>
              <a:ext uri="{FF2B5EF4-FFF2-40B4-BE49-F238E27FC236}">
                <a16:creationId xmlns:a16="http://schemas.microsoft.com/office/drawing/2014/main" id="{86D337BB-E579-B8C4-0672-DCA49F6C38E8}"/>
              </a:ext>
            </a:extLst>
          </p:cNvPr>
          <p:cNvPicPr>
            <a:picLocks noChangeAspect="1"/>
          </p:cNvPicPr>
          <p:nvPr/>
        </p:nvPicPr>
        <p:blipFill>
          <a:blip r:embed="rId4"/>
          <a:stretch>
            <a:fillRect/>
          </a:stretch>
        </p:blipFill>
        <p:spPr>
          <a:xfrm>
            <a:off x="5566621" y="1346382"/>
            <a:ext cx="3454166" cy="1165781"/>
          </a:xfrm>
          <a:prstGeom prst="rect">
            <a:avLst/>
          </a:prstGeom>
        </p:spPr>
      </p:pic>
      <p:pic>
        <p:nvPicPr>
          <p:cNvPr id="3" name="Picture 2">
            <a:extLst>
              <a:ext uri="{FF2B5EF4-FFF2-40B4-BE49-F238E27FC236}">
                <a16:creationId xmlns:a16="http://schemas.microsoft.com/office/drawing/2014/main" id="{ED6238DE-B3B4-AF7A-420E-C4B0EE85A00F}"/>
              </a:ext>
            </a:extLst>
          </p:cNvPr>
          <p:cNvPicPr>
            <a:picLocks noChangeAspect="1"/>
          </p:cNvPicPr>
          <p:nvPr/>
        </p:nvPicPr>
        <p:blipFill>
          <a:blip r:embed="rId5"/>
          <a:stretch>
            <a:fillRect/>
          </a:stretch>
        </p:blipFill>
        <p:spPr>
          <a:xfrm>
            <a:off x="7550393" y="2535758"/>
            <a:ext cx="1460789" cy="1429374"/>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5" name="Rectangle 3"/>
          <p:cNvSpPr txBox="1">
            <a:spLocks noGrp="1"/>
          </p:cNvSpPr>
          <p:nvPr>
            <p:ph type="body" idx="1"/>
          </p:nvPr>
        </p:nvSpPr>
        <p:spPr>
          <a:xfrm>
            <a:off x="1" y="451195"/>
            <a:ext cx="9091960" cy="4500563"/>
          </a:xfrm>
          <a:prstGeom prst="rect">
            <a:avLst/>
          </a:prstGeom>
        </p:spPr>
        <p:txBody>
          <a:bodyPr>
            <a:noAutofit/>
          </a:bodyPr>
          <a:lstStyle/>
          <a:p>
            <a:pPr marL="0" indent="0" defTabSz="406908">
              <a:spcBef>
                <a:spcPts val="525"/>
              </a:spcBef>
              <a:defRPr sz="4272"/>
            </a:pPr>
            <a:r>
              <a:rPr sz="1400" dirty="0">
                <a:latin typeface="Calibri" panose="020F0502020204030204" pitchFamily="34" charset="0"/>
                <a:ea typeface="Calibri" panose="020F0502020204030204" pitchFamily="34" charset="0"/>
                <a:cs typeface="Calibri" panose="020F0502020204030204" pitchFamily="34" charset="0"/>
              </a:rPr>
              <a:t>In 1955, the U.S. Navy needed improved measurement reliability in their guided missile program.</a:t>
            </a:r>
          </a:p>
          <a:p>
            <a:pPr marL="0" indent="0" defTabSz="406908">
              <a:spcBef>
                <a:spcPts val="525"/>
              </a:spcBef>
              <a:defRPr sz="4272"/>
            </a:pPr>
            <a:r>
              <a:rPr sz="1400" dirty="0">
                <a:latin typeface="Calibri" panose="020F0502020204030204" pitchFamily="34" charset="0"/>
                <a:ea typeface="Calibri" panose="020F0502020204030204" pitchFamily="34" charset="0"/>
                <a:cs typeface="Calibri" panose="020F0502020204030204" pitchFamily="34" charset="0"/>
              </a:rPr>
              <a:t>In response, Jerry Hayes authored Technical Memorandum No. 63-106.  Aspects of this document are still relevant today.</a:t>
            </a:r>
          </a:p>
          <a:p>
            <a:pPr marL="607584" lvl="1" indent="-435935" defTabSz="406908">
              <a:spcBef>
                <a:spcPts val="525"/>
              </a:spcBef>
              <a:buFont typeface="Lucida Grande"/>
              <a:buChar char="-"/>
              <a:defRPr sz="4272"/>
            </a:pPr>
            <a:r>
              <a:rPr sz="1400" dirty="0">
                <a:latin typeface="Calibri" panose="020F0502020204030204" pitchFamily="34" charset="0"/>
                <a:ea typeface="Calibri" panose="020F0502020204030204" pitchFamily="34" charset="0"/>
                <a:cs typeface="Calibri" panose="020F0502020204030204" pitchFamily="34" charset="0"/>
              </a:rPr>
              <a:t>Calibrated equipment needed for testing</a:t>
            </a:r>
          </a:p>
          <a:p>
            <a:pPr marL="607584" lvl="1" indent="-435935" defTabSz="406908">
              <a:spcBef>
                <a:spcPts val="525"/>
              </a:spcBef>
              <a:buFont typeface="Lucida Grande"/>
              <a:buChar char="-"/>
              <a:defRPr sz="4272"/>
            </a:pPr>
            <a:r>
              <a:rPr sz="1400" dirty="0">
                <a:latin typeface="Calibri" panose="020F0502020204030204" pitchFamily="34" charset="0"/>
                <a:ea typeface="Calibri" panose="020F0502020204030204" pitchFamily="34" charset="0"/>
                <a:cs typeface="Calibri" panose="020F0502020204030204" pitchFamily="34" charset="0"/>
              </a:rPr>
              <a:t>Establishment of reasonable testing risk levels</a:t>
            </a:r>
          </a:p>
          <a:p>
            <a:pPr marL="607584" lvl="1" indent="-435935" defTabSz="406908">
              <a:spcBef>
                <a:spcPts val="525"/>
              </a:spcBef>
              <a:buFont typeface="Lucida Grande"/>
              <a:buChar char="-"/>
              <a:defRPr sz="4272"/>
            </a:pPr>
            <a:r>
              <a:rPr sz="1400" dirty="0">
                <a:latin typeface="Calibri" panose="020F0502020204030204" pitchFamily="34" charset="0"/>
                <a:ea typeface="Calibri" panose="020F0502020204030204" pitchFamily="34" charset="0"/>
                <a:cs typeface="Calibri" panose="020F0502020204030204" pitchFamily="34" charset="0"/>
              </a:rPr>
              <a:t>Reasonable design tolerances</a:t>
            </a:r>
          </a:p>
          <a:p>
            <a:pPr marL="607584" lvl="1" indent="-435935" defTabSz="406908">
              <a:spcBef>
                <a:spcPts val="525"/>
              </a:spcBef>
              <a:buFont typeface="Lucida Grande"/>
              <a:buChar char="-"/>
              <a:defRPr sz="4272"/>
            </a:pPr>
            <a:r>
              <a:rPr sz="1400" dirty="0">
                <a:latin typeface="Calibri" panose="020F0502020204030204" pitchFamily="34" charset="0"/>
                <a:ea typeface="Calibri" panose="020F0502020204030204" pitchFamily="34" charset="0"/>
                <a:cs typeface="Calibri" panose="020F0502020204030204" pitchFamily="34" charset="0"/>
              </a:rPr>
              <a:t>Adequate procedures for testing</a:t>
            </a:r>
            <a:endParaRPr sz="1400" b="1" dirty="0">
              <a:latin typeface="Calibri" panose="020F0502020204030204" pitchFamily="34" charset="0"/>
              <a:ea typeface="Calibri" panose="020F0502020204030204" pitchFamily="34" charset="0"/>
              <a:cs typeface="Calibri" panose="020F0502020204030204" pitchFamily="34" charset="0"/>
            </a:endParaRPr>
          </a:p>
          <a:p>
            <a:pPr marL="0" indent="0" defTabSz="406908">
              <a:spcBef>
                <a:spcPts val="525"/>
              </a:spcBef>
              <a:defRPr sz="4272"/>
            </a:pPr>
            <a:r>
              <a:rPr sz="1400" dirty="0">
                <a:latin typeface="Calibri" panose="020F0502020204030204" pitchFamily="34" charset="0"/>
                <a:ea typeface="Calibri" panose="020F0502020204030204" pitchFamily="34" charset="0"/>
                <a:cs typeface="Calibri" panose="020F0502020204030204" pitchFamily="34" charset="0"/>
              </a:rPr>
              <a:t>Using Eagle’s work, Hayes proposed a “family of curves” to determine specific testing risk</a:t>
            </a:r>
          </a:p>
          <a:p>
            <a:pPr marL="607584" lvl="1" indent="-435935" defTabSz="406908">
              <a:spcBef>
                <a:spcPts val="525"/>
              </a:spcBef>
              <a:buFont typeface="Lucida Grande"/>
              <a:buChar char="-"/>
              <a:defRPr sz="4272"/>
            </a:pPr>
            <a:r>
              <a:rPr sz="1400" dirty="0">
                <a:latin typeface="Calibri" panose="020F0502020204030204" pitchFamily="34" charset="0"/>
                <a:ea typeface="Calibri" panose="020F0502020204030204" pitchFamily="34" charset="0"/>
                <a:cs typeface="Calibri" panose="020F0502020204030204" pitchFamily="34" charset="0"/>
              </a:rPr>
              <a:t>A new family of curves had to be established for each change in process or design tolerance</a:t>
            </a:r>
          </a:p>
          <a:p>
            <a:pPr marL="607584" lvl="1" indent="-435935" defTabSz="406908">
              <a:spcBef>
                <a:spcPts val="525"/>
              </a:spcBef>
              <a:buFont typeface="Lucida Grande"/>
              <a:buChar char="-"/>
              <a:defRPr sz="4272"/>
            </a:pPr>
            <a:r>
              <a:rPr sz="1400" dirty="0">
                <a:latin typeface="Calibri" panose="020F0502020204030204" pitchFamily="34" charset="0"/>
                <a:ea typeface="Calibri" panose="020F0502020204030204" pitchFamily="34" charset="0"/>
                <a:cs typeface="Calibri" panose="020F0502020204030204" pitchFamily="34" charset="0"/>
              </a:rPr>
              <a:t>Computing consumer risk was very arduous with slide rules</a:t>
            </a:r>
          </a:p>
          <a:p>
            <a:pPr marL="0" indent="530" defTabSz="406908">
              <a:spcBef>
                <a:spcPts val="525"/>
              </a:spcBef>
              <a:defRPr sz="4272"/>
            </a:pPr>
            <a:r>
              <a:rPr sz="1400" dirty="0">
                <a:latin typeface="Calibri" panose="020F0502020204030204" pitchFamily="34" charset="0"/>
                <a:ea typeface="Calibri" panose="020F0502020204030204" pitchFamily="34" charset="0"/>
                <a:cs typeface="Calibri" panose="020F0502020204030204" pitchFamily="34" charset="0"/>
              </a:rPr>
              <a:t>With a lack of computing power in 1955, a 4:1 accuracy ratio was established as Navy policy</a:t>
            </a:r>
          </a:p>
          <a:p>
            <a:pPr marL="607584" lvl="1" indent="-435935" defTabSz="406908">
              <a:spcBef>
                <a:spcPts val="525"/>
              </a:spcBef>
              <a:buFont typeface="Lucida Grande"/>
              <a:buChar char="-"/>
              <a:defRPr sz="4272"/>
            </a:pPr>
            <a:r>
              <a:rPr sz="1400" dirty="0">
                <a:latin typeface="Calibri" panose="020F0502020204030204" pitchFamily="34" charset="0"/>
                <a:ea typeface="Calibri" panose="020F0502020204030204" pitchFamily="34" charset="0"/>
                <a:cs typeface="Calibri" panose="020F0502020204030204" pitchFamily="34" charset="0"/>
              </a:rPr>
              <a:t>Established for a 1% Consumer Risk objective</a:t>
            </a:r>
          </a:p>
          <a:p>
            <a:pPr marL="607584" lvl="1" indent="-435935" defTabSz="406908">
              <a:spcBef>
                <a:spcPts val="525"/>
              </a:spcBef>
              <a:buFont typeface="Lucida Grande"/>
              <a:buChar char="-"/>
              <a:defRPr sz="4272"/>
            </a:pPr>
            <a:r>
              <a:rPr sz="1400" dirty="0">
                <a:latin typeface="Calibri" panose="020F0502020204030204" pitchFamily="34" charset="0"/>
                <a:ea typeface="Calibri" panose="020F0502020204030204" pitchFamily="34" charset="0"/>
                <a:cs typeface="Calibri" panose="020F0502020204030204" pitchFamily="34" charset="0"/>
              </a:rPr>
              <a:t>Assumed the test equipment and calibration standard manufacturing specifications were developed for a 95% confidence level</a:t>
            </a:r>
          </a:p>
          <a:p>
            <a:pPr marL="0" indent="0" defTabSz="406908">
              <a:spcBef>
                <a:spcPts val="525"/>
              </a:spcBef>
              <a:defRPr sz="4272"/>
            </a:pPr>
            <a:r>
              <a:rPr sz="1400" dirty="0">
                <a:latin typeface="Calibri" panose="020F0502020204030204" pitchFamily="34" charset="0"/>
                <a:ea typeface="Calibri" panose="020F0502020204030204" pitchFamily="34" charset="0"/>
                <a:cs typeface="Calibri" panose="020F0502020204030204" pitchFamily="34" charset="0"/>
              </a:rPr>
              <a:t>This is the origin of the Test Accuracy Ratio (TAR) used in calibration and testing for decades.</a:t>
            </a:r>
          </a:p>
        </p:txBody>
      </p:sp>
      <p:sp>
        <p:nvSpPr>
          <p:cNvPr id="4" name="Rectangle 2">
            <a:extLst>
              <a:ext uri="{FF2B5EF4-FFF2-40B4-BE49-F238E27FC236}">
                <a16:creationId xmlns:a16="http://schemas.microsoft.com/office/drawing/2014/main" id="{96689DD3-5FEA-BE32-4BAE-6D3CE21A5897}"/>
              </a:ext>
            </a:extLst>
          </p:cNvPr>
          <p:cNvSpPr txBox="1">
            <a:spLocks/>
          </p:cNvSpPr>
          <p:nvPr/>
        </p:nvSpPr>
        <p:spPr>
          <a:xfrm>
            <a:off x="457200" y="38100"/>
            <a:ext cx="8229600" cy="524607"/>
          </a:xfrm>
          <a:prstGeom prst="rect">
            <a:avLst/>
          </a:prstGeom>
        </p:spPr>
        <p:txBody>
          <a:bodyPr vert="horz" lIns="91440" tIns="45720" rIns="91440" bIns="45720" rtlCol="0" anchor="t" anchorCtr="0">
            <a:normAutofit fontScale="90000"/>
          </a:bodyPr>
          <a:lstStyle>
            <a:lvl1pPr algn="l" defTabSz="1779874" rtl="0" eaLnBrk="1" latinLnBrk="0" hangingPunct="1">
              <a:spcBef>
                <a:spcPct val="0"/>
              </a:spcBef>
              <a:buNone/>
              <a:defRPr sz="4672" kern="1200">
                <a:solidFill>
                  <a:srgbClr val="026CB6"/>
                </a:solidFill>
                <a:latin typeface="Arial"/>
                <a:ea typeface="+mj-ea"/>
                <a:cs typeface="+mj-cs"/>
              </a:defRPr>
            </a:lvl1pPr>
          </a:lstStyle>
          <a:p>
            <a:r>
              <a:rPr lang="en-US" sz="2800"/>
              <a:t>Introduction - First efforts at reducing measurement risk</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F35360-76E3-9F2D-AB4C-DFE62079612A}"/>
              </a:ext>
            </a:extLst>
          </p:cNvPr>
          <p:cNvSpPr>
            <a:spLocks noGrp="1"/>
          </p:cNvSpPr>
          <p:nvPr>
            <p:ph type="title"/>
          </p:nvPr>
        </p:nvSpPr>
        <p:spPr/>
        <p:txBody>
          <a:bodyPr>
            <a:normAutofit fontScale="90000"/>
          </a:bodyPr>
          <a:lstStyle/>
          <a:p>
            <a:r>
              <a:rPr lang="en-US" sz="2700" kern="100">
                <a:latin typeface="Calibri" panose="020F0502020204030204" pitchFamily="34" charset="0"/>
                <a:ea typeface="Calibri" panose="020F0502020204030204" pitchFamily="34" charset="0"/>
                <a:cs typeface="Times New Roman" panose="02020603050405020304" pitchFamily="18" charset="0"/>
              </a:rPr>
              <a:t>Testing Cost Associated - specific risk versus global </a:t>
            </a:r>
            <a:br>
              <a:rPr lang="en-US" sz="2700" kern="100">
                <a:latin typeface="Calibri" panose="020F0502020204030204" pitchFamily="34" charset="0"/>
                <a:ea typeface="Calibri" panose="020F0502020204030204" pitchFamily="34" charset="0"/>
                <a:cs typeface="Times New Roman" panose="02020603050405020304" pitchFamily="18" charset="0"/>
              </a:rPr>
            </a:br>
            <a:endParaRPr lang="en-US"/>
          </a:p>
        </p:txBody>
      </p:sp>
      <p:sp>
        <p:nvSpPr>
          <p:cNvPr id="3" name="Content Placeholder 2">
            <a:extLst>
              <a:ext uri="{FF2B5EF4-FFF2-40B4-BE49-F238E27FC236}">
                <a16:creationId xmlns:a16="http://schemas.microsoft.com/office/drawing/2014/main" id="{5432898B-88BA-56DA-677E-8F0C445161F3}"/>
              </a:ext>
            </a:extLst>
          </p:cNvPr>
          <p:cNvSpPr>
            <a:spLocks noGrp="1"/>
          </p:cNvSpPr>
          <p:nvPr>
            <p:ph idx="1"/>
          </p:nvPr>
        </p:nvSpPr>
        <p:spPr>
          <a:xfrm>
            <a:off x="519113" y="932688"/>
            <a:ext cx="8085391" cy="3653600"/>
          </a:xfrm>
        </p:spPr>
        <p:txBody>
          <a:bodyPr>
            <a:normAutofit/>
          </a:bodyPr>
          <a:lstStyle/>
          <a:p>
            <a:pPr marL="0"/>
            <a:r>
              <a:rPr lang="en-US" sz="1600" dirty="0">
                <a:latin typeface="+mn-lt"/>
                <a:cs typeface="Calibri" panose="020F0502020204030204" pitchFamily="34" charset="0"/>
              </a:rPr>
              <a:t>Getting back to the question: “Given the cost of higher quality reference standards, and the associated maintenance, is it cost effective?”</a:t>
            </a:r>
          </a:p>
          <a:p>
            <a:pPr marL="0"/>
            <a:endParaRPr lang="en-US" sz="1600" dirty="0">
              <a:latin typeface="+mn-lt"/>
              <a:cs typeface="Calibri" panose="020F0502020204030204" pitchFamily="34" charset="0"/>
            </a:endParaRPr>
          </a:p>
          <a:p>
            <a:pPr marL="0"/>
            <a:endParaRPr lang="en-US" sz="1600" dirty="0">
              <a:latin typeface="+mn-lt"/>
              <a:cs typeface="Calibri" panose="020F0502020204030204" pitchFamily="34" charset="0"/>
            </a:endParaRPr>
          </a:p>
          <a:p>
            <a:pPr marL="0"/>
            <a:endParaRPr lang="en-US" sz="1600" dirty="0">
              <a:latin typeface="+mn-lt"/>
              <a:cs typeface="Calibri" panose="020F0502020204030204" pitchFamily="34" charset="0"/>
            </a:endParaRPr>
          </a:p>
          <a:p>
            <a:pPr marL="0"/>
            <a:endParaRPr lang="en-US" sz="1600" dirty="0">
              <a:latin typeface="+mn-lt"/>
              <a:cs typeface="Calibri" panose="020F0502020204030204" pitchFamily="34" charset="0"/>
            </a:endParaRPr>
          </a:p>
          <a:p>
            <a:pPr marL="0"/>
            <a:endParaRPr lang="en-US" sz="1600" dirty="0">
              <a:latin typeface="+mn-lt"/>
              <a:cs typeface="Calibri" panose="020F0502020204030204" pitchFamily="34" charset="0"/>
            </a:endParaRPr>
          </a:p>
          <a:p>
            <a:pPr marL="0"/>
            <a:endParaRPr lang="en-US" sz="1600" dirty="0">
              <a:latin typeface="+mn-lt"/>
              <a:cs typeface="Calibri" panose="020F0502020204030204" pitchFamily="34" charset="0"/>
            </a:endParaRPr>
          </a:p>
          <a:p>
            <a:pPr marL="0"/>
            <a:r>
              <a:rPr lang="en-US" sz="1600" dirty="0">
                <a:latin typeface="+mn-lt"/>
                <a:cs typeface="Calibri" panose="020F0502020204030204" pitchFamily="34" charset="0"/>
              </a:rPr>
              <a:t>The answer is “maybe.” A maybe is a cautiously issued verdict because we don’t know the process uncertainty of our resistor batch. The previous process uncertainty (0.12) was determined using an incorrect reference meter, which was 60% of the total tolerance, therefore additional testing/analysis is required to prove out the concept.</a:t>
            </a:r>
          </a:p>
          <a:p>
            <a:pPr marL="0"/>
            <a:endParaRPr lang="en-US" sz="1600" dirty="0">
              <a:latin typeface="+mn-lt"/>
              <a:cs typeface="Calibri" panose="020F0502020204030204" pitchFamily="34" charset="0"/>
            </a:endParaRPr>
          </a:p>
        </p:txBody>
      </p:sp>
      <p:pic>
        <p:nvPicPr>
          <p:cNvPr id="5" name="Picture 4">
            <a:extLst>
              <a:ext uri="{FF2B5EF4-FFF2-40B4-BE49-F238E27FC236}">
                <a16:creationId xmlns:a16="http://schemas.microsoft.com/office/drawing/2014/main" id="{C2503FA6-D981-23EC-BF99-F59E4EFE4BE2}"/>
              </a:ext>
            </a:extLst>
          </p:cNvPr>
          <p:cNvPicPr>
            <a:picLocks noChangeAspect="1"/>
          </p:cNvPicPr>
          <p:nvPr/>
        </p:nvPicPr>
        <p:blipFill>
          <a:blip r:embed="rId2"/>
          <a:stretch>
            <a:fillRect/>
          </a:stretch>
        </p:blipFill>
        <p:spPr>
          <a:xfrm>
            <a:off x="3548260" y="1539076"/>
            <a:ext cx="2027096" cy="1318374"/>
          </a:xfrm>
          <a:prstGeom prst="rect">
            <a:avLst/>
          </a:prstGeom>
        </p:spPr>
      </p:pic>
    </p:spTree>
    <p:extLst>
      <p:ext uri="{BB962C8B-B14F-4D97-AF65-F5344CB8AC3E}">
        <p14:creationId xmlns:p14="http://schemas.microsoft.com/office/powerpoint/2010/main" val="115151234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B86507-2B9E-54D0-37A2-B658F4F6D11D}"/>
              </a:ext>
            </a:extLst>
          </p:cNvPr>
          <p:cNvSpPr>
            <a:spLocks noGrp="1"/>
          </p:cNvSpPr>
          <p:nvPr>
            <p:ph type="title"/>
          </p:nvPr>
        </p:nvSpPr>
        <p:spPr/>
        <p:txBody>
          <a:bodyPr/>
          <a:lstStyle/>
          <a:p>
            <a:r>
              <a:rPr lang="en-US" dirty="0"/>
              <a:t>Expected Failure Rates with GB Strategies</a:t>
            </a:r>
          </a:p>
        </p:txBody>
      </p:sp>
      <p:sp>
        <p:nvSpPr>
          <p:cNvPr id="4" name="Footer Placeholder 3">
            <a:extLst>
              <a:ext uri="{FF2B5EF4-FFF2-40B4-BE49-F238E27FC236}">
                <a16:creationId xmlns:a16="http://schemas.microsoft.com/office/drawing/2014/main" id="{CFB672EC-DCC0-6A1D-77F4-22D0C87E7D95}"/>
              </a:ext>
            </a:extLst>
          </p:cNvPr>
          <p:cNvSpPr>
            <a:spLocks noGrp="1"/>
          </p:cNvSpPr>
          <p:nvPr>
            <p:ph type="ftr" sz="quarter" idx="11"/>
          </p:nvPr>
        </p:nvSpPr>
        <p:spPr/>
        <p:txBody>
          <a:bodyPr/>
          <a:lstStyle/>
          <a:p>
            <a:endParaRPr lang="en-US"/>
          </a:p>
        </p:txBody>
      </p:sp>
      <p:pic>
        <p:nvPicPr>
          <p:cNvPr id="10" name="Picture 9">
            <a:extLst>
              <a:ext uri="{FF2B5EF4-FFF2-40B4-BE49-F238E27FC236}">
                <a16:creationId xmlns:a16="http://schemas.microsoft.com/office/drawing/2014/main" id="{28D34A6E-1933-0CC5-F1DE-015BC381CB22}"/>
              </a:ext>
            </a:extLst>
          </p:cNvPr>
          <p:cNvPicPr>
            <a:picLocks noChangeAspect="1"/>
          </p:cNvPicPr>
          <p:nvPr/>
        </p:nvPicPr>
        <p:blipFill>
          <a:blip r:embed="rId2"/>
          <a:stretch>
            <a:fillRect/>
          </a:stretch>
        </p:blipFill>
        <p:spPr>
          <a:xfrm>
            <a:off x="882758" y="993619"/>
            <a:ext cx="7378484" cy="3843053"/>
          </a:xfrm>
          <a:prstGeom prst="rect">
            <a:avLst/>
          </a:prstGeom>
        </p:spPr>
      </p:pic>
    </p:spTree>
    <p:extLst>
      <p:ext uri="{BB962C8B-B14F-4D97-AF65-F5344CB8AC3E}">
        <p14:creationId xmlns:p14="http://schemas.microsoft.com/office/powerpoint/2010/main" val="291413476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1A9D64-6A49-8A0E-6496-D75BFD6243C1}"/>
              </a:ext>
            </a:extLst>
          </p:cNvPr>
          <p:cNvSpPr>
            <a:spLocks noGrp="1"/>
          </p:cNvSpPr>
          <p:nvPr>
            <p:ph type="title"/>
          </p:nvPr>
        </p:nvSpPr>
        <p:spPr>
          <a:xfrm>
            <a:off x="365760" y="240030"/>
            <a:ext cx="7748783" cy="562356"/>
          </a:xfrm>
        </p:spPr>
        <p:txBody>
          <a:bodyPr>
            <a:normAutofit fontScale="90000"/>
          </a:bodyPr>
          <a:lstStyle/>
          <a:p>
            <a:r>
              <a:rPr lang="en-US"/>
              <a:t>TUR’s vs Total Cost due to false rejection &amp; retest</a:t>
            </a:r>
          </a:p>
        </p:txBody>
      </p:sp>
      <p:sp>
        <p:nvSpPr>
          <p:cNvPr id="4" name="Footer Placeholder 3">
            <a:extLst>
              <a:ext uri="{FF2B5EF4-FFF2-40B4-BE49-F238E27FC236}">
                <a16:creationId xmlns:a16="http://schemas.microsoft.com/office/drawing/2014/main" id="{058BAB81-CF70-A1D4-E042-37CABCC8E50C}"/>
              </a:ext>
            </a:extLst>
          </p:cNvPr>
          <p:cNvSpPr>
            <a:spLocks noGrp="1"/>
          </p:cNvSpPr>
          <p:nvPr>
            <p:ph type="ftr" sz="quarter" idx="11"/>
          </p:nvPr>
        </p:nvSpPr>
        <p:spPr/>
        <p:txBody>
          <a:bodyPr/>
          <a:lstStyle/>
          <a:p>
            <a:endParaRPr lang="en-US"/>
          </a:p>
        </p:txBody>
      </p:sp>
      <p:pic>
        <p:nvPicPr>
          <p:cNvPr id="5" name="Picture 4">
            <a:extLst>
              <a:ext uri="{FF2B5EF4-FFF2-40B4-BE49-F238E27FC236}">
                <a16:creationId xmlns:a16="http://schemas.microsoft.com/office/drawing/2014/main" id="{68BFF4C5-AE82-7F17-14DA-5CFE68532496}"/>
              </a:ext>
            </a:extLst>
          </p:cNvPr>
          <p:cNvPicPr>
            <a:picLocks noChangeAspect="1"/>
          </p:cNvPicPr>
          <p:nvPr/>
        </p:nvPicPr>
        <p:blipFill>
          <a:blip r:embed="rId2"/>
          <a:stretch>
            <a:fillRect/>
          </a:stretch>
        </p:blipFill>
        <p:spPr>
          <a:xfrm>
            <a:off x="182880" y="651568"/>
            <a:ext cx="7748783" cy="1857428"/>
          </a:xfrm>
          <a:prstGeom prst="rect">
            <a:avLst/>
          </a:prstGeom>
        </p:spPr>
      </p:pic>
      <p:pic>
        <p:nvPicPr>
          <p:cNvPr id="7" name="Picture 6">
            <a:extLst>
              <a:ext uri="{FF2B5EF4-FFF2-40B4-BE49-F238E27FC236}">
                <a16:creationId xmlns:a16="http://schemas.microsoft.com/office/drawing/2014/main" id="{91507A7A-B8A0-7B9F-6072-6AE822E21A72}"/>
              </a:ext>
            </a:extLst>
          </p:cNvPr>
          <p:cNvPicPr>
            <a:picLocks noChangeAspect="1"/>
          </p:cNvPicPr>
          <p:nvPr/>
        </p:nvPicPr>
        <p:blipFill>
          <a:blip r:embed="rId3"/>
          <a:stretch>
            <a:fillRect/>
          </a:stretch>
        </p:blipFill>
        <p:spPr>
          <a:xfrm>
            <a:off x="2252571" y="1975833"/>
            <a:ext cx="5752722" cy="2996283"/>
          </a:xfrm>
          <a:prstGeom prst="rect">
            <a:avLst/>
          </a:prstGeom>
        </p:spPr>
      </p:pic>
    </p:spTree>
    <p:extLst>
      <p:ext uri="{BB962C8B-B14F-4D97-AF65-F5344CB8AC3E}">
        <p14:creationId xmlns:p14="http://schemas.microsoft.com/office/powerpoint/2010/main" val="1475580901"/>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CF0703-A81A-FC21-45C6-0F6332DB6165}"/>
              </a:ext>
            </a:extLst>
          </p:cNvPr>
          <p:cNvSpPr>
            <a:spLocks noGrp="1"/>
          </p:cNvSpPr>
          <p:nvPr>
            <p:ph type="title"/>
          </p:nvPr>
        </p:nvSpPr>
        <p:spPr/>
        <p:txBody>
          <a:bodyPr/>
          <a:lstStyle/>
          <a:p>
            <a:r>
              <a:rPr lang="en-US" dirty="0"/>
              <a:t>Sample Quiz</a:t>
            </a:r>
          </a:p>
        </p:txBody>
      </p:sp>
      <p:sp>
        <p:nvSpPr>
          <p:cNvPr id="3" name="Content Placeholder 2">
            <a:extLst>
              <a:ext uri="{FF2B5EF4-FFF2-40B4-BE49-F238E27FC236}">
                <a16:creationId xmlns:a16="http://schemas.microsoft.com/office/drawing/2014/main" id="{27346227-799A-629E-9A7E-44018882E734}"/>
              </a:ext>
            </a:extLst>
          </p:cNvPr>
          <p:cNvSpPr>
            <a:spLocks noGrp="1"/>
          </p:cNvSpPr>
          <p:nvPr>
            <p:ph idx="1"/>
          </p:nvPr>
        </p:nvSpPr>
        <p:spPr>
          <a:xfrm>
            <a:off x="365760" y="932688"/>
            <a:ext cx="8238744" cy="562356"/>
          </a:xfrm>
        </p:spPr>
        <p:txBody>
          <a:bodyPr/>
          <a:lstStyle/>
          <a:p>
            <a:r>
              <a:rPr lang="en-US" dirty="0"/>
              <a:t>What is the Definition of Metrological Traceability? </a:t>
            </a:r>
          </a:p>
        </p:txBody>
      </p:sp>
      <p:sp>
        <p:nvSpPr>
          <p:cNvPr id="5" name="TextBox 4">
            <a:extLst>
              <a:ext uri="{FF2B5EF4-FFF2-40B4-BE49-F238E27FC236}">
                <a16:creationId xmlns:a16="http://schemas.microsoft.com/office/drawing/2014/main" id="{20B48838-9468-74A5-10ED-89307DBFC586}"/>
              </a:ext>
            </a:extLst>
          </p:cNvPr>
          <p:cNvSpPr txBox="1"/>
          <p:nvPr/>
        </p:nvSpPr>
        <p:spPr>
          <a:xfrm>
            <a:off x="436384" y="1495044"/>
            <a:ext cx="8088351" cy="1200329"/>
          </a:xfrm>
          <a:prstGeom prst="rect">
            <a:avLst/>
          </a:prstGeom>
          <a:noFill/>
        </p:spPr>
        <p:txBody>
          <a:bodyPr wrap="square">
            <a:spAutoFit/>
          </a:bodyPr>
          <a:lstStyle/>
          <a:p>
            <a:r>
              <a:rPr lang="en-US" b="1" dirty="0">
                <a:cs typeface="Calibri"/>
              </a:rPr>
              <a:t>Metrological Traceability:</a:t>
            </a:r>
            <a:r>
              <a:rPr lang="en-US" dirty="0">
                <a:cs typeface="Calibri"/>
              </a:rPr>
              <a:t> Property of a measurement result whereby the result can be related to a reference through a </a:t>
            </a:r>
            <a:r>
              <a:rPr lang="en-US" b="1" i="1" u="sng" dirty="0">
                <a:solidFill>
                  <a:srgbClr val="0033CC"/>
                </a:solidFill>
                <a:cs typeface="Calibri"/>
              </a:rPr>
              <a:t>documented unbroken chain of calibrations, each contributing to the measurement uncertainty. </a:t>
            </a:r>
          </a:p>
          <a:p>
            <a:endParaRPr lang="en-US" sz="1800" dirty="0">
              <a:solidFill>
                <a:schemeClr val="tx1"/>
              </a:solidFill>
              <a:latin typeface="Calibri"/>
              <a:cs typeface="Calibri"/>
            </a:endParaRPr>
          </a:p>
        </p:txBody>
      </p:sp>
      <p:sp>
        <p:nvSpPr>
          <p:cNvPr id="6" name="Content Placeholder 2">
            <a:extLst>
              <a:ext uri="{FF2B5EF4-FFF2-40B4-BE49-F238E27FC236}">
                <a16:creationId xmlns:a16="http://schemas.microsoft.com/office/drawing/2014/main" id="{E60D123E-5767-A5C1-4F6C-6645E602AA49}"/>
              </a:ext>
            </a:extLst>
          </p:cNvPr>
          <p:cNvSpPr txBox="1">
            <a:spLocks/>
          </p:cNvSpPr>
          <p:nvPr/>
        </p:nvSpPr>
        <p:spPr>
          <a:xfrm>
            <a:off x="356616" y="2571750"/>
            <a:ext cx="8238744" cy="562356"/>
          </a:xfrm>
          <a:prstGeom prst="rect">
            <a:avLst/>
          </a:prstGeom>
        </p:spPr>
        <p:txBody>
          <a:bodyPr vert="horz" lIns="91440" tIns="45720" rIns="91440" bIns="45720" rtlCol="0">
            <a:normAutofit/>
          </a:bodyPr>
          <a:lstStyle>
            <a:lvl1pPr marL="342900" marR="0" indent="-342900" algn="l" defTabSz="457200" rtl="0" eaLnBrk="1" fontAlgn="auto" latinLnBrk="0" hangingPunct="1">
              <a:lnSpc>
                <a:spcPct val="100000"/>
              </a:lnSpc>
              <a:spcBef>
                <a:spcPct val="20000"/>
              </a:spcBef>
              <a:spcAft>
                <a:spcPts val="0"/>
              </a:spcAft>
              <a:buClrTx/>
              <a:buSzTx/>
              <a:buFont typeface="Arial"/>
              <a:buNone/>
              <a:tabLst/>
              <a:defRPr sz="2250" b="0" i="0" kern="1200">
                <a:solidFill>
                  <a:srgbClr val="026CB6"/>
                </a:solidFill>
                <a:latin typeface="Arial"/>
                <a:ea typeface="+mn-ea"/>
                <a:cs typeface="Arial"/>
              </a:defRPr>
            </a:lvl1pPr>
            <a:lvl2pPr marL="0" indent="0" algn="l" defTabSz="457200" rtl="0" eaLnBrk="1" latinLnBrk="0" hangingPunct="1">
              <a:spcBef>
                <a:spcPct val="20000"/>
              </a:spcBef>
              <a:spcAft>
                <a:spcPts val="600"/>
              </a:spcAft>
              <a:buClr>
                <a:srgbClr val="026CB6"/>
              </a:buClr>
              <a:buFont typeface="Arial"/>
              <a:buNone/>
              <a:defRPr sz="1600" kern="1200" baseline="0">
                <a:solidFill>
                  <a:schemeClr val="tx1"/>
                </a:solidFill>
                <a:latin typeface="Arial"/>
                <a:ea typeface="+mn-ea"/>
                <a:cs typeface="+mn-cs"/>
              </a:defRPr>
            </a:lvl2pPr>
            <a:lvl3pPr marL="137160" indent="-137160" algn="l" defTabSz="457200" rtl="0" eaLnBrk="1" latinLnBrk="0" hangingPunct="1">
              <a:spcBef>
                <a:spcPct val="20000"/>
              </a:spcBef>
              <a:buClr>
                <a:srgbClr val="026CB6"/>
              </a:buClr>
              <a:buFont typeface="Arial"/>
              <a:buChar char="•"/>
              <a:defRPr sz="1600" kern="1200">
                <a:solidFill>
                  <a:srgbClr val="000000"/>
                </a:solidFill>
                <a:latin typeface="Arial"/>
                <a:ea typeface="+mn-ea"/>
                <a:cs typeface="+mn-cs"/>
              </a:defRPr>
            </a:lvl3pPr>
            <a:lvl4pPr marL="457200" indent="-182880" algn="l" defTabSz="457200" rtl="0" eaLnBrk="1" latinLnBrk="0" hangingPunct="1">
              <a:spcBef>
                <a:spcPct val="20000"/>
              </a:spcBef>
              <a:buClr>
                <a:srgbClr val="026CB6"/>
              </a:buClr>
              <a:buFont typeface="Arial"/>
              <a:buChar char="–"/>
              <a:defRPr sz="1600" kern="1200">
                <a:solidFill>
                  <a:schemeClr val="tx1"/>
                </a:solidFill>
                <a:latin typeface="Arial"/>
                <a:ea typeface="+mn-ea"/>
                <a:cs typeface="Arial"/>
              </a:defRPr>
            </a:lvl4pPr>
            <a:lvl5pPr marL="2057400" indent="-228600" algn="l" defTabSz="457200" rtl="0" eaLnBrk="1" latinLnBrk="0" hangingPunct="1">
              <a:spcBef>
                <a:spcPct val="20000"/>
              </a:spcBef>
              <a:buFont typeface="Arial"/>
              <a:buNone/>
              <a:defRPr sz="2000" kern="1200" baseline="0">
                <a:solidFill>
                  <a:schemeClr val="tx1"/>
                </a:solidFill>
                <a:latin typeface="+mn-lt"/>
                <a:ea typeface="+mn-ea"/>
                <a:cs typeface="+mn-cs"/>
              </a:defRPr>
            </a:lvl5pPr>
            <a:lvl6pPr marL="2514600" indent="-228600" algn="l" defTabSz="457200" rtl="0" eaLnBrk="1" latinLnBrk="0" hangingPunct="1">
              <a:spcBef>
                <a:spcPct val="20000"/>
              </a:spcBef>
              <a:buFont typeface="Arial"/>
              <a:buNone/>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dirty="0"/>
          </a:p>
        </p:txBody>
      </p:sp>
      <p:sp>
        <p:nvSpPr>
          <p:cNvPr id="8" name="TextBox 7">
            <a:extLst>
              <a:ext uri="{FF2B5EF4-FFF2-40B4-BE49-F238E27FC236}">
                <a16:creationId xmlns:a16="http://schemas.microsoft.com/office/drawing/2014/main" id="{76F6C1A7-D2C4-ADED-25F3-3FD890E1D0E9}"/>
              </a:ext>
            </a:extLst>
          </p:cNvPr>
          <p:cNvSpPr txBox="1"/>
          <p:nvPr/>
        </p:nvSpPr>
        <p:spPr>
          <a:xfrm>
            <a:off x="436384" y="3257729"/>
            <a:ext cx="8291304" cy="1200329"/>
          </a:xfrm>
          <a:prstGeom prst="rect">
            <a:avLst/>
          </a:prstGeom>
          <a:noFill/>
        </p:spPr>
        <p:txBody>
          <a:bodyPr wrap="square">
            <a:spAutoFit/>
          </a:bodyPr>
          <a:lstStyle/>
          <a:p>
            <a:r>
              <a:rPr lang="en-US" sz="1800" b="1" dirty="0">
                <a:solidFill>
                  <a:srgbClr val="000000"/>
                </a:solidFill>
                <a:latin typeface="Calibri" panose="020F0502020204030204" pitchFamily="34" charset="0"/>
                <a:ea typeface="Calibri" panose="020F0502020204030204" pitchFamily="34" charset="0"/>
                <a:cs typeface="Calibri" panose="020F0502020204030204" pitchFamily="34" charset="0"/>
              </a:rPr>
              <a:t>Decision Rule </a:t>
            </a:r>
            <a:r>
              <a:rPr lang="en-US" sz="1800" dirty="0">
                <a:solidFill>
                  <a:srgbClr val="000000"/>
                </a:solidFill>
                <a:latin typeface="Calibri" panose="020F0502020204030204" pitchFamily="34" charset="0"/>
                <a:ea typeface="Calibri" panose="020F0502020204030204" pitchFamily="34" charset="0"/>
                <a:cs typeface="Calibri" panose="020F0502020204030204" pitchFamily="34" charset="0"/>
              </a:rPr>
              <a:t>that describes how measurement uncertainty is accounted for when stating conformity with a specified requirement. </a:t>
            </a:r>
            <a:r>
              <a:rPr lang="en-US" sz="1800" i="1" dirty="0">
                <a:solidFill>
                  <a:srgbClr val="000000"/>
                </a:solidFill>
                <a:latin typeface="Calibri" panose="020F0502020204030204" pitchFamily="34" charset="0"/>
                <a:ea typeface="Calibri" panose="020F0502020204030204" pitchFamily="34" charset="0"/>
                <a:cs typeface="Calibri" panose="020F0502020204030204" pitchFamily="34" charset="0"/>
              </a:rPr>
              <a:t>(ISO/IEC 17025:2017 3.7 a rule that describes </a:t>
            </a:r>
            <a:r>
              <a:rPr lang="en-US" sz="1800" i="1" dirty="0">
                <a:solidFill>
                  <a:srgbClr val="000000"/>
                </a:solidFill>
                <a:highlight>
                  <a:srgbClr val="FFFF00"/>
                </a:highlight>
                <a:latin typeface="Calibri" panose="020F0502020204030204" pitchFamily="34" charset="0"/>
                <a:ea typeface="Calibri" panose="020F0502020204030204" pitchFamily="34" charset="0"/>
                <a:cs typeface="Calibri" panose="020F0502020204030204" pitchFamily="34" charset="0"/>
              </a:rPr>
              <a:t>how measurement uncertainty</a:t>
            </a:r>
            <a:r>
              <a:rPr lang="en-US" sz="1800" i="1" dirty="0">
                <a:solidFill>
                  <a:srgbClr val="000000"/>
                </a:solidFill>
                <a:latin typeface="Calibri" panose="020F0502020204030204" pitchFamily="34" charset="0"/>
                <a:ea typeface="Calibri" panose="020F0502020204030204" pitchFamily="34" charset="0"/>
                <a:cs typeface="Calibri" panose="020F0502020204030204" pitchFamily="34" charset="0"/>
              </a:rPr>
              <a:t> will be accounted for when stating conformity with a specified requirement).</a:t>
            </a:r>
          </a:p>
        </p:txBody>
      </p:sp>
      <p:sp>
        <p:nvSpPr>
          <p:cNvPr id="9" name="Content Placeholder 2">
            <a:extLst>
              <a:ext uri="{FF2B5EF4-FFF2-40B4-BE49-F238E27FC236}">
                <a16:creationId xmlns:a16="http://schemas.microsoft.com/office/drawing/2014/main" id="{97BA87DA-AD41-6DAA-C08A-5A8EADCCB991}"/>
              </a:ext>
            </a:extLst>
          </p:cNvPr>
          <p:cNvSpPr txBox="1">
            <a:spLocks/>
          </p:cNvSpPr>
          <p:nvPr/>
        </p:nvSpPr>
        <p:spPr>
          <a:xfrm>
            <a:off x="365760" y="2571750"/>
            <a:ext cx="8238744" cy="562356"/>
          </a:xfrm>
          <a:prstGeom prst="rect">
            <a:avLst/>
          </a:prstGeom>
        </p:spPr>
        <p:txBody>
          <a:bodyPr vert="horz" lIns="91440" tIns="45720" rIns="91440" bIns="45720" rtlCol="0">
            <a:normAutofit/>
          </a:bodyPr>
          <a:lstStyle>
            <a:lvl1pPr marL="342900" marR="0" indent="-342900" algn="l" defTabSz="457200" rtl="0" eaLnBrk="1" fontAlgn="auto" latinLnBrk="0" hangingPunct="1">
              <a:lnSpc>
                <a:spcPct val="100000"/>
              </a:lnSpc>
              <a:spcBef>
                <a:spcPct val="20000"/>
              </a:spcBef>
              <a:spcAft>
                <a:spcPts val="0"/>
              </a:spcAft>
              <a:buClrTx/>
              <a:buSzTx/>
              <a:buFont typeface="Arial"/>
              <a:buNone/>
              <a:tabLst/>
              <a:defRPr sz="2250" b="0" i="0" kern="1200">
                <a:solidFill>
                  <a:srgbClr val="026CB6"/>
                </a:solidFill>
                <a:latin typeface="Arial"/>
                <a:ea typeface="+mn-ea"/>
                <a:cs typeface="Arial"/>
              </a:defRPr>
            </a:lvl1pPr>
            <a:lvl2pPr marL="0" indent="0" algn="l" defTabSz="457200" rtl="0" eaLnBrk="1" latinLnBrk="0" hangingPunct="1">
              <a:spcBef>
                <a:spcPct val="20000"/>
              </a:spcBef>
              <a:spcAft>
                <a:spcPts val="600"/>
              </a:spcAft>
              <a:buClr>
                <a:srgbClr val="026CB6"/>
              </a:buClr>
              <a:buFont typeface="Arial"/>
              <a:buNone/>
              <a:defRPr sz="1600" kern="1200" baseline="0">
                <a:solidFill>
                  <a:schemeClr val="tx1"/>
                </a:solidFill>
                <a:latin typeface="Arial"/>
                <a:ea typeface="+mn-ea"/>
                <a:cs typeface="+mn-cs"/>
              </a:defRPr>
            </a:lvl2pPr>
            <a:lvl3pPr marL="137160" indent="-137160" algn="l" defTabSz="457200" rtl="0" eaLnBrk="1" latinLnBrk="0" hangingPunct="1">
              <a:spcBef>
                <a:spcPct val="20000"/>
              </a:spcBef>
              <a:buClr>
                <a:srgbClr val="026CB6"/>
              </a:buClr>
              <a:buFont typeface="Arial"/>
              <a:buChar char="•"/>
              <a:defRPr sz="1600" kern="1200">
                <a:solidFill>
                  <a:srgbClr val="000000"/>
                </a:solidFill>
                <a:latin typeface="Arial"/>
                <a:ea typeface="+mn-ea"/>
                <a:cs typeface="+mn-cs"/>
              </a:defRPr>
            </a:lvl3pPr>
            <a:lvl4pPr marL="457200" indent="-182880" algn="l" defTabSz="457200" rtl="0" eaLnBrk="1" latinLnBrk="0" hangingPunct="1">
              <a:spcBef>
                <a:spcPct val="20000"/>
              </a:spcBef>
              <a:buClr>
                <a:srgbClr val="026CB6"/>
              </a:buClr>
              <a:buFont typeface="Arial"/>
              <a:buChar char="–"/>
              <a:defRPr sz="1600" kern="1200">
                <a:solidFill>
                  <a:schemeClr val="tx1"/>
                </a:solidFill>
                <a:latin typeface="Arial"/>
                <a:ea typeface="+mn-ea"/>
                <a:cs typeface="Arial"/>
              </a:defRPr>
            </a:lvl4pPr>
            <a:lvl5pPr marL="2057400" indent="-228600" algn="l" defTabSz="457200" rtl="0" eaLnBrk="1" latinLnBrk="0" hangingPunct="1">
              <a:spcBef>
                <a:spcPct val="20000"/>
              </a:spcBef>
              <a:buFont typeface="Arial"/>
              <a:buNone/>
              <a:defRPr sz="2000" kern="1200" baseline="0">
                <a:solidFill>
                  <a:schemeClr val="tx1"/>
                </a:solidFill>
                <a:latin typeface="+mn-lt"/>
                <a:ea typeface="+mn-ea"/>
                <a:cs typeface="+mn-cs"/>
              </a:defRPr>
            </a:lvl5pPr>
            <a:lvl6pPr marL="2514600" indent="-228600" algn="l" defTabSz="457200" rtl="0" eaLnBrk="1" latinLnBrk="0" hangingPunct="1">
              <a:spcBef>
                <a:spcPct val="20000"/>
              </a:spcBef>
              <a:buFont typeface="Arial"/>
              <a:buNone/>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Define a Decision Rule? </a:t>
            </a:r>
          </a:p>
        </p:txBody>
      </p:sp>
    </p:spTree>
    <p:extLst>
      <p:ext uri="{BB962C8B-B14F-4D97-AF65-F5344CB8AC3E}">
        <p14:creationId xmlns:p14="http://schemas.microsoft.com/office/powerpoint/2010/main" val="1547668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CF0703-A81A-FC21-45C6-0F6332DB6165}"/>
              </a:ext>
            </a:extLst>
          </p:cNvPr>
          <p:cNvSpPr>
            <a:spLocks noGrp="1"/>
          </p:cNvSpPr>
          <p:nvPr>
            <p:ph type="title"/>
          </p:nvPr>
        </p:nvSpPr>
        <p:spPr/>
        <p:txBody>
          <a:bodyPr/>
          <a:lstStyle/>
          <a:p>
            <a:r>
              <a:rPr lang="en-US" dirty="0"/>
              <a:t>Sample Quiz</a:t>
            </a:r>
          </a:p>
        </p:txBody>
      </p:sp>
      <p:sp>
        <p:nvSpPr>
          <p:cNvPr id="3" name="Content Placeholder 2">
            <a:extLst>
              <a:ext uri="{FF2B5EF4-FFF2-40B4-BE49-F238E27FC236}">
                <a16:creationId xmlns:a16="http://schemas.microsoft.com/office/drawing/2014/main" id="{27346227-799A-629E-9A7E-44018882E734}"/>
              </a:ext>
            </a:extLst>
          </p:cNvPr>
          <p:cNvSpPr>
            <a:spLocks noGrp="1"/>
          </p:cNvSpPr>
          <p:nvPr>
            <p:ph idx="1"/>
          </p:nvPr>
        </p:nvSpPr>
        <p:spPr>
          <a:xfrm>
            <a:off x="365760" y="932688"/>
            <a:ext cx="8238744" cy="562356"/>
          </a:xfrm>
        </p:spPr>
        <p:txBody>
          <a:bodyPr>
            <a:normAutofit/>
          </a:bodyPr>
          <a:lstStyle/>
          <a:p>
            <a:r>
              <a:rPr lang="en-US" sz="1800" dirty="0"/>
              <a:t>Describe the Difference Between Specific Risk and Global Risk</a:t>
            </a:r>
          </a:p>
        </p:txBody>
      </p:sp>
      <p:sp>
        <p:nvSpPr>
          <p:cNvPr id="5" name="TextBox 4">
            <a:extLst>
              <a:ext uri="{FF2B5EF4-FFF2-40B4-BE49-F238E27FC236}">
                <a16:creationId xmlns:a16="http://schemas.microsoft.com/office/drawing/2014/main" id="{20B48838-9468-74A5-10ED-89307DBFC586}"/>
              </a:ext>
            </a:extLst>
          </p:cNvPr>
          <p:cNvSpPr txBox="1"/>
          <p:nvPr/>
        </p:nvSpPr>
        <p:spPr>
          <a:xfrm>
            <a:off x="436384" y="1495044"/>
            <a:ext cx="8088351" cy="923330"/>
          </a:xfrm>
          <a:prstGeom prst="rect">
            <a:avLst/>
          </a:prstGeom>
          <a:noFill/>
        </p:spPr>
        <p:txBody>
          <a:bodyPr wrap="square">
            <a:spAutoFit/>
          </a:bodyPr>
          <a:lstStyle/>
          <a:p>
            <a:r>
              <a:rPr lang="en-US" sz="1800" b="1" dirty="0">
                <a:solidFill>
                  <a:srgbClr val="006BBC"/>
                </a:solidFill>
                <a:latin typeface="Calibri"/>
                <a:cs typeface="Calibri"/>
              </a:rPr>
              <a:t>Specific (Bench-Level) Risk </a:t>
            </a:r>
            <a:r>
              <a:rPr lang="en-US" sz="1800" dirty="0">
                <a:solidFill>
                  <a:schemeClr val="tx1"/>
                </a:solidFill>
                <a:latin typeface="Calibri"/>
                <a:cs typeface="Calibri"/>
              </a:rPr>
              <a:t>mitigation can be thought of as “controlling the quality of the workpieces,” while </a:t>
            </a:r>
            <a:r>
              <a:rPr lang="en-US" sz="1800" b="1" dirty="0">
                <a:solidFill>
                  <a:srgbClr val="006BBC"/>
                </a:solidFill>
                <a:latin typeface="Calibri"/>
                <a:cs typeface="Calibri"/>
              </a:rPr>
              <a:t>Program Level (Global) Risk </a:t>
            </a:r>
            <a:r>
              <a:rPr lang="en-US" sz="1800" dirty="0">
                <a:solidFill>
                  <a:schemeClr val="tx1"/>
                </a:solidFill>
                <a:latin typeface="Calibri"/>
                <a:cs typeface="Calibri"/>
              </a:rPr>
              <a:t>strategies are described as “controlling the average quality of workpieces.”</a:t>
            </a:r>
          </a:p>
        </p:txBody>
      </p:sp>
      <p:sp>
        <p:nvSpPr>
          <p:cNvPr id="6" name="Content Placeholder 2">
            <a:extLst>
              <a:ext uri="{FF2B5EF4-FFF2-40B4-BE49-F238E27FC236}">
                <a16:creationId xmlns:a16="http://schemas.microsoft.com/office/drawing/2014/main" id="{E60D123E-5767-A5C1-4F6C-6645E602AA49}"/>
              </a:ext>
            </a:extLst>
          </p:cNvPr>
          <p:cNvSpPr txBox="1">
            <a:spLocks/>
          </p:cNvSpPr>
          <p:nvPr/>
        </p:nvSpPr>
        <p:spPr>
          <a:xfrm>
            <a:off x="356616" y="2571750"/>
            <a:ext cx="8238744" cy="562356"/>
          </a:xfrm>
          <a:prstGeom prst="rect">
            <a:avLst/>
          </a:prstGeom>
        </p:spPr>
        <p:txBody>
          <a:bodyPr vert="horz" lIns="91440" tIns="45720" rIns="91440" bIns="45720" rtlCol="0">
            <a:noAutofit/>
          </a:bodyPr>
          <a:lstStyle>
            <a:lvl1pPr marL="342900" marR="0" indent="-342900" algn="l" defTabSz="457200" rtl="0" eaLnBrk="1" fontAlgn="auto" latinLnBrk="0" hangingPunct="1">
              <a:lnSpc>
                <a:spcPct val="100000"/>
              </a:lnSpc>
              <a:spcBef>
                <a:spcPct val="20000"/>
              </a:spcBef>
              <a:spcAft>
                <a:spcPts val="0"/>
              </a:spcAft>
              <a:buClrTx/>
              <a:buSzTx/>
              <a:buFont typeface="Arial"/>
              <a:buNone/>
              <a:tabLst/>
              <a:defRPr sz="2250" b="0" i="0" kern="1200">
                <a:solidFill>
                  <a:srgbClr val="026CB6"/>
                </a:solidFill>
                <a:latin typeface="Arial"/>
                <a:ea typeface="+mn-ea"/>
                <a:cs typeface="Arial"/>
              </a:defRPr>
            </a:lvl1pPr>
            <a:lvl2pPr marL="0" indent="0" algn="l" defTabSz="457200" rtl="0" eaLnBrk="1" latinLnBrk="0" hangingPunct="1">
              <a:spcBef>
                <a:spcPct val="20000"/>
              </a:spcBef>
              <a:spcAft>
                <a:spcPts val="600"/>
              </a:spcAft>
              <a:buClr>
                <a:srgbClr val="026CB6"/>
              </a:buClr>
              <a:buFont typeface="Arial"/>
              <a:buNone/>
              <a:defRPr sz="1600" kern="1200" baseline="0">
                <a:solidFill>
                  <a:schemeClr val="tx1"/>
                </a:solidFill>
                <a:latin typeface="Arial"/>
                <a:ea typeface="+mn-ea"/>
                <a:cs typeface="+mn-cs"/>
              </a:defRPr>
            </a:lvl2pPr>
            <a:lvl3pPr marL="137160" indent="-137160" algn="l" defTabSz="457200" rtl="0" eaLnBrk="1" latinLnBrk="0" hangingPunct="1">
              <a:spcBef>
                <a:spcPct val="20000"/>
              </a:spcBef>
              <a:buClr>
                <a:srgbClr val="026CB6"/>
              </a:buClr>
              <a:buFont typeface="Arial"/>
              <a:buChar char="•"/>
              <a:defRPr sz="1600" kern="1200">
                <a:solidFill>
                  <a:srgbClr val="000000"/>
                </a:solidFill>
                <a:latin typeface="Arial"/>
                <a:ea typeface="+mn-ea"/>
                <a:cs typeface="+mn-cs"/>
              </a:defRPr>
            </a:lvl3pPr>
            <a:lvl4pPr marL="457200" indent="-182880" algn="l" defTabSz="457200" rtl="0" eaLnBrk="1" latinLnBrk="0" hangingPunct="1">
              <a:spcBef>
                <a:spcPct val="20000"/>
              </a:spcBef>
              <a:buClr>
                <a:srgbClr val="026CB6"/>
              </a:buClr>
              <a:buFont typeface="Arial"/>
              <a:buChar char="–"/>
              <a:defRPr sz="1600" kern="1200">
                <a:solidFill>
                  <a:schemeClr val="tx1"/>
                </a:solidFill>
                <a:latin typeface="Arial"/>
                <a:ea typeface="+mn-ea"/>
                <a:cs typeface="Arial"/>
              </a:defRPr>
            </a:lvl4pPr>
            <a:lvl5pPr marL="2057400" indent="-228600" algn="l" defTabSz="457200" rtl="0" eaLnBrk="1" latinLnBrk="0" hangingPunct="1">
              <a:spcBef>
                <a:spcPct val="20000"/>
              </a:spcBef>
              <a:buFont typeface="Arial"/>
              <a:buNone/>
              <a:defRPr sz="2000" kern="1200" baseline="0">
                <a:solidFill>
                  <a:schemeClr val="tx1"/>
                </a:solidFill>
                <a:latin typeface="+mn-lt"/>
                <a:ea typeface="+mn-ea"/>
                <a:cs typeface="+mn-cs"/>
              </a:defRPr>
            </a:lvl5pPr>
            <a:lvl6pPr marL="2514600" indent="-228600" algn="l" defTabSz="457200" rtl="0" eaLnBrk="1" latinLnBrk="0" hangingPunct="1">
              <a:spcBef>
                <a:spcPct val="20000"/>
              </a:spcBef>
              <a:buFont typeface="Arial"/>
              <a:buNone/>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a:t>What is the Measurement Capability Index (TUR) that will limit the Probability of Non-Conformance (FAR) risk to less than 2 %?</a:t>
            </a:r>
          </a:p>
        </p:txBody>
      </p:sp>
      <p:pic>
        <p:nvPicPr>
          <p:cNvPr id="7" name="Content Placeholder 4">
            <a:extLst>
              <a:ext uri="{FF2B5EF4-FFF2-40B4-BE49-F238E27FC236}">
                <a16:creationId xmlns:a16="http://schemas.microsoft.com/office/drawing/2014/main" id="{B6643E64-1BC3-ABE9-0C9E-84B4061EE8F0}"/>
              </a:ext>
            </a:extLst>
          </p:cNvPr>
          <p:cNvPicPr>
            <a:picLocks noChangeAspect="1"/>
          </p:cNvPicPr>
          <p:nvPr/>
        </p:nvPicPr>
        <p:blipFill>
          <a:blip r:embed="rId2"/>
          <a:stretch>
            <a:fillRect/>
          </a:stretch>
        </p:blipFill>
        <p:spPr>
          <a:xfrm>
            <a:off x="2587565" y="3134106"/>
            <a:ext cx="3776845" cy="1924112"/>
          </a:xfrm>
          <a:prstGeom prst="rect">
            <a:avLst/>
          </a:prstGeom>
        </p:spPr>
      </p:pic>
    </p:spTree>
    <p:extLst>
      <p:ext uri="{BB962C8B-B14F-4D97-AF65-F5344CB8AC3E}">
        <p14:creationId xmlns:p14="http://schemas.microsoft.com/office/powerpoint/2010/main" val="3131755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E49C5-A023-AAF8-392C-B8CA62FE8131}"/>
              </a:ext>
            </a:extLst>
          </p:cNvPr>
          <p:cNvSpPr>
            <a:spLocks noGrp="1"/>
          </p:cNvSpPr>
          <p:nvPr>
            <p:ph type="title"/>
          </p:nvPr>
        </p:nvSpPr>
        <p:spPr/>
        <p:txBody>
          <a:bodyPr/>
          <a:lstStyle/>
          <a:p>
            <a:r>
              <a:rPr lang="en-US"/>
              <a:t>“Trust but Verify” </a:t>
            </a:r>
          </a:p>
        </p:txBody>
      </p:sp>
      <p:sp>
        <p:nvSpPr>
          <p:cNvPr id="4" name="Footer Placeholder 3">
            <a:extLst>
              <a:ext uri="{FF2B5EF4-FFF2-40B4-BE49-F238E27FC236}">
                <a16:creationId xmlns:a16="http://schemas.microsoft.com/office/drawing/2014/main" id="{08EE83B0-2249-0D64-825C-B506953554BB}"/>
              </a:ext>
            </a:extLst>
          </p:cNvPr>
          <p:cNvSpPr>
            <a:spLocks noGrp="1"/>
          </p:cNvSpPr>
          <p:nvPr>
            <p:ph type="ftr" sz="quarter" idx="11"/>
          </p:nvPr>
        </p:nvSpPr>
        <p:spPr/>
        <p:txBody>
          <a:bodyPr/>
          <a:lstStyle/>
          <a:p>
            <a:endParaRPr lang="en-US"/>
          </a:p>
        </p:txBody>
      </p:sp>
      <p:pic>
        <p:nvPicPr>
          <p:cNvPr id="5" name="Content Placeholder 4">
            <a:extLst>
              <a:ext uri="{FF2B5EF4-FFF2-40B4-BE49-F238E27FC236}">
                <a16:creationId xmlns:a16="http://schemas.microsoft.com/office/drawing/2014/main" id="{7D574FCA-BD84-9597-74FD-507CF0D133C4}"/>
              </a:ext>
            </a:extLst>
          </p:cNvPr>
          <p:cNvPicPr>
            <a:picLocks noGrp="1" noChangeAspect="1"/>
          </p:cNvPicPr>
          <p:nvPr>
            <p:ph idx="1"/>
          </p:nvPr>
        </p:nvPicPr>
        <p:blipFill>
          <a:blip r:embed="rId2"/>
          <a:stretch>
            <a:fillRect/>
          </a:stretch>
        </p:blipFill>
        <p:spPr>
          <a:xfrm>
            <a:off x="500180" y="1011289"/>
            <a:ext cx="3302200" cy="3773235"/>
          </a:xfrm>
          <a:prstGeom prst="rect">
            <a:avLst/>
          </a:prstGeom>
        </p:spPr>
      </p:pic>
      <p:sp>
        <p:nvSpPr>
          <p:cNvPr id="3" name="TextBox 2">
            <a:extLst>
              <a:ext uri="{FF2B5EF4-FFF2-40B4-BE49-F238E27FC236}">
                <a16:creationId xmlns:a16="http://schemas.microsoft.com/office/drawing/2014/main" id="{1F865A4F-A5AA-C039-48E2-8436D00FB915}"/>
              </a:ext>
            </a:extLst>
          </p:cNvPr>
          <p:cNvSpPr txBox="1"/>
          <p:nvPr/>
        </p:nvSpPr>
        <p:spPr>
          <a:xfrm>
            <a:off x="5150005" y="1114220"/>
            <a:ext cx="2973658" cy="646331"/>
          </a:xfrm>
          <a:prstGeom prst="rect">
            <a:avLst/>
          </a:prstGeom>
          <a:noFill/>
        </p:spPr>
        <p:txBody>
          <a:bodyPr wrap="square" rtlCol="0">
            <a:spAutoFit/>
          </a:bodyPr>
          <a:lstStyle/>
          <a:p>
            <a:r>
              <a:rPr lang="en-US" dirty="0"/>
              <a:t>Or as Henry likes to say “Cut Twice, Measure Once” - </a:t>
            </a:r>
            <a:r>
              <a:rPr lang="en-US" dirty="0">
                <a:sym typeface="Wingdings" panose="05000000000000000000" pitchFamily="2" charset="2"/>
              </a:rPr>
              <a:t> </a:t>
            </a:r>
            <a:endParaRPr lang="en-US" dirty="0"/>
          </a:p>
        </p:txBody>
      </p:sp>
      <p:pic>
        <p:nvPicPr>
          <p:cNvPr id="6" name="Picture 5">
            <a:extLst>
              <a:ext uri="{FF2B5EF4-FFF2-40B4-BE49-F238E27FC236}">
                <a16:creationId xmlns:a16="http://schemas.microsoft.com/office/drawing/2014/main" id="{F096C136-5EC6-8016-B6A3-B70823142652}"/>
              </a:ext>
            </a:extLst>
          </p:cNvPr>
          <p:cNvPicPr>
            <a:picLocks noChangeAspect="1"/>
          </p:cNvPicPr>
          <p:nvPr/>
        </p:nvPicPr>
        <p:blipFill>
          <a:blip r:embed="rId3"/>
          <a:stretch>
            <a:fillRect/>
          </a:stretch>
        </p:blipFill>
        <p:spPr>
          <a:xfrm>
            <a:off x="4396555" y="1916968"/>
            <a:ext cx="4480558" cy="2867556"/>
          </a:xfrm>
          <a:prstGeom prst="rect">
            <a:avLst/>
          </a:prstGeom>
        </p:spPr>
      </p:pic>
    </p:spTree>
    <p:extLst>
      <p:ext uri="{BB962C8B-B14F-4D97-AF65-F5344CB8AC3E}">
        <p14:creationId xmlns:p14="http://schemas.microsoft.com/office/powerpoint/2010/main" val="1924580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990AE1-C985-7015-F899-3AE26866B66A}"/>
              </a:ext>
            </a:extLst>
          </p:cNvPr>
          <p:cNvSpPr>
            <a:spLocks noGrp="1"/>
          </p:cNvSpPr>
          <p:nvPr>
            <p:ph type="title"/>
          </p:nvPr>
        </p:nvSpPr>
        <p:spPr>
          <a:xfrm>
            <a:off x="352669" y="240030"/>
            <a:ext cx="8229600" cy="562356"/>
          </a:xfrm>
        </p:spPr>
        <p:txBody>
          <a:bodyPr>
            <a:normAutofit fontScale="90000"/>
          </a:bodyPr>
          <a:lstStyle/>
          <a:p>
            <a:r>
              <a:rPr lang="en-US">
                <a:latin typeface="Arial" panose="020B0604020202020204" pitchFamily="34" charset="0"/>
                <a:ea typeface="Calibri" panose="020F0502020204030204" pitchFamily="34" charset="0"/>
                <a:cs typeface="Arial" panose="020B0604020202020204" pitchFamily="34" charset="0"/>
              </a:rPr>
              <a:t>What are Some of the Things We Can Control to Mitigate Our Risk?</a:t>
            </a:r>
          </a:p>
        </p:txBody>
      </p:sp>
      <p:sp>
        <p:nvSpPr>
          <p:cNvPr id="3" name="Content Placeholder 2">
            <a:extLst>
              <a:ext uri="{FF2B5EF4-FFF2-40B4-BE49-F238E27FC236}">
                <a16:creationId xmlns:a16="http://schemas.microsoft.com/office/drawing/2014/main" id="{1AEB9061-B42B-2EEF-A4D3-4C4552A39397}"/>
              </a:ext>
            </a:extLst>
          </p:cNvPr>
          <p:cNvSpPr>
            <a:spLocks noGrp="1"/>
          </p:cNvSpPr>
          <p:nvPr>
            <p:ph idx="1"/>
          </p:nvPr>
        </p:nvSpPr>
        <p:spPr>
          <a:xfrm>
            <a:off x="298939" y="1374258"/>
            <a:ext cx="8337061" cy="1070005"/>
          </a:xfrm>
        </p:spPr>
        <p:txBody>
          <a:bodyPr vert="horz" lIns="68580" tIns="34290" rIns="68580" bIns="34290" rtlCol="0" anchor="t">
            <a:noAutofit/>
          </a:bodyPr>
          <a:lstStyle/>
          <a:p>
            <a:r>
              <a:rPr lang="en-US" sz="1800">
                <a:latin typeface="Calibri"/>
                <a:cs typeface="Calibri"/>
              </a:rPr>
              <a:t>We can raise our tolerance if we do not need what the manufacturer states.</a:t>
            </a:r>
          </a:p>
          <a:p>
            <a:r>
              <a:rPr lang="en-US" sz="1800">
                <a:latin typeface="Calibri"/>
                <a:cs typeface="Calibri"/>
              </a:rPr>
              <a:t>We can decrease the time between calibrations </a:t>
            </a:r>
            <a:endParaRPr lang="en-US" sz="1800"/>
          </a:p>
          <a:p>
            <a:r>
              <a:rPr lang="en-US" sz="1800">
                <a:latin typeface="Calibri"/>
                <a:cs typeface="Calibri"/>
              </a:rPr>
              <a:t>Maybe it is a matter of a too coarse resolution where a different indicator would help.</a:t>
            </a:r>
            <a:endParaRPr lang="en-US" sz="1800"/>
          </a:p>
        </p:txBody>
      </p:sp>
      <p:sp>
        <p:nvSpPr>
          <p:cNvPr id="4" name="Content Placeholder 2">
            <a:extLst>
              <a:ext uri="{FF2B5EF4-FFF2-40B4-BE49-F238E27FC236}">
                <a16:creationId xmlns:a16="http://schemas.microsoft.com/office/drawing/2014/main" id="{D249752D-45C4-3CDB-0334-FFB53670BC29}"/>
              </a:ext>
            </a:extLst>
          </p:cNvPr>
          <p:cNvSpPr txBox="1">
            <a:spLocks/>
          </p:cNvSpPr>
          <p:nvPr/>
        </p:nvSpPr>
        <p:spPr>
          <a:xfrm>
            <a:off x="298939" y="2716638"/>
            <a:ext cx="8353306" cy="1823212"/>
          </a:xfrm>
          <a:prstGeom prst="rect">
            <a:avLst/>
          </a:prstGeom>
        </p:spPr>
        <p:txBody>
          <a:bodyPr vert="horz" lIns="68580" tIns="34290" rIns="68580" bIns="34290" rtlCol="0">
            <a:normAutofit fontScale="25000" lnSpcReduction="2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Calibri" panose="020F0502020204030204" pitchFamily="34" charset="0"/>
                <a:ea typeface="+mn-ea"/>
                <a:cs typeface="Calibri" panose="020F0502020204030204" pitchFamily="34" charset="0"/>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Calibri" panose="020F0502020204030204" pitchFamily="34" charset="0"/>
                <a:ea typeface="+mn-ea"/>
                <a:cs typeface="Calibri" panose="020F0502020204030204" pitchFamily="34" charset="0"/>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Calibri" panose="020F0502020204030204" pitchFamily="34" charset="0"/>
                <a:ea typeface="+mn-ea"/>
                <a:cs typeface="Calibri" panose="020F0502020204030204" pitchFamily="34" charset="0"/>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Calibri" panose="020F0502020204030204" pitchFamily="34" charset="0"/>
                <a:ea typeface="+mn-ea"/>
                <a:cs typeface="Calibri" panose="020F0502020204030204" pitchFamily="34" charset="0"/>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Calibri" panose="020F0502020204030204" pitchFamily="34" charset="0"/>
                <a:ea typeface="+mn-ea"/>
                <a:cs typeface="Calibri" panose="020F0502020204030204" pitchFamily="34" charset="0"/>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None/>
            </a:pPr>
            <a:r>
              <a:rPr lang="en-US" sz="7200"/>
              <a:t>If we want to observe high in-tolerance probability, we will need to have one of these conditions met </a:t>
            </a:r>
          </a:p>
          <a:p>
            <a:r>
              <a:rPr lang="en-US" sz="7200"/>
              <a:t>An extremely good UUT, and an acceptable Reference Standard, providing a minuscule PFA (e.g., 0.01 %), or </a:t>
            </a:r>
          </a:p>
          <a:p>
            <a:r>
              <a:rPr lang="en-US" sz="7200"/>
              <a:t>A relatively good UUT, and a good Reference Standard, providing an acceptable PFA (e.g. &lt; 2.0 %)</a:t>
            </a:r>
            <a:br>
              <a:rPr lang="en-US" sz="4500"/>
            </a:br>
            <a:endParaRPr lang="en-US" sz="4500"/>
          </a:p>
          <a:p>
            <a:pPr marL="0" indent="0">
              <a:buNone/>
            </a:pPr>
            <a:r>
              <a:rPr lang="en-US" sz="4500"/>
              <a:t>- S. Mimbs Rule of 89 paper </a:t>
            </a:r>
          </a:p>
          <a:p>
            <a:pPr marL="0" indent="0">
              <a:buNone/>
            </a:pPr>
            <a:r>
              <a:rPr lang="en-US" sz="1350"/>
              <a:t> </a:t>
            </a:r>
          </a:p>
        </p:txBody>
      </p:sp>
    </p:spTree>
    <p:extLst>
      <p:ext uri="{BB962C8B-B14F-4D97-AF65-F5344CB8AC3E}">
        <p14:creationId xmlns:p14="http://schemas.microsoft.com/office/powerpoint/2010/main" val="3477221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4">
                                            <p:txEl>
                                              <p:pRg st="0" end="0"/>
                                            </p:txEl>
                                          </p:spTgt>
                                        </p:tgtEl>
                                        <p:attrNameLst>
                                          <p:attrName>style.visibility</p:attrName>
                                        </p:attrNameLst>
                                      </p:cBhvr>
                                      <p:to>
                                        <p:strVal val="visible"/>
                                      </p:to>
                                    </p:set>
                                    <p:animEffect transition="in" filter="fade">
                                      <p:cBhvr>
                                        <p:cTn id="28" dur="1000"/>
                                        <p:tgtEl>
                                          <p:spTgt spid="4">
                                            <p:txEl>
                                              <p:pRg st="0" end="0"/>
                                            </p:txEl>
                                          </p:spTgt>
                                        </p:tgtEl>
                                      </p:cBhvr>
                                    </p:animEffect>
                                    <p:anim calcmode="lin" valueType="num">
                                      <p:cBhvr>
                                        <p:cTn id="29"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30"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4">
                                            <p:txEl>
                                              <p:pRg st="1" end="1"/>
                                            </p:txEl>
                                          </p:spTgt>
                                        </p:tgtEl>
                                        <p:attrNameLst>
                                          <p:attrName>style.visibility</p:attrName>
                                        </p:attrNameLst>
                                      </p:cBhvr>
                                      <p:to>
                                        <p:strVal val="visible"/>
                                      </p:to>
                                    </p:set>
                                    <p:animEffect transition="in" filter="fade">
                                      <p:cBhvr>
                                        <p:cTn id="35" dur="1000"/>
                                        <p:tgtEl>
                                          <p:spTgt spid="4">
                                            <p:txEl>
                                              <p:pRg st="1" end="1"/>
                                            </p:txEl>
                                          </p:spTgt>
                                        </p:tgtEl>
                                      </p:cBhvr>
                                    </p:animEffect>
                                    <p:anim calcmode="lin" valueType="num">
                                      <p:cBhvr>
                                        <p:cTn id="36"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37"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4">
                                            <p:txEl>
                                              <p:pRg st="2" end="2"/>
                                            </p:txEl>
                                          </p:spTgt>
                                        </p:tgtEl>
                                        <p:attrNameLst>
                                          <p:attrName>style.visibility</p:attrName>
                                        </p:attrNameLst>
                                      </p:cBhvr>
                                      <p:to>
                                        <p:strVal val="visible"/>
                                      </p:to>
                                    </p:set>
                                    <p:animEffect transition="in" filter="fade">
                                      <p:cBhvr>
                                        <p:cTn id="42" dur="1000"/>
                                        <p:tgtEl>
                                          <p:spTgt spid="4">
                                            <p:txEl>
                                              <p:pRg st="2" end="2"/>
                                            </p:txEl>
                                          </p:spTgt>
                                        </p:tgtEl>
                                      </p:cBhvr>
                                    </p:animEffect>
                                    <p:anim calcmode="lin" valueType="num">
                                      <p:cBhvr>
                                        <p:cTn id="43"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44"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4">
                                            <p:txEl>
                                              <p:pRg st="3" end="3"/>
                                            </p:txEl>
                                          </p:spTgt>
                                        </p:tgtEl>
                                        <p:attrNameLst>
                                          <p:attrName>style.visibility</p:attrName>
                                        </p:attrNameLst>
                                      </p:cBhvr>
                                      <p:to>
                                        <p:strVal val="visible"/>
                                      </p:to>
                                    </p:set>
                                    <p:animEffect transition="in" filter="fade">
                                      <p:cBhvr>
                                        <p:cTn id="49" dur="1000"/>
                                        <p:tgtEl>
                                          <p:spTgt spid="4">
                                            <p:txEl>
                                              <p:pRg st="3" end="3"/>
                                            </p:txEl>
                                          </p:spTgt>
                                        </p:tgtEl>
                                      </p:cBhvr>
                                    </p:animEffect>
                                    <p:anim calcmode="lin" valueType="num">
                                      <p:cBhvr>
                                        <p:cTn id="50"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51"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4">
                                            <p:txEl>
                                              <p:pRg st="4" end="4"/>
                                            </p:txEl>
                                          </p:spTgt>
                                        </p:tgtEl>
                                        <p:attrNameLst>
                                          <p:attrName>style.visibility</p:attrName>
                                        </p:attrNameLst>
                                      </p:cBhvr>
                                      <p:to>
                                        <p:strVal val="visible"/>
                                      </p:to>
                                    </p:set>
                                    <p:animEffect transition="in" filter="fade">
                                      <p:cBhvr>
                                        <p:cTn id="56" dur="1000"/>
                                        <p:tgtEl>
                                          <p:spTgt spid="4">
                                            <p:txEl>
                                              <p:pRg st="4" end="4"/>
                                            </p:txEl>
                                          </p:spTgt>
                                        </p:tgtEl>
                                      </p:cBhvr>
                                    </p:animEffect>
                                    <p:anim calcmode="lin" valueType="num">
                                      <p:cBhvr>
                                        <p:cTn id="57"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58"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build="p"/>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4" name="Rectangle 2"/>
          <p:cNvSpPr>
            <a:spLocks noGrp="1" noChangeArrowheads="1"/>
          </p:cNvSpPr>
          <p:nvPr>
            <p:ph type="title"/>
          </p:nvPr>
        </p:nvSpPr>
        <p:spPr>
          <a:xfrm>
            <a:off x="1940252" y="221"/>
            <a:ext cx="6172200" cy="854869"/>
          </a:xfrm>
          <a:noFill/>
          <a:ln/>
        </p:spPr>
        <p:txBody>
          <a:bodyPr anchorCtr="1">
            <a:normAutofit/>
          </a:bodyPr>
          <a:lstStyle/>
          <a:p>
            <a:r>
              <a:rPr lang="en-US" b="1">
                <a:solidFill>
                  <a:schemeClr val="tx1"/>
                </a:solidFill>
              </a:rPr>
              <a:t>Accuracy and Precision </a:t>
            </a:r>
          </a:p>
        </p:txBody>
      </p:sp>
      <p:grpSp>
        <p:nvGrpSpPr>
          <p:cNvPr id="2" name="Group 11"/>
          <p:cNvGrpSpPr>
            <a:grpSpLocks/>
          </p:cNvGrpSpPr>
          <p:nvPr/>
        </p:nvGrpSpPr>
        <p:grpSpPr bwMode="auto">
          <a:xfrm>
            <a:off x="2857501" y="815807"/>
            <a:ext cx="1152525" cy="1147763"/>
            <a:chOff x="1802" y="1562"/>
            <a:chExt cx="968" cy="964"/>
          </a:xfrm>
          <a:solidFill>
            <a:srgbClr val="FFFF00"/>
          </a:solidFill>
        </p:grpSpPr>
        <p:sp>
          <p:nvSpPr>
            <p:cNvPr id="335884" name="Oval 12"/>
            <p:cNvSpPr>
              <a:spLocks noChangeArrowheads="1"/>
            </p:cNvSpPr>
            <p:nvPr/>
          </p:nvSpPr>
          <p:spPr bwMode="auto">
            <a:xfrm>
              <a:off x="1802" y="1562"/>
              <a:ext cx="968" cy="964"/>
            </a:xfrm>
            <a:prstGeom prst="ellipse">
              <a:avLst/>
            </a:prstGeom>
            <a:grpFill/>
            <a:ln w="12700">
              <a:solidFill>
                <a:schemeClr val="tx1"/>
              </a:solidFill>
              <a:round/>
              <a:headEnd/>
              <a:tailEnd/>
            </a:ln>
            <a:effectLst/>
          </p:spPr>
          <p:txBody>
            <a:bodyPr wrap="none" anchor="ctr"/>
            <a:lstStyle/>
            <a:p>
              <a:endParaRPr lang="en-US" sz="1350"/>
            </a:p>
          </p:txBody>
        </p:sp>
        <p:sp>
          <p:nvSpPr>
            <p:cNvPr id="335885" name="Oval 13"/>
            <p:cNvSpPr>
              <a:spLocks noChangeArrowheads="1"/>
            </p:cNvSpPr>
            <p:nvPr/>
          </p:nvSpPr>
          <p:spPr bwMode="auto">
            <a:xfrm>
              <a:off x="1957" y="1720"/>
              <a:ext cx="664" cy="647"/>
            </a:xfrm>
            <a:prstGeom prst="ellipse">
              <a:avLst/>
            </a:prstGeom>
            <a:grpFill/>
            <a:ln w="12700">
              <a:solidFill>
                <a:schemeClr val="tx1"/>
              </a:solidFill>
              <a:round/>
              <a:headEnd/>
              <a:tailEnd/>
            </a:ln>
            <a:effectLst/>
          </p:spPr>
          <p:txBody>
            <a:bodyPr wrap="none" anchor="ctr"/>
            <a:lstStyle/>
            <a:p>
              <a:endParaRPr lang="en-US" sz="1350"/>
            </a:p>
          </p:txBody>
        </p:sp>
        <p:sp>
          <p:nvSpPr>
            <p:cNvPr id="335886" name="Oval 14"/>
            <p:cNvSpPr>
              <a:spLocks noChangeArrowheads="1"/>
            </p:cNvSpPr>
            <p:nvPr/>
          </p:nvSpPr>
          <p:spPr bwMode="auto">
            <a:xfrm>
              <a:off x="2139" y="1895"/>
              <a:ext cx="312" cy="304"/>
            </a:xfrm>
            <a:prstGeom prst="ellipse">
              <a:avLst/>
            </a:prstGeom>
            <a:grpFill/>
            <a:ln w="12700">
              <a:solidFill>
                <a:schemeClr val="tx1"/>
              </a:solidFill>
              <a:round/>
              <a:headEnd/>
              <a:tailEnd/>
            </a:ln>
            <a:effectLst/>
          </p:spPr>
          <p:txBody>
            <a:bodyPr wrap="none" anchor="ctr"/>
            <a:lstStyle/>
            <a:p>
              <a:endParaRPr lang="en-US" sz="1350"/>
            </a:p>
          </p:txBody>
        </p:sp>
        <p:grpSp>
          <p:nvGrpSpPr>
            <p:cNvPr id="3" name="Group 15"/>
            <p:cNvGrpSpPr>
              <a:grpSpLocks/>
            </p:cNvGrpSpPr>
            <p:nvPr/>
          </p:nvGrpSpPr>
          <p:grpSpPr bwMode="auto">
            <a:xfrm>
              <a:off x="2187" y="1942"/>
              <a:ext cx="201" cy="252"/>
              <a:chOff x="2187" y="1942"/>
              <a:chExt cx="201" cy="252"/>
            </a:xfrm>
            <a:grpFill/>
          </p:grpSpPr>
          <p:sp>
            <p:nvSpPr>
              <p:cNvPr id="335888" name="Oval 16"/>
              <p:cNvSpPr>
                <a:spLocks noChangeArrowheads="1"/>
              </p:cNvSpPr>
              <p:nvPr/>
            </p:nvSpPr>
            <p:spPr bwMode="auto">
              <a:xfrm>
                <a:off x="2187" y="2016"/>
                <a:ext cx="27" cy="29"/>
              </a:xfrm>
              <a:prstGeom prst="ellipse">
                <a:avLst/>
              </a:prstGeom>
              <a:grpFill/>
              <a:ln w="12700">
                <a:solidFill>
                  <a:schemeClr val="tx1"/>
                </a:solidFill>
                <a:round/>
                <a:headEnd/>
                <a:tailEnd/>
              </a:ln>
              <a:effectLst/>
            </p:spPr>
            <p:txBody>
              <a:bodyPr wrap="none" anchor="ctr"/>
              <a:lstStyle/>
              <a:p>
                <a:endParaRPr lang="en-US" sz="1350"/>
              </a:p>
            </p:txBody>
          </p:sp>
          <p:sp>
            <p:nvSpPr>
              <p:cNvPr id="335889" name="Oval 17"/>
              <p:cNvSpPr>
                <a:spLocks noChangeArrowheads="1"/>
              </p:cNvSpPr>
              <p:nvPr/>
            </p:nvSpPr>
            <p:spPr bwMode="auto">
              <a:xfrm>
                <a:off x="2256" y="2091"/>
                <a:ext cx="27" cy="29"/>
              </a:xfrm>
              <a:prstGeom prst="ellipse">
                <a:avLst/>
              </a:prstGeom>
              <a:grpFill/>
              <a:ln w="12700">
                <a:solidFill>
                  <a:schemeClr val="tx1"/>
                </a:solidFill>
                <a:round/>
                <a:headEnd/>
                <a:tailEnd/>
              </a:ln>
              <a:effectLst/>
            </p:spPr>
            <p:txBody>
              <a:bodyPr wrap="none" anchor="ctr"/>
              <a:lstStyle/>
              <a:p>
                <a:endParaRPr lang="en-US" sz="1350"/>
              </a:p>
            </p:txBody>
          </p:sp>
          <p:sp>
            <p:nvSpPr>
              <p:cNvPr id="335890" name="Oval 18"/>
              <p:cNvSpPr>
                <a:spLocks noChangeArrowheads="1"/>
              </p:cNvSpPr>
              <p:nvPr/>
            </p:nvSpPr>
            <p:spPr bwMode="auto">
              <a:xfrm>
                <a:off x="2326" y="2165"/>
                <a:ext cx="27" cy="29"/>
              </a:xfrm>
              <a:prstGeom prst="ellipse">
                <a:avLst/>
              </a:prstGeom>
              <a:grpFill/>
              <a:ln w="12700">
                <a:solidFill>
                  <a:schemeClr val="tx1"/>
                </a:solidFill>
                <a:round/>
                <a:headEnd/>
                <a:tailEnd/>
              </a:ln>
              <a:effectLst/>
            </p:spPr>
            <p:txBody>
              <a:bodyPr wrap="none" anchor="ctr"/>
              <a:lstStyle/>
              <a:p>
                <a:endParaRPr lang="en-US" sz="1350"/>
              </a:p>
            </p:txBody>
          </p:sp>
          <p:sp>
            <p:nvSpPr>
              <p:cNvPr id="335891" name="Oval 19"/>
              <p:cNvSpPr>
                <a:spLocks noChangeArrowheads="1"/>
              </p:cNvSpPr>
              <p:nvPr/>
            </p:nvSpPr>
            <p:spPr bwMode="auto">
              <a:xfrm>
                <a:off x="2361" y="2053"/>
                <a:ext cx="27" cy="30"/>
              </a:xfrm>
              <a:prstGeom prst="ellipse">
                <a:avLst/>
              </a:prstGeom>
              <a:grpFill/>
              <a:ln w="12700">
                <a:solidFill>
                  <a:schemeClr val="tx1"/>
                </a:solidFill>
                <a:round/>
                <a:headEnd/>
                <a:tailEnd/>
              </a:ln>
              <a:effectLst/>
            </p:spPr>
            <p:txBody>
              <a:bodyPr wrap="none" anchor="ctr"/>
              <a:lstStyle/>
              <a:p>
                <a:endParaRPr lang="en-US" sz="1350"/>
              </a:p>
            </p:txBody>
          </p:sp>
          <p:sp>
            <p:nvSpPr>
              <p:cNvPr id="335892" name="Oval 20"/>
              <p:cNvSpPr>
                <a:spLocks noChangeArrowheads="1"/>
              </p:cNvSpPr>
              <p:nvPr/>
            </p:nvSpPr>
            <p:spPr bwMode="auto">
              <a:xfrm>
                <a:off x="2222" y="1942"/>
                <a:ext cx="26" cy="29"/>
              </a:xfrm>
              <a:prstGeom prst="ellipse">
                <a:avLst/>
              </a:prstGeom>
              <a:grpFill/>
              <a:ln w="12700">
                <a:solidFill>
                  <a:schemeClr val="tx1"/>
                </a:solidFill>
                <a:round/>
                <a:headEnd/>
                <a:tailEnd/>
              </a:ln>
              <a:effectLst/>
            </p:spPr>
            <p:txBody>
              <a:bodyPr wrap="none" anchor="ctr"/>
              <a:lstStyle/>
              <a:p>
                <a:endParaRPr lang="en-US" sz="1350"/>
              </a:p>
            </p:txBody>
          </p:sp>
          <p:sp>
            <p:nvSpPr>
              <p:cNvPr id="335893" name="Oval 21"/>
              <p:cNvSpPr>
                <a:spLocks noChangeArrowheads="1"/>
              </p:cNvSpPr>
              <p:nvPr/>
            </p:nvSpPr>
            <p:spPr bwMode="auto">
              <a:xfrm>
                <a:off x="2291" y="2016"/>
                <a:ext cx="27" cy="29"/>
              </a:xfrm>
              <a:prstGeom prst="ellipse">
                <a:avLst/>
              </a:prstGeom>
              <a:grpFill/>
              <a:ln w="12700">
                <a:solidFill>
                  <a:schemeClr val="tx1"/>
                </a:solidFill>
                <a:round/>
                <a:headEnd/>
                <a:tailEnd/>
              </a:ln>
              <a:effectLst/>
            </p:spPr>
            <p:txBody>
              <a:bodyPr wrap="none" anchor="ctr"/>
              <a:lstStyle/>
              <a:p>
                <a:endParaRPr lang="en-US" sz="1350"/>
              </a:p>
            </p:txBody>
          </p:sp>
          <p:sp>
            <p:nvSpPr>
              <p:cNvPr id="335894" name="Oval 22"/>
              <p:cNvSpPr>
                <a:spLocks noChangeArrowheads="1"/>
              </p:cNvSpPr>
              <p:nvPr/>
            </p:nvSpPr>
            <p:spPr bwMode="auto">
              <a:xfrm>
                <a:off x="2326" y="1942"/>
                <a:ext cx="27" cy="29"/>
              </a:xfrm>
              <a:prstGeom prst="ellipse">
                <a:avLst/>
              </a:prstGeom>
              <a:grpFill/>
              <a:ln w="12700">
                <a:solidFill>
                  <a:schemeClr val="tx1"/>
                </a:solidFill>
                <a:round/>
                <a:headEnd/>
                <a:tailEnd/>
              </a:ln>
              <a:effectLst/>
            </p:spPr>
            <p:txBody>
              <a:bodyPr wrap="none" anchor="ctr"/>
              <a:lstStyle/>
              <a:p>
                <a:endParaRPr lang="en-US" sz="1350"/>
              </a:p>
            </p:txBody>
          </p:sp>
        </p:grpSp>
      </p:grpSp>
      <p:grpSp>
        <p:nvGrpSpPr>
          <p:cNvPr id="4" name="Group 23"/>
          <p:cNvGrpSpPr>
            <a:grpSpLocks/>
          </p:cNvGrpSpPr>
          <p:nvPr/>
        </p:nvGrpSpPr>
        <p:grpSpPr bwMode="auto">
          <a:xfrm>
            <a:off x="5029201" y="815807"/>
            <a:ext cx="1152525" cy="1147763"/>
            <a:chOff x="3066" y="1562"/>
            <a:chExt cx="968" cy="964"/>
          </a:xfrm>
          <a:solidFill>
            <a:srgbClr val="FFFF00"/>
          </a:solidFill>
        </p:grpSpPr>
        <p:sp>
          <p:nvSpPr>
            <p:cNvPr id="335896" name="Oval 24"/>
            <p:cNvSpPr>
              <a:spLocks noChangeArrowheads="1"/>
            </p:cNvSpPr>
            <p:nvPr/>
          </p:nvSpPr>
          <p:spPr bwMode="auto">
            <a:xfrm>
              <a:off x="3066" y="1562"/>
              <a:ext cx="968" cy="964"/>
            </a:xfrm>
            <a:prstGeom prst="ellipse">
              <a:avLst/>
            </a:prstGeom>
            <a:grpFill/>
            <a:ln w="12700">
              <a:solidFill>
                <a:schemeClr val="tx1"/>
              </a:solidFill>
              <a:round/>
              <a:headEnd/>
              <a:tailEnd/>
            </a:ln>
            <a:effectLst/>
          </p:spPr>
          <p:txBody>
            <a:bodyPr wrap="none" anchor="ctr"/>
            <a:lstStyle/>
            <a:p>
              <a:endParaRPr lang="en-US" sz="1350"/>
            </a:p>
          </p:txBody>
        </p:sp>
        <p:sp>
          <p:nvSpPr>
            <p:cNvPr id="335897" name="Oval 25"/>
            <p:cNvSpPr>
              <a:spLocks noChangeArrowheads="1"/>
            </p:cNvSpPr>
            <p:nvPr/>
          </p:nvSpPr>
          <p:spPr bwMode="auto">
            <a:xfrm>
              <a:off x="3221" y="1720"/>
              <a:ext cx="664" cy="647"/>
            </a:xfrm>
            <a:prstGeom prst="ellipse">
              <a:avLst/>
            </a:prstGeom>
            <a:grpFill/>
            <a:ln w="12700">
              <a:solidFill>
                <a:schemeClr val="tx1"/>
              </a:solidFill>
              <a:round/>
              <a:headEnd/>
              <a:tailEnd/>
            </a:ln>
            <a:effectLst/>
          </p:spPr>
          <p:txBody>
            <a:bodyPr wrap="none" anchor="ctr"/>
            <a:lstStyle/>
            <a:p>
              <a:endParaRPr lang="en-US" sz="1350"/>
            </a:p>
          </p:txBody>
        </p:sp>
        <p:sp>
          <p:nvSpPr>
            <p:cNvPr id="335898" name="Oval 26"/>
            <p:cNvSpPr>
              <a:spLocks noChangeArrowheads="1"/>
            </p:cNvSpPr>
            <p:nvPr/>
          </p:nvSpPr>
          <p:spPr bwMode="auto">
            <a:xfrm>
              <a:off x="3403" y="1895"/>
              <a:ext cx="312" cy="304"/>
            </a:xfrm>
            <a:prstGeom prst="ellipse">
              <a:avLst/>
            </a:prstGeom>
            <a:grpFill/>
            <a:ln w="12700">
              <a:solidFill>
                <a:schemeClr val="tx1"/>
              </a:solidFill>
              <a:round/>
              <a:headEnd/>
              <a:tailEnd/>
            </a:ln>
            <a:effectLst/>
          </p:spPr>
          <p:txBody>
            <a:bodyPr wrap="none" anchor="ctr"/>
            <a:lstStyle/>
            <a:p>
              <a:endParaRPr lang="en-US" sz="1350"/>
            </a:p>
          </p:txBody>
        </p:sp>
        <p:grpSp>
          <p:nvGrpSpPr>
            <p:cNvPr id="5" name="Group 27"/>
            <p:cNvGrpSpPr>
              <a:grpSpLocks/>
            </p:cNvGrpSpPr>
            <p:nvPr/>
          </p:nvGrpSpPr>
          <p:grpSpPr bwMode="auto">
            <a:xfrm>
              <a:off x="3700" y="1634"/>
              <a:ext cx="169" cy="244"/>
              <a:chOff x="3700" y="1634"/>
              <a:chExt cx="169" cy="244"/>
            </a:xfrm>
            <a:grpFill/>
          </p:grpSpPr>
          <p:sp>
            <p:nvSpPr>
              <p:cNvPr id="335900" name="Oval 28"/>
              <p:cNvSpPr>
                <a:spLocks noChangeArrowheads="1"/>
              </p:cNvSpPr>
              <p:nvPr/>
            </p:nvSpPr>
            <p:spPr bwMode="auto">
              <a:xfrm>
                <a:off x="3809" y="1850"/>
                <a:ext cx="27" cy="28"/>
              </a:xfrm>
              <a:prstGeom prst="ellipse">
                <a:avLst/>
              </a:prstGeom>
              <a:grpFill/>
              <a:ln w="12700">
                <a:solidFill>
                  <a:schemeClr val="tx1"/>
                </a:solidFill>
                <a:round/>
                <a:headEnd/>
                <a:tailEnd/>
              </a:ln>
              <a:effectLst/>
            </p:spPr>
            <p:txBody>
              <a:bodyPr wrap="none" anchor="ctr"/>
              <a:lstStyle/>
              <a:p>
                <a:endParaRPr lang="en-US" sz="1350"/>
              </a:p>
            </p:txBody>
          </p:sp>
          <p:sp>
            <p:nvSpPr>
              <p:cNvPr id="335901" name="Oval 29"/>
              <p:cNvSpPr>
                <a:spLocks noChangeArrowheads="1"/>
              </p:cNvSpPr>
              <p:nvPr/>
            </p:nvSpPr>
            <p:spPr bwMode="auto">
              <a:xfrm>
                <a:off x="3700" y="1776"/>
                <a:ext cx="24" cy="28"/>
              </a:xfrm>
              <a:prstGeom prst="ellipse">
                <a:avLst/>
              </a:prstGeom>
              <a:grpFill/>
              <a:ln w="12700">
                <a:solidFill>
                  <a:schemeClr val="tx1"/>
                </a:solidFill>
                <a:round/>
                <a:headEnd/>
                <a:tailEnd/>
              </a:ln>
              <a:effectLst/>
            </p:spPr>
            <p:txBody>
              <a:bodyPr wrap="none" anchor="ctr"/>
              <a:lstStyle/>
              <a:p>
                <a:endParaRPr lang="en-US" sz="1350"/>
              </a:p>
            </p:txBody>
          </p:sp>
          <p:sp>
            <p:nvSpPr>
              <p:cNvPr id="335902" name="Oval 30"/>
              <p:cNvSpPr>
                <a:spLocks noChangeArrowheads="1"/>
              </p:cNvSpPr>
              <p:nvPr/>
            </p:nvSpPr>
            <p:spPr bwMode="auto">
              <a:xfrm>
                <a:off x="3810" y="1656"/>
                <a:ext cx="25" cy="28"/>
              </a:xfrm>
              <a:prstGeom prst="ellipse">
                <a:avLst/>
              </a:prstGeom>
              <a:grpFill/>
              <a:ln w="12700">
                <a:solidFill>
                  <a:schemeClr val="tx1"/>
                </a:solidFill>
                <a:round/>
                <a:headEnd/>
                <a:tailEnd/>
              </a:ln>
              <a:effectLst/>
            </p:spPr>
            <p:txBody>
              <a:bodyPr wrap="none" anchor="ctr"/>
              <a:lstStyle/>
              <a:p>
                <a:endParaRPr lang="en-US" sz="1350"/>
              </a:p>
            </p:txBody>
          </p:sp>
          <p:sp>
            <p:nvSpPr>
              <p:cNvPr id="335903" name="Oval 31"/>
              <p:cNvSpPr>
                <a:spLocks noChangeArrowheads="1"/>
              </p:cNvSpPr>
              <p:nvPr/>
            </p:nvSpPr>
            <p:spPr bwMode="auto">
              <a:xfrm>
                <a:off x="3798" y="1742"/>
                <a:ext cx="25" cy="26"/>
              </a:xfrm>
              <a:prstGeom prst="ellipse">
                <a:avLst/>
              </a:prstGeom>
              <a:grpFill/>
              <a:ln w="12700">
                <a:solidFill>
                  <a:schemeClr val="tx1"/>
                </a:solidFill>
                <a:round/>
                <a:headEnd/>
                <a:tailEnd/>
              </a:ln>
              <a:effectLst/>
            </p:spPr>
            <p:txBody>
              <a:bodyPr wrap="none" anchor="ctr"/>
              <a:lstStyle/>
              <a:p>
                <a:endParaRPr lang="en-US" sz="1350"/>
              </a:p>
            </p:txBody>
          </p:sp>
          <p:sp>
            <p:nvSpPr>
              <p:cNvPr id="335904" name="Oval 32"/>
              <p:cNvSpPr>
                <a:spLocks noChangeArrowheads="1"/>
              </p:cNvSpPr>
              <p:nvPr/>
            </p:nvSpPr>
            <p:spPr bwMode="auto">
              <a:xfrm>
                <a:off x="3844" y="1778"/>
                <a:ext cx="25" cy="28"/>
              </a:xfrm>
              <a:prstGeom prst="ellipse">
                <a:avLst/>
              </a:prstGeom>
              <a:grpFill/>
              <a:ln w="12700">
                <a:solidFill>
                  <a:schemeClr val="tx1"/>
                </a:solidFill>
                <a:round/>
                <a:headEnd/>
                <a:tailEnd/>
              </a:ln>
              <a:effectLst/>
            </p:spPr>
            <p:txBody>
              <a:bodyPr wrap="none" anchor="ctr"/>
              <a:lstStyle/>
              <a:p>
                <a:endParaRPr lang="en-US" sz="1350"/>
              </a:p>
            </p:txBody>
          </p:sp>
          <p:sp>
            <p:nvSpPr>
              <p:cNvPr id="335905" name="Oval 33"/>
              <p:cNvSpPr>
                <a:spLocks noChangeArrowheads="1"/>
              </p:cNvSpPr>
              <p:nvPr/>
            </p:nvSpPr>
            <p:spPr bwMode="auto">
              <a:xfrm>
                <a:off x="3732" y="1706"/>
                <a:ext cx="25" cy="28"/>
              </a:xfrm>
              <a:prstGeom prst="ellipse">
                <a:avLst/>
              </a:prstGeom>
              <a:grpFill/>
              <a:ln w="12700">
                <a:solidFill>
                  <a:schemeClr val="tx1"/>
                </a:solidFill>
                <a:round/>
                <a:headEnd/>
                <a:tailEnd/>
              </a:ln>
              <a:effectLst/>
            </p:spPr>
            <p:txBody>
              <a:bodyPr wrap="none" anchor="ctr"/>
              <a:lstStyle/>
              <a:p>
                <a:endParaRPr lang="en-US" sz="1350"/>
              </a:p>
            </p:txBody>
          </p:sp>
          <p:sp>
            <p:nvSpPr>
              <p:cNvPr id="335906" name="Oval 34"/>
              <p:cNvSpPr>
                <a:spLocks noChangeArrowheads="1"/>
              </p:cNvSpPr>
              <p:nvPr/>
            </p:nvSpPr>
            <p:spPr bwMode="auto">
              <a:xfrm>
                <a:off x="3765" y="1634"/>
                <a:ext cx="25" cy="28"/>
              </a:xfrm>
              <a:prstGeom prst="ellipse">
                <a:avLst/>
              </a:prstGeom>
              <a:grpFill/>
              <a:ln w="12700">
                <a:solidFill>
                  <a:schemeClr val="tx1"/>
                </a:solidFill>
                <a:round/>
                <a:headEnd/>
                <a:tailEnd/>
              </a:ln>
              <a:effectLst/>
            </p:spPr>
            <p:txBody>
              <a:bodyPr wrap="none" anchor="ctr"/>
              <a:lstStyle/>
              <a:p>
                <a:endParaRPr lang="en-US" sz="1350"/>
              </a:p>
            </p:txBody>
          </p:sp>
        </p:grpSp>
      </p:grpSp>
      <p:grpSp>
        <p:nvGrpSpPr>
          <p:cNvPr id="6" name="Group 35"/>
          <p:cNvGrpSpPr>
            <a:grpSpLocks/>
          </p:cNvGrpSpPr>
          <p:nvPr/>
        </p:nvGrpSpPr>
        <p:grpSpPr bwMode="auto">
          <a:xfrm>
            <a:off x="2800351" y="2673491"/>
            <a:ext cx="1152525" cy="1147763"/>
            <a:chOff x="1802" y="2826"/>
            <a:chExt cx="968" cy="964"/>
          </a:xfrm>
          <a:solidFill>
            <a:srgbClr val="FFFF00"/>
          </a:solidFill>
        </p:grpSpPr>
        <p:sp>
          <p:nvSpPr>
            <p:cNvPr id="335908" name="Oval 36"/>
            <p:cNvSpPr>
              <a:spLocks noChangeArrowheads="1"/>
            </p:cNvSpPr>
            <p:nvPr/>
          </p:nvSpPr>
          <p:spPr bwMode="auto">
            <a:xfrm>
              <a:off x="1802" y="2826"/>
              <a:ext cx="968" cy="964"/>
            </a:xfrm>
            <a:prstGeom prst="ellipse">
              <a:avLst/>
            </a:prstGeom>
            <a:grpFill/>
            <a:ln w="12700">
              <a:solidFill>
                <a:schemeClr val="tx1"/>
              </a:solidFill>
              <a:round/>
              <a:headEnd/>
              <a:tailEnd/>
            </a:ln>
            <a:effectLst/>
          </p:spPr>
          <p:txBody>
            <a:bodyPr wrap="none" anchor="ctr"/>
            <a:lstStyle/>
            <a:p>
              <a:endParaRPr lang="en-US" sz="1350"/>
            </a:p>
          </p:txBody>
        </p:sp>
        <p:sp>
          <p:nvSpPr>
            <p:cNvPr id="335909" name="Oval 37"/>
            <p:cNvSpPr>
              <a:spLocks noChangeArrowheads="1"/>
            </p:cNvSpPr>
            <p:nvPr/>
          </p:nvSpPr>
          <p:spPr bwMode="auto">
            <a:xfrm>
              <a:off x="1957" y="2984"/>
              <a:ext cx="664" cy="647"/>
            </a:xfrm>
            <a:prstGeom prst="ellipse">
              <a:avLst/>
            </a:prstGeom>
            <a:grpFill/>
            <a:ln w="12700">
              <a:solidFill>
                <a:schemeClr val="tx1"/>
              </a:solidFill>
              <a:round/>
              <a:headEnd/>
              <a:tailEnd/>
            </a:ln>
            <a:effectLst/>
          </p:spPr>
          <p:txBody>
            <a:bodyPr wrap="none" anchor="ctr"/>
            <a:lstStyle/>
            <a:p>
              <a:endParaRPr lang="en-US" sz="1350"/>
            </a:p>
          </p:txBody>
        </p:sp>
        <p:sp>
          <p:nvSpPr>
            <p:cNvPr id="335910" name="Oval 38"/>
            <p:cNvSpPr>
              <a:spLocks noChangeArrowheads="1"/>
            </p:cNvSpPr>
            <p:nvPr/>
          </p:nvSpPr>
          <p:spPr bwMode="auto">
            <a:xfrm>
              <a:off x="2139" y="3159"/>
              <a:ext cx="312" cy="304"/>
            </a:xfrm>
            <a:prstGeom prst="ellipse">
              <a:avLst/>
            </a:prstGeom>
            <a:grpFill/>
            <a:ln w="12700">
              <a:solidFill>
                <a:schemeClr val="tx1"/>
              </a:solidFill>
              <a:round/>
              <a:headEnd/>
              <a:tailEnd/>
            </a:ln>
            <a:effectLst/>
          </p:spPr>
          <p:txBody>
            <a:bodyPr wrap="none" anchor="ctr"/>
            <a:lstStyle/>
            <a:p>
              <a:endParaRPr lang="en-US" sz="1350"/>
            </a:p>
          </p:txBody>
        </p:sp>
        <p:grpSp>
          <p:nvGrpSpPr>
            <p:cNvPr id="7" name="Group 39"/>
            <p:cNvGrpSpPr>
              <a:grpSpLocks/>
            </p:cNvGrpSpPr>
            <p:nvPr/>
          </p:nvGrpSpPr>
          <p:grpSpPr bwMode="auto">
            <a:xfrm>
              <a:off x="2048" y="3077"/>
              <a:ext cx="444" cy="478"/>
              <a:chOff x="2048" y="3077"/>
              <a:chExt cx="444" cy="478"/>
            </a:xfrm>
            <a:grpFill/>
          </p:grpSpPr>
          <p:sp>
            <p:nvSpPr>
              <p:cNvPr id="335912" name="Oval 40"/>
              <p:cNvSpPr>
                <a:spLocks noChangeArrowheads="1"/>
              </p:cNvSpPr>
              <p:nvPr/>
            </p:nvSpPr>
            <p:spPr bwMode="auto">
              <a:xfrm>
                <a:off x="2048" y="3264"/>
                <a:ext cx="27" cy="29"/>
              </a:xfrm>
              <a:prstGeom prst="ellipse">
                <a:avLst/>
              </a:prstGeom>
              <a:grpFill/>
              <a:ln w="12700">
                <a:solidFill>
                  <a:schemeClr val="tx1"/>
                </a:solidFill>
                <a:round/>
                <a:headEnd/>
                <a:tailEnd/>
              </a:ln>
              <a:effectLst/>
            </p:spPr>
            <p:txBody>
              <a:bodyPr wrap="none" anchor="ctr"/>
              <a:lstStyle/>
              <a:p>
                <a:endParaRPr lang="en-US" sz="1350"/>
              </a:p>
            </p:txBody>
          </p:sp>
          <p:sp>
            <p:nvSpPr>
              <p:cNvPr id="335913" name="Oval 41"/>
              <p:cNvSpPr>
                <a:spLocks noChangeArrowheads="1"/>
              </p:cNvSpPr>
              <p:nvPr/>
            </p:nvSpPr>
            <p:spPr bwMode="auto">
              <a:xfrm>
                <a:off x="2222" y="3525"/>
                <a:ext cx="26" cy="30"/>
              </a:xfrm>
              <a:prstGeom prst="ellipse">
                <a:avLst/>
              </a:prstGeom>
              <a:grpFill/>
              <a:ln w="12700">
                <a:solidFill>
                  <a:schemeClr val="tx1"/>
                </a:solidFill>
                <a:round/>
                <a:headEnd/>
                <a:tailEnd/>
              </a:ln>
              <a:effectLst/>
            </p:spPr>
            <p:txBody>
              <a:bodyPr wrap="none" anchor="ctr"/>
              <a:lstStyle/>
              <a:p>
                <a:endParaRPr lang="en-US" sz="1350"/>
              </a:p>
            </p:txBody>
          </p:sp>
          <p:sp>
            <p:nvSpPr>
              <p:cNvPr id="335914" name="Oval 42"/>
              <p:cNvSpPr>
                <a:spLocks noChangeArrowheads="1"/>
              </p:cNvSpPr>
              <p:nvPr/>
            </p:nvSpPr>
            <p:spPr bwMode="auto">
              <a:xfrm>
                <a:off x="2361" y="3450"/>
                <a:ext cx="27" cy="29"/>
              </a:xfrm>
              <a:prstGeom prst="ellipse">
                <a:avLst/>
              </a:prstGeom>
              <a:grpFill/>
              <a:ln w="12700">
                <a:solidFill>
                  <a:schemeClr val="tx1"/>
                </a:solidFill>
                <a:round/>
                <a:headEnd/>
                <a:tailEnd/>
              </a:ln>
              <a:effectLst/>
            </p:spPr>
            <p:txBody>
              <a:bodyPr wrap="none" anchor="ctr"/>
              <a:lstStyle/>
              <a:p>
                <a:endParaRPr lang="en-US" sz="1350"/>
              </a:p>
            </p:txBody>
          </p:sp>
          <p:sp>
            <p:nvSpPr>
              <p:cNvPr id="335915" name="Oval 43"/>
              <p:cNvSpPr>
                <a:spLocks noChangeArrowheads="1"/>
              </p:cNvSpPr>
              <p:nvPr/>
            </p:nvSpPr>
            <p:spPr bwMode="auto">
              <a:xfrm>
                <a:off x="2466" y="3301"/>
                <a:ext cx="26" cy="29"/>
              </a:xfrm>
              <a:prstGeom prst="ellipse">
                <a:avLst/>
              </a:prstGeom>
              <a:grpFill/>
              <a:ln w="12700">
                <a:solidFill>
                  <a:schemeClr val="tx1"/>
                </a:solidFill>
                <a:round/>
                <a:headEnd/>
                <a:tailEnd/>
              </a:ln>
              <a:effectLst/>
            </p:spPr>
            <p:txBody>
              <a:bodyPr wrap="none" anchor="ctr"/>
              <a:lstStyle/>
              <a:p>
                <a:endParaRPr lang="en-US" sz="1350"/>
              </a:p>
            </p:txBody>
          </p:sp>
          <p:sp>
            <p:nvSpPr>
              <p:cNvPr id="335916" name="Oval 44"/>
              <p:cNvSpPr>
                <a:spLocks noChangeArrowheads="1"/>
              </p:cNvSpPr>
              <p:nvPr/>
            </p:nvSpPr>
            <p:spPr bwMode="auto">
              <a:xfrm>
                <a:off x="2222" y="3301"/>
                <a:ext cx="26" cy="29"/>
              </a:xfrm>
              <a:prstGeom prst="ellipse">
                <a:avLst/>
              </a:prstGeom>
              <a:grpFill/>
              <a:ln w="12700">
                <a:solidFill>
                  <a:schemeClr val="tx1"/>
                </a:solidFill>
                <a:round/>
                <a:headEnd/>
                <a:tailEnd/>
              </a:ln>
              <a:effectLst/>
            </p:spPr>
            <p:txBody>
              <a:bodyPr wrap="none" anchor="ctr"/>
              <a:lstStyle/>
              <a:p>
                <a:endParaRPr lang="en-US" sz="1350"/>
              </a:p>
            </p:txBody>
          </p:sp>
          <p:sp>
            <p:nvSpPr>
              <p:cNvPr id="335917" name="Oval 45"/>
              <p:cNvSpPr>
                <a:spLocks noChangeArrowheads="1"/>
              </p:cNvSpPr>
              <p:nvPr/>
            </p:nvSpPr>
            <p:spPr bwMode="auto">
              <a:xfrm>
                <a:off x="2222" y="3077"/>
                <a:ext cx="26" cy="30"/>
              </a:xfrm>
              <a:prstGeom prst="ellipse">
                <a:avLst/>
              </a:prstGeom>
              <a:grpFill/>
              <a:ln w="12700">
                <a:solidFill>
                  <a:schemeClr val="tx1"/>
                </a:solidFill>
                <a:round/>
                <a:headEnd/>
                <a:tailEnd/>
              </a:ln>
              <a:effectLst/>
            </p:spPr>
            <p:txBody>
              <a:bodyPr wrap="none" anchor="ctr"/>
              <a:lstStyle/>
              <a:p>
                <a:endParaRPr lang="en-US" sz="1350"/>
              </a:p>
            </p:txBody>
          </p:sp>
          <p:sp>
            <p:nvSpPr>
              <p:cNvPr id="335918" name="Oval 46"/>
              <p:cNvSpPr>
                <a:spLocks noChangeArrowheads="1"/>
              </p:cNvSpPr>
              <p:nvPr/>
            </p:nvSpPr>
            <p:spPr bwMode="auto">
              <a:xfrm>
                <a:off x="2396" y="3115"/>
                <a:ext cx="27" cy="29"/>
              </a:xfrm>
              <a:prstGeom prst="ellipse">
                <a:avLst/>
              </a:prstGeom>
              <a:grpFill/>
              <a:ln w="12700">
                <a:solidFill>
                  <a:schemeClr val="tx1"/>
                </a:solidFill>
                <a:round/>
                <a:headEnd/>
                <a:tailEnd/>
              </a:ln>
              <a:effectLst/>
            </p:spPr>
            <p:txBody>
              <a:bodyPr wrap="none" anchor="ctr"/>
              <a:lstStyle/>
              <a:p>
                <a:endParaRPr lang="en-US" sz="1350"/>
              </a:p>
            </p:txBody>
          </p:sp>
        </p:grpSp>
      </p:grpSp>
      <p:grpSp>
        <p:nvGrpSpPr>
          <p:cNvPr id="8" name="Group 47"/>
          <p:cNvGrpSpPr>
            <a:grpSpLocks/>
          </p:cNvGrpSpPr>
          <p:nvPr/>
        </p:nvGrpSpPr>
        <p:grpSpPr bwMode="auto">
          <a:xfrm>
            <a:off x="5029201" y="2748857"/>
            <a:ext cx="1266825" cy="1147763"/>
            <a:chOff x="3074" y="2826"/>
            <a:chExt cx="1064" cy="964"/>
          </a:xfrm>
          <a:solidFill>
            <a:srgbClr val="FFFF00"/>
          </a:solidFill>
        </p:grpSpPr>
        <p:sp>
          <p:nvSpPr>
            <p:cNvPr id="335920" name="Oval 48"/>
            <p:cNvSpPr>
              <a:spLocks noChangeArrowheads="1"/>
            </p:cNvSpPr>
            <p:nvPr/>
          </p:nvSpPr>
          <p:spPr bwMode="auto">
            <a:xfrm>
              <a:off x="3074" y="2826"/>
              <a:ext cx="968" cy="964"/>
            </a:xfrm>
            <a:prstGeom prst="ellipse">
              <a:avLst/>
            </a:prstGeom>
            <a:grpFill/>
            <a:ln w="12700">
              <a:solidFill>
                <a:schemeClr val="tx1"/>
              </a:solidFill>
              <a:round/>
              <a:headEnd/>
              <a:tailEnd/>
            </a:ln>
            <a:effectLst/>
          </p:spPr>
          <p:txBody>
            <a:bodyPr wrap="none" anchor="ctr"/>
            <a:lstStyle/>
            <a:p>
              <a:endParaRPr lang="en-US" sz="1350"/>
            </a:p>
          </p:txBody>
        </p:sp>
        <p:sp>
          <p:nvSpPr>
            <p:cNvPr id="335921" name="Oval 49"/>
            <p:cNvSpPr>
              <a:spLocks noChangeArrowheads="1"/>
            </p:cNvSpPr>
            <p:nvPr/>
          </p:nvSpPr>
          <p:spPr bwMode="auto">
            <a:xfrm>
              <a:off x="3229" y="2984"/>
              <a:ext cx="664" cy="647"/>
            </a:xfrm>
            <a:prstGeom prst="ellipse">
              <a:avLst/>
            </a:prstGeom>
            <a:grpFill/>
            <a:ln w="12700">
              <a:solidFill>
                <a:schemeClr val="tx1"/>
              </a:solidFill>
              <a:round/>
              <a:headEnd/>
              <a:tailEnd/>
            </a:ln>
            <a:effectLst/>
          </p:spPr>
          <p:txBody>
            <a:bodyPr wrap="none" anchor="ctr"/>
            <a:lstStyle/>
            <a:p>
              <a:endParaRPr lang="en-US" sz="1350"/>
            </a:p>
          </p:txBody>
        </p:sp>
        <p:sp>
          <p:nvSpPr>
            <p:cNvPr id="335922" name="Oval 50"/>
            <p:cNvSpPr>
              <a:spLocks noChangeArrowheads="1"/>
            </p:cNvSpPr>
            <p:nvPr/>
          </p:nvSpPr>
          <p:spPr bwMode="auto">
            <a:xfrm>
              <a:off x="3411" y="3159"/>
              <a:ext cx="312" cy="304"/>
            </a:xfrm>
            <a:prstGeom prst="ellipse">
              <a:avLst/>
            </a:prstGeom>
            <a:grpFill/>
            <a:ln w="12700">
              <a:solidFill>
                <a:schemeClr val="tx1"/>
              </a:solidFill>
              <a:round/>
              <a:headEnd/>
              <a:tailEnd/>
            </a:ln>
            <a:effectLst/>
          </p:spPr>
          <p:txBody>
            <a:bodyPr wrap="none" anchor="ctr"/>
            <a:lstStyle/>
            <a:p>
              <a:endParaRPr lang="en-US" sz="1350"/>
            </a:p>
          </p:txBody>
        </p:sp>
        <p:grpSp>
          <p:nvGrpSpPr>
            <p:cNvPr id="9" name="Group 51"/>
            <p:cNvGrpSpPr>
              <a:grpSpLocks/>
            </p:cNvGrpSpPr>
            <p:nvPr/>
          </p:nvGrpSpPr>
          <p:grpSpPr bwMode="auto">
            <a:xfrm>
              <a:off x="3724" y="3341"/>
              <a:ext cx="414" cy="403"/>
              <a:chOff x="3724" y="3341"/>
              <a:chExt cx="414" cy="403"/>
            </a:xfrm>
            <a:grpFill/>
          </p:grpSpPr>
          <p:sp>
            <p:nvSpPr>
              <p:cNvPr id="335924" name="Oval 52"/>
              <p:cNvSpPr>
                <a:spLocks noChangeArrowheads="1"/>
              </p:cNvSpPr>
              <p:nvPr/>
            </p:nvSpPr>
            <p:spPr bwMode="auto">
              <a:xfrm>
                <a:off x="3724" y="3528"/>
                <a:ext cx="26" cy="29"/>
              </a:xfrm>
              <a:prstGeom prst="ellipse">
                <a:avLst/>
              </a:prstGeom>
              <a:grpFill/>
              <a:ln w="12700">
                <a:solidFill>
                  <a:schemeClr val="tx1"/>
                </a:solidFill>
                <a:round/>
                <a:headEnd/>
                <a:tailEnd/>
              </a:ln>
              <a:effectLst/>
            </p:spPr>
            <p:txBody>
              <a:bodyPr wrap="none" anchor="ctr"/>
              <a:lstStyle/>
              <a:p>
                <a:endParaRPr lang="en-US" sz="1350"/>
              </a:p>
            </p:txBody>
          </p:sp>
          <p:sp>
            <p:nvSpPr>
              <p:cNvPr id="335925" name="Oval 53"/>
              <p:cNvSpPr>
                <a:spLocks noChangeArrowheads="1"/>
              </p:cNvSpPr>
              <p:nvPr/>
            </p:nvSpPr>
            <p:spPr bwMode="auto">
              <a:xfrm>
                <a:off x="4113" y="3597"/>
                <a:ext cx="25" cy="30"/>
              </a:xfrm>
              <a:prstGeom prst="ellipse">
                <a:avLst/>
              </a:prstGeom>
              <a:grpFill/>
              <a:ln w="12700">
                <a:solidFill>
                  <a:schemeClr val="tx1"/>
                </a:solidFill>
                <a:round/>
                <a:headEnd/>
                <a:tailEnd/>
              </a:ln>
              <a:effectLst/>
            </p:spPr>
            <p:txBody>
              <a:bodyPr wrap="none" anchor="ctr"/>
              <a:lstStyle/>
              <a:p>
                <a:endParaRPr lang="en-US" sz="1350"/>
              </a:p>
            </p:txBody>
          </p:sp>
          <p:sp>
            <p:nvSpPr>
              <p:cNvPr id="335926" name="Oval 54"/>
              <p:cNvSpPr>
                <a:spLocks noChangeArrowheads="1"/>
              </p:cNvSpPr>
              <p:nvPr/>
            </p:nvSpPr>
            <p:spPr bwMode="auto">
              <a:xfrm>
                <a:off x="4025" y="3715"/>
                <a:ext cx="25" cy="29"/>
              </a:xfrm>
              <a:prstGeom prst="ellipse">
                <a:avLst/>
              </a:prstGeom>
              <a:grpFill/>
              <a:ln w="12700">
                <a:solidFill>
                  <a:schemeClr val="tx1"/>
                </a:solidFill>
                <a:round/>
                <a:headEnd/>
                <a:tailEnd/>
              </a:ln>
              <a:effectLst/>
            </p:spPr>
            <p:txBody>
              <a:bodyPr wrap="none" anchor="ctr"/>
              <a:lstStyle/>
              <a:p>
                <a:endParaRPr lang="en-US" sz="1350"/>
              </a:p>
            </p:txBody>
          </p:sp>
          <p:sp>
            <p:nvSpPr>
              <p:cNvPr id="335927" name="Oval 55"/>
              <p:cNvSpPr>
                <a:spLocks noChangeArrowheads="1"/>
              </p:cNvSpPr>
              <p:nvPr/>
            </p:nvSpPr>
            <p:spPr bwMode="auto">
              <a:xfrm>
                <a:off x="3992" y="3517"/>
                <a:ext cx="26" cy="30"/>
              </a:xfrm>
              <a:prstGeom prst="ellipse">
                <a:avLst/>
              </a:prstGeom>
              <a:grpFill/>
              <a:ln w="12700">
                <a:solidFill>
                  <a:schemeClr val="tx1"/>
                </a:solidFill>
                <a:round/>
                <a:headEnd/>
                <a:tailEnd/>
              </a:ln>
              <a:effectLst/>
            </p:spPr>
            <p:txBody>
              <a:bodyPr wrap="none" anchor="ctr"/>
              <a:lstStyle/>
              <a:p>
                <a:endParaRPr lang="en-US" sz="1350"/>
              </a:p>
            </p:txBody>
          </p:sp>
          <p:sp>
            <p:nvSpPr>
              <p:cNvPr id="335928" name="Oval 56"/>
              <p:cNvSpPr>
                <a:spLocks noChangeArrowheads="1"/>
              </p:cNvSpPr>
              <p:nvPr/>
            </p:nvSpPr>
            <p:spPr bwMode="auto">
              <a:xfrm>
                <a:off x="3891" y="3565"/>
                <a:ext cx="26" cy="30"/>
              </a:xfrm>
              <a:prstGeom prst="ellipse">
                <a:avLst/>
              </a:prstGeom>
              <a:grpFill/>
              <a:ln w="12700">
                <a:solidFill>
                  <a:schemeClr val="tx1"/>
                </a:solidFill>
                <a:round/>
                <a:headEnd/>
                <a:tailEnd/>
              </a:ln>
              <a:effectLst/>
            </p:spPr>
            <p:txBody>
              <a:bodyPr wrap="none" anchor="ctr"/>
              <a:lstStyle/>
              <a:p>
                <a:endParaRPr lang="en-US" sz="1350"/>
              </a:p>
            </p:txBody>
          </p:sp>
          <p:sp>
            <p:nvSpPr>
              <p:cNvPr id="335929" name="Oval 57"/>
              <p:cNvSpPr>
                <a:spLocks noChangeArrowheads="1"/>
              </p:cNvSpPr>
              <p:nvPr/>
            </p:nvSpPr>
            <p:spPr bwMode="auto">
              <a:xfrm>
                <a:off x="3891" y="3341"/>
                <a:ext cx="26" cy="30"/>
              </a:xfrm>
              <a:prstGeom prst="ellipse">
                <a:avLst/>
              </a:prstGeom>
              <a:grpFill/>
              <a:ln w="12700">
                <a:solidFill>
                  <a:schemeClr val="tx1"/>
                </a:solidFill>
                <a:round/>
                <a:headEnd/>
                <a:tailEnd/>
              </a:ln>
              <a:effectLst/>
            </p:spPr>
            <p:txBody>
              <a:bodyPr wrap="none" anchor="ctr"/>
              <a:lstStyle/>
              <a:p>
                <a:endParaRPr lang="en-US" sz="1350"/>
              </a:p>
            </p:txBody>
          </p:sp>
          <p:sp>
            <p:nvSpPr>
              <p:cNvPr id="335930" name="Oval 58"/>
              <p:cNvSpPr>
                <a:spLocks noChangeArrowheads="1"/>
              </p:cNvSpPr>
              <p:nvPr/>
            </p:nvSpPr>
            <p:spPr bwMode="auto">
              <a:xfrm>
                <a:off x="4058" y="3379"/>
                <a:ext cx="27" cy="29"/>
              </a:xfrm>
              <a:prstGeom prst="ellipse">
                <a:avLst/>
              </a:prstGeom>
              <a:grpFill/>
              <a:ln w="12700">
                <a:solidFill>
                  <a:schemeClr val="tx1"/>
                </a:solidFill>
                <a:round/>
                <a:headEnd/>
                <a:tailEnd/>
              </a:ln>
              <a:effectLst/>
            </p:spPr>
            <p:txBody>
              <a:bodyPr wrap="none" anchor="ctr"/>
              <a:lstStyle/>
              <a:p>
                <a:endParaRPr lang="en-US" sz="1350"/>
              </a:p>
            </p:txBody>
          </p:sp>
        </p:grpSp>
      </p:grpSp>
      <p:sp>
        <p:nvSpPr>
          <p:cNvPr id="335934" name="Rectangle 62"/>
          <p:cNvSpPr>
            <a:spLocks noChangeArrowheads="1"/>
          </p:cNvSpPr>
          <p:nvPr/>
        </p:nvSpPr>
        <p:spPr bwMode="auto">
          <a:xfrm>
            <a:off x="2455606" y="2073107"/>
            <a:ext cx="1963994" cy="554480"/>
          </a:xfrm>
          <a:prstGeom prst="rect">
            <a:avLst/>
          </a:prstGeom>
          <a:noFill/>
          <a:ln w="9525">
            <a:noFill/>
            <a:miter lim="800000"/>
            <a:headEnd/>
            <a:tailEnd/>
          </a:ln>
          <a:effectLst/>
        </p:spPr>
        <p:txBody>
          <a:bodyPr wrap="square" lIns="69056" tIns="34529" rIns="69056" bIns="34529">
            <a:spAutoFit/>
          </a:bodyPr>
          <a:lstStyle/>
          <a:p>
            <a:r>
              <a:rPr lang="da-DK" sz="1050" b="1"/>
              <a:t>High Precision (Small Random Error)</a:t>
            </a:r>
          </a:p>
          <a:p>
            <a:r>
              <a:rPr lang="da-DK" sz="1050" b="1"/>
              <a:t>High Accuracy (Low Bias) </a:t>
            </a:r>
          </a:p>
        </p:txBody>
      </p:sp>
      <p:sp>
        <p:nvSpPr>
          <p:cNvPr id="335935" name="Rectangle 63"/>
          <p:cNvSpPr>
            <a:spLocks noChangeArrowheads="1"/>
          </p:cNvSpPr>
          <p:nvPr/>
        </p:nvSpPr>
        <p:spPr bwMode="auto">
          <a:xfrm>
            <a:off x="5029200" y="2073107"/>
            <a:ext cx="1524000" cy="392898"/>
          </a:xfrm>
          <a:prstGeom prst="rect">
            <a:avLst/>
          </a:prstGeom>
          <a:noFill/>
          <a:ln w="9525">
            <a:noFill/>
            <a:miter lim="800000"/>
            <a:headEnd/>
            <a:tailEnd/>
          </a:ln>
          <a:effectLst/>
        </p:spPr>
        <p:txBody>
          <a:bodyPr wrap="square" lIns="69056" tIns="34529" rIns="69056" bIns="34529">
            <a:spAutoFit/>
          </a:bodyPr>
          <a:lstStyle/>
          <a:p>
            <a:r>
              <a:rPr lang="da-DK" sz="1050" b="1"/>
              <a:t>High Precision</a:t>
            </a:r>
          </a:p>
          <a:p>
            <a:r>
              <a:rPr lang="da-DK" sz="1050" b="1"/>
              <a:t>Low Accuracy </a:t>
            </a:r>
            <a:r>
              <a:rPr lang="da-DK" sz="1050" b="1">
                <a:highlight>
                  <a:srgbClr val="FFFF00"/>
                </a:highlight>
              </a:rPr>
              <a:t>(High Bias)</a:t>
            </a:r>
          </a:p>
        </p:txBody>
      </p:sp>
      <p:sp>
        <p:nvSpPr>
          <p:cNvPr id="335936" name="Rectangle 64"/>
          <p:cNvSpPr>
            <a:spLocks noChangeArrowheads="1"/>
          </p:cNvSpPr>
          <p:nvPr/>
        </p:nvSpPr>
        <p:spPr bwMode="auto">
          <a:xfrm>
            <a:off x="2800350" y="3896251"/>
            <a:ext cx="1543050" cy="554480"/>
          </a:xfrm>
          <a:prstGeom prst="rect">
            <a:avLst/>
          </a:prstGeom>
          <a:noFill/>
          <a:ln w="9525">
            <a:noFill/>
            <a:miter lim="800000"/>
            <a:headEnd/>
            <a:tailEnd/>
          </a:ln>
          <a:effectLst/>
        </p:spPr>
        <p:txBody>
          <a:bodyPr wrap="square" lIns="69056" tIns="34529" rIns="69056" bIns="34529">
            <a:spAutoFit/>
          </a:bodyPr>
          <a:lstStyle/>
          <a:p>
            <a:r>
              <a:rPr lang="da-DK" sz="1050" b="1"/>
              <a:t>Low Precision (Large Random Error)</a:t>
            </a:r>
          </a:p>
          <a:p>
            <a:r>
              <a:rPr lang="da-DK" sz="1050" b="1"/>
              <a:t>High Accuracy (Low Bias)</a:t>
            </a:r>
          </a:p>
        </p:txBody>
      </p:sp>
      <p:sp>
        <p:nvSpPr>
          <p:cNvPr id="335937" name="Rectangle 65"/>
          <p:cNvSpPr>
            <a:spLocks noChangeArrowheads="1"/>
          </p:cNvSpPr>
          <p:nvPr/>
        </p:nvSpPr>
        <p:spPr bwMode="auto">
          <a:xfrm>
            <a:off x="5086350" y="3938331"/>
            <a:ext cx="1695450" cy="392898"/>
          </a:xfrm>
          <a:prstGeom prst="rect">
            <a:avLst/>
          </a:prstGeom>
          <a:noFill/>
          <a:ln w="9525">
            <a:noFill/>
            <a:miter lim="800000"/>
            <a:headEnd/>
            <a:tailEnd/>
          </a:ln>
          <a:effectLst/>
        </p:spPr>
        <p:txBody>
          <a:bodyPr wrap="square" lIns="69056" tIns="34529" rIns="69056" bIns="34529">
            <a:spAutoFit/>
          </a:bodyPr>
          <a:lstStyle/>
          <a:p>
            <a:r>
              <a:rPr lang="da-DK" sz="1050" b="1"/>
              <a:t>Low Precision</a:t>
            </a:r>
          </a:p>
          <a:p>
            <a:r>
              <a:rPr lang="da-DK" sz="1050" b="1"/>
              <a:t>Low Accuracy (High Bias)</a:t>
            </a:r>
          </a:p>
        </p:txBody>
      </p:sp>
      <p:sp>
        <p:nvSpPr>
          <p:cNvPr id="10" name="TextBox 9">
            <a:extLst>
              <a:ext uri="{FF2B5EF4-FFF2-40B4-BE49-F238E27FC236}">
                <a16:creationId xmlns:a16="http://schemas.microsoft.com/office/drawing/2014/main" id="{476E3382-617E-8526-AA36-318A58EFD631}"/>
              </a:ext>
            </a:extLst>
          </p:cNvPr>
          <p:cNvSpPr txBox="1"/>
          <p:nvPr/>
        </p:nvSpPr>
        <p:spPr>
          <a:xfrm>
            <a:off x="6781800" y="1909916"/>
            <a:ext cx="1963994" cy="1754326"/>
          </a:xfrm>
          <a:prstGeom prst="rect">
            <a:avLst/>
          </a:prstGeom>
          <a:noFill/>
        </p:spPr>
        <p:txBody>
          <a:bodyPr wrap="square" rtlCol="0">
            <a:spAutoFit/>
          </a:bodyPr>
          <a:lstStyle/>
          <a:p>
            <a:r>
              <a:rPr lang="en-US" sz="1350"/>
              <a:t>This is what we see happening a lot and the reason for this discussion.</a:t>
            </a:r>
          </a:p>
          <a:p>
            <a:endParaRPr lang="en-US" sz="1350"/>
          </a:p>
          <a:p>
            <a:r>
              <a:rPr lang="en-US" sz="1350"/>
              <a:t>A precise instrument with a known Systematic Error</a:t>
            </a:r>
          </a:p>
        </p:txBody>
      </p:sp>
      <p:cxnSp>
        <p:nvCxnSpPr>
          <p:cNvPr id="12" name="Straight Arrow Connector 11">
            <a:extLst>
              <a:ext uri="{FF2B5EF4-FFF2-40B4-BE49-F238E27FC236}">
                <a16:creationId xmlns:a16="http://schemas.microsoft.com/office/drawing/2014/main" id="{DFFB0A28-9504-DD14-B197-947B9BF6FF75}"/>
              </a:ext>
            </a:extLst>
          </p:cNvPr>
          <p:cNvCxnSpPr>
            <a:cxnSpLocks/>
          </p:cNvCxnSpPr>
          <p:nvPr/>
        </p:nvCxnSpPr>
        <p:spPr>
          <a:xfrm flipH="1" flipV="1">
            <a:off x="6056712" y="1158706"/>
            <a:ext cx="748902" cy="120133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69168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9967" name="Rectangle 15"/>
          <p:cNvSpPr>
            <a:spLocks noGrp="1" noChangeArrowheads="1"/>
          </p:cNvSpPr>
          <p:nvPr>
            <p:ph type="title"/>
          </p:nvPr>
        </p:nvSpPr>
        <p:spPr>
          <a:xfrm>
            <a:off x="1866900" y="0"/>
            <a:ext cx="5410200" cy="857250"/>
          </a:xfrm>
          <a:noFill/>
          <a:ln/>
        </p:spPr>
        <p:txBody>
          <a:bodyPr>
            <a:normAutofit/>
          </a:bodyPr>
          <a:lstStyle/>
          <a:p>
            <a:pPr algn="ctr"/>
            <a:r>
              <a:rPr lang="en-US" sz="2400" b="1" dirty="0"/>
              <a:t>Instrument Measurement Uncertainty Guard Banding</a:t>
            </a:r>
          </a:p>
        </p:txBody>
      </p:sp>
      <p:pic>
        <p:nvPicPr>
          <p:cNvPr id="6" name="Picture 5">
            <a:extLst>
              <a:ext uri="{FF2B5EF4-FFF2-40B4-BE49-F238E27FC236}">
                <a16:creationId xmlns:a16="http://schemas.microsoft.com/office/drawing/2014/main" id="{81ECBE56-A51C-16BE-B3C1-4412E8CE0815}"/>
              </a:ext>
            </a:extLst>
          </p:cNvPr>
          <p:cNvPicPr>
            <a:picLocks noChangeAspect="1"/>
          </p:cNvPicPr>
          <p:nvPr/>
        </p:nvPicPr>
        <p:blipFill rotWithShape="1">
          <a:blip r:embed="rId3"/>
          <a:srcRect l="53922" t="18486" r="12888" b="14658"/>
          <a:stretch/>
        </p:blipFill>
        <p:spPr>
          <a:xfrm>
            <a:off x="1440388" y="1465359"/>
            <a:ext cx="2636520" cy="3291841"/>
          </a:xfrm>
          <a:prstGeom prst="rect">
            <a:avLst/>
          </a:prstGeom>
        </p:spPr>
      </p:pic>
      <p:pic>
        <p:nvPicPr>
          <p:cNvPr id="4" name="Picture 3">
            <a:extLst>
              <a:ext uri="{FF2B5EF4-FFF2-40B4-BE49-F238E27FC236}">
                <a16:creationId xmlns:a16="http://schemas.microsoft.com/office/drawing/2014/main" id="{45ADD7D8-E996-5A9B-8FDC-7C98EF220B6C}"/>
              </a:ext>
            </a:extLst>
          </p:cNvPr>
          <p:cNvPicPr>
            <a:picLocks noChangeAspect="1"/>
          </p:cNvPicPr>
          <p:nvPr/>
        </p:nvPicPr>
        <p:blipFill rotWithShape="1">
          <a:blip r:embed="rId4"/>
          <a:srcRect l="56008" t="19135" r="12362" b="13374"/>
          <a:stretch/>
        </p:blipFill>
        <p:spPr>
          <a:xfrm>
            <a:off x="5479871" y="1465359"/>
            <a:ext cx="2517867" cy="3330079"/>
          </a:xfrm>
          <a:prstGeom prst="rect">
            <a:avLst/>
          </a:prstGeom>
        </p:spPr>
      </p:pic>
      <p:sp>
        <p:nvSpPr>
          <p:cNvPr id="5" name="TextBox 4">
            <a:extLst>
              <a:ext uri="{FF2B5EF4-FFF2-40B4-BE49-F238E27FC236}">
                <a16:creationId xmlns:a16="http://schemas.microsoft.com/office/drawing/2014/main" id="{2EC29E9F-BF1A-ED34-1F8C-1E5678687740}"/>
              </a:ext>
            </a:extLst>
          </p:cNvPr>
          <p:cNvSpPr txBox="1"/>
          <p:nvPr/>
        </p:nvSpPr>
        <p:spPr>
          <a:xfrm>
            <a:off x="1379136" y="1033922"/>
            <a:ext cx="2751533" cy="507831"/>
          </a:xfrm>
          <a:prstGeom prst="rect">
            <a:avLst/>
          </a:prstGeom>
          <a:noFill/>
        </p:spPr>
        <p:txBody>
          <a:bodyPr wrap="square" rtlCol="0">
            <a:spAutoFit/>
          </a:bodyPr>
          <a:lstStyle/>
          <a:p>
            <a:pPr algn="ctr"/>
            <a:r>
              <a:rPr lang="en-US" sz="1350"/>
              <a:t>Nominal Value of </a:t>
            </a:r>
            <a:r>
              <a:rPr lang="en-US" sz="1350" b="1"/>
              <a:t>10</a:t>
            </a:r>
            <a:endParaRPr lang="en-US" sz="1350"/>
          </a:p>
          <a:p>
            <a:pPr algn="ctr"/>
            <a:r>
              <a:rPr lang="en-US" sz="1350"/>
              <a:t> Measured Value of </a:t>
            </a:r>
            <a:r>
              <a:rPr lang="en-US" sz="1350" b="1"/>
              <a:t>10</a:t>
            </a:r>
            <a:r>
              <a:rPr lang="en-US" sz="1350"/>
              <a:t>, </a:t>
            </a:r>
            <a:r>
              <a:rPr lang="en-US" sz="1350" b="1"/>
              <a:t>No Bias </a:t>
            </a:r>
          </a:p>
        </p:txBody>
      </p:sp>
      <p:sp>
        <p:nvSpPr>
          <p:cNvPr id="7" name="TextBox 6">
            <a:extLst>
              <a:ext uri="{FF2B5EF4-FFF2-40B4-BE49-F238E27FC236}">
                <a16:creationId xmlns:a16="http://schemas.microsoft.com/office/drawing/2014/main" id="{84EF2885-9D3C-6A49-0BFC-497EBB7DBB09}"/>
              </a:ext>
            </a:extLst>
          </p:cNvPr>
          <p:cNvSpPr txBox="1"/>
          <p:nvPr/>
        </p:nvSpPr>
        <p:spPr>
          <a:xfrm>
            <a:off x="5426110" y="980611"/>
            <a:ext cx="2636520" cy="507831"/>
          </a:xfrm>
          <a:prstGeom prst="rect">
            <a:avLst/>
          </a:prstGeom>
          <a:noFill/>
        </p:spPr>
        <p:txBody>
          <a:bodyPr wrap="square" rtlCol="0">
            <a:spAutoFit/>
          </a:bodyPr>
          <a:lstStyle/>
          <a:p>
            <a:pPr algn="ctr"/>
            <a:r>
              <a:rPr lang="en-US" sz="1350"/>
              <a:t>Nominal Value of </a:t>
            </a:r>
            <a:r>
              <a:rPr lang="en-US" sz="1350" b="1"/>
              <a:t>10</a:t>
            </a:r>
          </a:p>
          <a:p>
            <a:pPr algn="ctr"/>
            <a:r>
              <a:rPr lang="en-US" sz="1350"/>
              <a:t> Measured Value of </a:t>
            </a:r>
            <a:r>
              <a:rPr lang="en-US" sz="1350" b="1">
                <a:solidFill>
                  <a:srgbClr val="FF0000"/>
                </a:solidFill>
              </a:rPr>
              <a:t>11.75</a:t>
            </a:r>
            <a:r>
              <a:rPr lang="en-US" sz="1350"/>
              <a:t>, </a:t>
            </a:r>
            <a:r>
              <a:rPr lang="en-US" sz="1350" b="1">
                <a:solidFill>
                  <a:srgbClr val="FF0000"/>
                </a:solidFill>
              </a:rPr>
              <a:t>Bias</a:t>
            </a:r>
            <a:r>
              <a:rPr lang="en-US" sz="1350"/>
              <a:t>  </a:t>
            </a:r>
          </a:p>
        </p:txBody>
      </p:sp>
      <p:sp>
        <p:nvSpPr>
          <p:cNvPr id="2" name="TextBox 1">
            <a:extLst>
              <a:ext uri="{FF2B5EF4-FFF2-40B4-BE49-F238E27FC236}">
                <a16:creationId xmlns:a16="http://schemas.microsoft.com/office/drawing/2014/main" id="{510BB25B-DC87-5842-8075-B2CF06C2B5BD}"/>
              </a:ext>
            </a:extLst>
          </p:cNvPr>
          <p:cNvSpPr txBox="1"/>
          <p:nvPr/>
        </p:nvSpPr>
        <p:spPr>
          <a:xfrm>
            <a:off x="6674983" y="2714899"/>
            <a:ext cx="732235" cy="300082"/>
          </a:xfrm>
          <a:prstGeom prst="rect">
            <a:avLst/>
          </a:prstGeom>
          <a:noFill/>
        </p:spPr>
        <p:txBody>
          <a:bodyPr wrap="square" rtlCol="0">
            <a:spAutoFit/>
          </a:bodyPr>
          <a:lstStyle/>
          <a:p>
            <a:pPr algn="ctr"/>
            <a:r>
              <a:rPr lang="en-US" sz="1350" b="1">
                <a:solidFill>
                  <a:srgbClr val="FF0000"/>
                </a:solidFill>
              </a:rPr>
              <a:t>Bias</a:t>
            </a:r>
          </a:p>
        </p:txBody>
      </p:sp>
      <p:cxnSp>
        <p:nvCxnSpPr>
          <p:cNvPr id="10" name="Straight Arrow Connector 9">
            <a:extLst>
              <a:ext uri="{FF2B5EF4-FFF2-40B4-BE49-F238E27FC236}">
                <a16:creationId xmlns:a16="http://schemas.microsoft.com/office/drawing/2014/main" id="{2F37DA1E-D76A-0444-93FC-447DAE54BD53}"/>
              </a:ext>
            </a:extLst>
          </p:cNvPr>
          <p:cNvCxnSpPr>
            <a:cxnSpLocks/>
          </p:cNvCxnSpPr>
          <p:nvPr/>
        </p:nvCxnSpPr>
        <p:spPr>
          <a:xfrm>
            <a:off x="6653076" y="2743206"/>
            <a:ext cx="772961" cy="0"/>
          </a:xfrm>
          <a:prstGeom prst="straightConnector1">
            <a:avLst/>
          </a:prstGeom>
          <a:ln>
            <a:solidFill>
              <a:srgbClr val="C00000"/>
            </a:solidFill>
            <a:headEnd type="triangle"/>
            <a:tailEnd type="triangle"/>
          </a:ln>
        </p:spPr>
        <p:style>
          <a:lnRef idx="1">
            <a:schemeClr val="accent5"/>
          </a:lnRef>
          <a:fillRef idx="0">
            <a:schemeClr val="accent5"/>
          </a:fillRef>
          <a:effectRef idx="0">
            <a:schemeClr val="accent5"/>
          </a:effectRef>
          <a:fontRef idx="minor">
            <a:schemeClr val="tx1"/>
          </a:fontRef>
        </p:style>
      </p:cxnSp>
      <p:sp>
        <p:nvSpPr>
          <p:cNvPr id="11" name="TextBox 10">
            <a:extLst>
              <a:ext uri="{FF2B5EF4-FFF2-40B4-BE49-F238E27FC236}">
                <a16:creationId xmlns:a16="http://schemas.microsoft.com/office/drawing/2014/main" id="{8384D6D5-906C-B14A-93CD-2CD162481F0F}"/>
              </a:ext>
            </a:extLst>
          </p:cNvPr>
          <p:cNvSpPr txBox="1"/>
          <p:nvPr/>
        </p:nvSpPr>
        <p:spPr>
          <a:xfrm rot="16200000">
            <a:off x="5849585" y="3711481"/>
            <a:ext cx="1276819" cy="300082"/>
          </a:xfrm>
          <a:prstGeom prst="rect">
            <a:avLst/>
          </a:prstGeom>
          <a:noFill/>
        </p:spPr>
        <p:txBody>
          <a:bodyPr wrap="square" rtlCol="0">
            <a:spAutoFit/>
          </a:bodyPr>
          <a:lstStyle/>
          <a:p>
            <a:r>
              <a:rPr lang="en-US" sz="1350"/>
              <a:t>Nominal Value</a:t>
            </a:r>
          </a:p>
        </p:txBody>
      </p:sp>
      <p:sp>
        <p:nvSpPr>
          <p:cNvPr id="15" name="TextBox 14">
            <a:extLst>
              <a:ext uri="{FF2B5EF4-FFF2-40B4-BE49-F238E27FC236}">
                <a16:creationId xmlns:a16="http://schemas.microsoft.com/office/drawing/2014/main" id="{475899C0-584D-6746-B421-F542B0D39F59}"/>
              </a:ext>
            </a:extLst>
          </p:cNvPr>
          <p:cNvSpPr txBox="1"/>
          <p:nvPr/>
        </p:nvSpPr>
        <p:spPr>
          <a:xfrm rot="16200000">
            <a:off x="1965954" y="3729338"/>
            <a:ext cx="1276819" cy="300082"/>
          </a:xfrm>
          <a:prstGeom prst="rect">
            <a:avLst/>
          </a:prstGeom>
          <a:noFill/>
        </p:spPr>
        <p:txBody>
          <a:bodyPr wrap="square" rtlCol="0">
            <a:spAutoFit/>
          </a:bodyPr>
          <a:lstStyle/>
          <a:p>
            <a:r>
              <a:rPr lang="en-US" sz="1350"/>
              <a:t>Nominal Value</a:t>
            </a:r>
          </a:p>
        </p:txBody>
      </p:sp>
    </p:spTree>
    <p:extLst>
      <p:ext uri="{BB962C8B-B14F-4D97-AF65-F5344CB8AC3E}">
        <p14:creationId xmlns:p14="http://schemas.microsoft.com/office/powerpoint/2010/main" val="2655929895"/>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sp>
        <p:nvSpPr>
          <p:cNvPr id="314" name="Google Shape;314;p16"/>
          <p:cNvSpPr txBox="1">
            <a:spLocks noGrp="1"/>
          </p:cNvSpPr>
          <p:nvPr>
            <p:ph type="title"/>
          </p:nvPr>
        </p:nvSpPr>
        <p:spPr>
          <a:xfrm>
            <a:off x="1881113" y="-666169"/>
            <a:ext cx="7003532" cy="1771200"/>
          </a:xfrm>
          <a:prstGeom prst="rect">
            <a:avLst/>
          </a:prstGeom>
          <a:noFill/>
          <a:ln>
            <a:noFill/>
          </a:ln>
        </p:spPr>
        <p:txBody>
          <a:bodyPr spcFirstLastPara="1" vert="horz" wrap="square" lIns="68569" tIns="34275" rIns="68569" bIns="34275" rtlCol="0" anchor="ctr" anchorCtr="0">
            <a:normAutofit/>
          </a:bodyPr>
          <a:lstStyle/>
          <a:p>
            <a:pPr>
              <a:lnSpc>
                <a:spcPct val="90000"/>
              </a:lnSpc>
              <a:spcBef>
                <a:spcPts val="0"/>
              </a:spcBef>
              <a:buClr>
                <a:schemeClr val="dk1"/>
              </a:buClr>
              <a:buSzPts val="4400"/>
            </a:pPr>
            <a:r>
              <a:rPr lang="en-US"/>
              <a:t>Bias – Centered Measurement </a:t>
            </a:r>
            <a:endParaRPr/>
          </a:p>
        </p:txBody>
      </p:sp>
      <p:sp>
        <p:nvSpPr>
          <p:cNvPr id="315" name="Google Shape;315;p16"/>
          <p:cNvSpPr txBox="1">
            <a:spLocks noGrp="1"/>
          </p:cNvSpPr>
          <p:nvPr>
            <p:ph type="body" idx="1"/>
          </p:nvPr>
        </p:nvSpPr>
        <p:spPr>
          <a:xfrm>
            <a:off x="130138" y="912769"/>
            <a:ext cx="3321225" cy="384525"/>
          </a:xfrm>
          <a:prstGeom prst="rect">
            <a:avLst/>
          </a:prstGeom>
          <a:noFill/>
          <a:ln>
            <a:noFill/>
          </a:ln>
        </p:spPr>
        <p:txBody>
          <a:bodyPr spcFirstLastPara="1" vert="horz" wrap="square" lIns="68569" tIns="34275" rIns="68569" bIns="34275" rtlCol="0" anchor="t" anchorCtr="0">
            <a:normAutofit fontScale="62500" lnSpcReduction="20000"/>
          </a:bodyPr>
          <a:lstStyle/>
          <a:p>
            <a:pPr marL="171450" indent="-131445">
              <a:lnSpc>
                <a:spcPct val="90000"/>
              </a:lnSpc>
              <a:spcBef>
                <a:spcPts val="0"/>
              </a:spcBef>
              <a:buClr>
                <a:schemeClr val="dk1"/>
              </a:buClr>
              <a:buSzPct val="100000"/>
              <a:buChar char="•"/>
            </a:pPr>
            <a:r>
              <a:rPr lang="en-US"/>
              <a:t>Page 92 Section 5.2 Introduction to Statistics in Metrology</a:t>
            </a:r>
            <a:endParaRPr/>
          </a:p>
        </p:txBody>
      </p:sp>
      <p:pic>
        <p:nvPicPr>
          <p:cNvPr id="316" name="Google Shape;316;p16"/>
          <p:cNvPicPr preferRelativeResize="0"/>
          <p:nvPr/>
        </p:nvPicPr>
        <p:blipFill>
          <a:blip r:embed="rId3">
            <a:alphaModFix/>
          </a:blip>
          <a:stretch>
            <a:fillRect/>
          </a:stretch>
        </p:blipFill>
        <p:spPr>
          <a:xfrm>
            <a:off x="3451362" y="521804"/>
            <a:ext cx="5562499" cy="4552366"/>
          </a:xfrm>
          <a:prstGeom prst="rect">
            <a:avLst/>
          </a:prstGeom>
          <a:noFill/>
          <a:ln>
            <a:noFill/>
          </a:ln>
        </p:spPr>
      </p:pic>
      <p:pic>
        <p:nvPicPr>
          <p:cNvPr id="2" name="Picture 1">
            <a:extLst>
              <a:ext uri="{FF2B5EF4-FFF2-40B4-BE49-F238E27FC236}">
                <a16:creationId xmlns:a16="http://schemas.microsoft.com/office/drawing/2014/main" id="{B3945620-B241-7FD4-58C8-799A6BC7C116}"/>
              </a:ext>
            </a:extLst>
          </p:cNvPr>
          <p:cNvPicPr>
            <a:picLocks noChangeAspect="1"/>
          </p:cNvPicPr>
          <p:nvPr/>
        </p:nvPicPr>
        <p:blipFill>
          <a:blip r:embed="rId4"/>
          <a:stretch>
            <a:fillRect/>
          </a:stretch>
        </p:blipFill>
        <p:spPr>
          <a:xfrm>
            <a:off x="940445" y="1642517"/>
            <a:ext cx="1700610" cy="2701904"/>
          </a:xfrm>
          <a:prstGeom prst="rect">
            <a:avLst/>
          </a:prstGeom>
        </p:spPr>
      </p:pic>
    </p:spTree>
    <p:extLst>
      <p:ext uri="{BB962C8B-B14F-4D97-AF65-F5344CB8AC3E}">
        <p14:creationId xmlns:p14="http://schemas.microsoft.com/office/powerpoint/2010/main" val="31576277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7" name="Rectangle 2"/>
          <p:cNvSpPr txBox="1">
            <a:spLocks noGrp="1"/>
          </p:cNvSpPr>
          <p:nvPr>
            <p:ph type="title"/>
          </p:nvPr>
        </p:nvSpPr>
        <p:spPr>
          <a:xfrm>
            <a:off x="457200" y="38100"/>
            <a:ext cx="8229600" cy="497469"/>
          </a:xfrm>
          <a:prstGeom prst="rect">
            <a:avLst/>
          </a:prstGeom>
        </p:spPr>
        <p:txBody>
          <a:bodyPr>
            <a:noAutofit/>
          </a:bodyPr>
          <a:lstStyle/>
          <a:p>
            <a:pPr defTabSz="667453">
              <a:defRPr sz="4672"/>
            </a:pPr>
            <a:r>
              <a:rPr sz="2400"/>
              <a:t>Introduction – The 4:1 Rule and </a:t>
            </a:r>
            <a:r>
              <a:rPr lang="en-US" sz="2400"/>
              <a:t>Measurement Risk</a:t>
            </a:r>
            <a:endParaRPr sz="2400"/>
          </a:p>
        </p:txBody>
      </p:sp>
      <p:sp>
        <p:nvSpPr>
          <p:cNvPr id="1358" name="Rectangle 3"/>
          <p:cNvSpPr txBox="1">
            <a:spLocks noGrp="1"/>
          </p:cNvSpPr>
          <p:nvPr>
            <p:ph type="body" sz="quarter" idx="1"/>
          </p:nvPr>
        </p:nvSpPr>
        <p:spPr>
          <a:xfrm>
            <a:off x="457200" y="535570"/>
            <a:ext cx="8325677" cy="972688"/>
          </a:xfrm>
          <a:prstGeom prst="rect">
            <a:avLst/>
          </a:prstGeom>
        </p:spPr>
        <p:txBody>
          <a:bodyPr>
            <a:normAutofit fontScale="40000" lnSpcReduction="20000"/>
          </a:bodyPr>
          <a:lstStyle/>
          <a:p>
            <a:pPr marL="0" indent="0" defTabSz="411480">
              <a:spcBef>
                <a:spcPts val="525"/>
              </a:spcBef>
              <a:defRPr sz="4319"/>
            </a:pPr>
            <a:r>
              <a:rPr>
                <a:solidFill>
                  <a:schemeClr val="tx1"/>
                </a:solidFill>
                <a:latin typeface="Calibri" panose="020F0502020204030204" pitchFamily="34" charset="0"/>
                <a:ea typeface="Calibri" panose="020F0502020204030204" pitchFamily="34" charset="0"/>
                <a:cs typeface="Calibri" panose="020F0502020204030204" pitchFamily="34" charset="0"/>
              </a:rPr>
              <a:t>The accuracy ratio in the Eagle equation was a ratio of two standard deviations. </a:t>
            </a:r>
          </a:p>
          <a:p>
            <a:pPr marL="347156" indent="-347156" defTabSz="411480">
              <a:spcBef>
                <a:spcPts val="525"/>
              </a:spcBef>
              <a:buFont typeface="Lucida Grande"/>
              <a:buChar char="-"/>
              <a:defRPr sz="4319"/>
            </a:pPr>
            <a:r>
              <a:rPr>
                <a:solidFill>
                  <a:schemeClr val="tx1"/>
                </a:solidFill>
                <a:latin typeface="Calibri" panose="020F0502020204030204" pitchFamily="34" charset="0"/>
                <a:ea typeface="Calibri" panose="020F0502020204030204" pitchFamily="34" charset="0"/>
                <a:cs typeface="Calibri" panose="020F0502020204030204" pitchFamily="34" charset="0"/>
              </a:rPr>
              <a:t>The numerator </a:t>
            </a:r>
            <a:r>
              <a:rPr err="1">
                <a:solidFill>
                  <a:schemeClr val="tx1"/>
                </a:solidFill>
                <a:latin typeface="Calibri" panose="020F0502020204030204" pitchFamily="34" charset="0"/>
                <a:ea typeface="Calibri" panose="020F0502020204030204" pitchFamily="34" charset="0"/>
                <a:cs typeface="Calibri" panose="020F0502020204030204" pitchFamily="34" charset="0"/>
                <a:sym typeface="Times New Roman"/>
              </a:rPr>
              <a:t>σ</a:t>
            </a:r>
            <a:r>
              <a:rPr i="1" baseline="-14333" err="1">
                <a:solidFill>
                  <a:schemeClr val="tx1"/>
                </a:solidFill>
                <a:latin typeface="Calibri" panose="020F0502020204030204" pitchFamily="34" charset="0"/>
                <a:ea typeface="Calibri" panose="020F0502020204030204" pitchFamily="34" charset="0"/>
                <a:cs typeface="Calibri" panose="020F0502020204030204" pitchFamily="34" charset="0"/>
                <a:sym typeface="Times New Roman"/>
              </a:rPr>
              <a:t>x</a:t>
            </a:r>
            <a:r>
              <a:rPr baseline="-13407">
                <a:solidFill>
                  <a:schemeClr val="tx1"/>
                </a:solidFill>
                <a:latin typeface="Calibri" panose="020F0502020204030204" pitchFamily="34" charset="0"/>
                <a:ea typeface="Calibri" panose="020F0502020204030204" pitchFamily="34" charset="0"/>
                <a:cs typeface="Calibri" panose="020F0502020204030204" pitchFamily="34" charset="0"/>
              </a:rPr>
              <a:t> </a:t>
            </a:r>
            <a:r>
              <a:rPr>
                <a:solidFill>
                  <a:schemeClr val="tx1"/>
                </a:solidFill>
                <a:latin typeface="Calibri" panose="020F0502020204030204" pitchFamily="34" charset="0"/>
                <a:ea typeface="Calibri" panose="020F0502020204030204" pitchFamily="34" charset="0"/>
                <a:cs typeface="Calibri" panose="020F0502020204030204" pitchFamily="34" charset="0"/>
              </a:rPr>
              <a:t>is “the true standard deviation of the product distribution.”</a:t>
            </a:r>
          </a:p>
          <a:p>
            <a:pPr marL="347156" indent="-347156" defTabSz="411480">
              <a:spcBef>
                <a:spcPts val="525"/>
              </a:spcBef>
              <a:buFont typeface="Lucida Grande"/>
              <a:buChar char="-"/>
              <a:defRPr sz="4319"/>
            </a:pPr>
            <a:r>
              <a:rPr>
                <a:solidFill>
                  <a:schemeClr val="tx1"/>
                </a:solidFill>
                <a:latin typeface="Calibri" panose="020F0502020204030204" pitchFamily="34" charset="0"/>
                <a:ea typeface="Calibri" panose="020F0502020204030204" pitchFamily="34" charset="0"/>
                <a:cs typeface="Calibri" panose="020F0502020204030204" pitchFamily="34" charset="0"/>
              </a:rPr>
              <a:t>The denominator </a:t>
            </a:r>
            <a:r>
              <a:rPr err="1">
                <a:solidFill>
                  <a:schemeClr val="tx1"/>
                </a:solidFill>
                <a:latin typeface="Calibri" panose="020F0502020204030204" pitchFamily="34" charset="0"/>
                <a:ea typeface="Calibri" panose="020F0502020204030204" pitchFamily="34" charset="0"/>
                <a:cs typeface="Calibri" panose="020F0502020204030204" pitchFamily="34" charset="0"/>
                <a:sym typeface="Times New Roman"/>
              </a:rPr>
              <a:t>σ</a:t>
            </a:r>
            <a:r>
              <a:rPr i="1" baseline="-14333" err="1">
                <a:solidFill>
                  <a:schemeClr val="tx1"/>
                </a:solidFill>
                <a:latin typeface="Calibri" panose="020F0502020204030204" pitchFamily="34" charset="0"/>
                <a:ea typeface="Calibri" panose="020F0502020204030204" pitchFamily="34" charset="0"/>
                <a:cs typeface="Calibri" panose="020F0502020204030204" pitchFamily="34" charset="0"/>
                <a:sym typeface="Times New Roman"/>
              </a:rPr>
              <a:t>e</a:t>
            </a:r>
            <a:r>
              <a:rPr baseline="-13407">
                <a:solidFill>
                  <a:schemeClr val="tx1"/>
                </a:solidFill>
                <a:latin typeface="Calibri" panose="020F0502020204030204" pitchFamily="34" charset="0"/>
                <a:ea typeface="Calibri" panose="020F0502020204030204" pitchFamily="34" charset="0"/>
                <a:cs typeface="Calibri" panose="020F0502020204030204" pitchFamily="34" charset="0"/>
              </a:rPr>
              <a:t> </a:t>
            </a:r>
            <a:r>
              <a:rPr>
                <a:solidFill>
                  <a:schemeClr val="tx1"/>
                </a:solidFill>
                <a:latin typeface="Calibri" panose="020F0502020204030204" pitchFamily="34" charset="0"/>
                <a:ea typeface="Calibri" panose="020F0502020204030204" pitchFamily="34" charset="0"/>
                <a:cs typeface="Calibri" panose="020F0502020204030204" pitchFamily="34" charset="0"/>
              </a:rPr>
              <a:t> is “the standard deviation of the errors of measurement.”</a:t>
            </a:r>
          </a:p>
        </p:txBody>
      </p:sp>
      <p:sp>
        <p:nvSpPr>
          <p:cNvPr id="1359" name="Text Box 10"/>
          <p:cNvSpPr txBox="1"/>
          <p:nvPr/>
        </p:nvSpPr>
        <p:spPr>
          <a:xfrm>
            <a:off x="309314" y="2509208"/>
            <a:ext cx="4430301" cy="2490417"/>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4446" tIns="44446" rIns="44446" bIns="44446">
            <a:spAutoFit/>
          </a:bodyPr>
          <a:lstStyle/>
          <a:p>
            <a:pPr>
              <a:lnSpc>
                <a:spcPct val="90000"/>
              </a:lnSpc>
              <a:spcBef>
                <a:spcPts val="600"/>
              </a:spcBef>
              <a:defRPr sz="3600"/>
            </a:pPr>
            <a:r>
              <a:rPr sz="1400"/>
              <a:t>Assuming a 95% confidence level for each, Hayes used specifications for the “test ratio.”</a:t>
            </a:r>
          </a:p>
          <a:p>
            <a:pPr marL="275520" indent="-275520">
              <a:lnSpc>
                <a:spcPct val="90000"/>
              </a:lnSpc>
              <a:spcBef>
                <a:spcPts val="600"/>
              </a:spcBef>
              <a:buSzPct val="100000"/>
              <a:buFont typeface="Arial"/>
              <a:buChar char="•"/>
              <a:defRPr sz="3600"/>
            </a:pPr>
            <a:r>
              <a:rPr sz="1400"/>
              <a:t>The numerator would be UUT specifications, and</a:t>
            </a:r>
          </a:p>
          <a:p>
            <a:pPr marL="275520" indent="-275520">
              <a:lnSpc>
                <a:spcPct val="90000"/>
              </a:lnSpc>
              <a:spcBef>
                <a:spcPts val="600"/>
              </a:spcBef>
              <a:buSzPct val="100000"/>
              <a:buFont typeface="Arial"/>
              <a:buChar char="•"/>
              <a:defRPr sz="3600"/>
            </a:pPr>
            <a:r>
              <a:rPr sz="1400"/>
              <a:t>the denominator the Calibration Standards.  </a:t>
            </a:r>
          </a:p>
          <a:p>
            <a:pPr>
              <a:lnSpc>
                <a:spcPct val="90000"/>
              </a:lnSpc>
              <a:spcBef>
                <a:spcPts val="600"/>
              </a:spcBef>
              <a:defRPr sz="3600"/>
            </a:pPr>
            <a:r>
              <a:rPr sz="1400"/>
              <a:t>The intent was to use procedure controls to mitigate other “measurement errors” during testing.</a:t>
            </a:r>
          </a:p>
          <a:p>
            <a:pPr>
              <a:lnSpc>
                <a:spcPct val="90000"/>
              </a:lnSpc>
              <a:spcBef>
                <a:spcPts val="600"/>
              </a:spcBef>
              <a:defRPr sz="3600"/>
            </a:pPr>
            <a:r>
              <a:rPr sz="1400"/>
              <a:t>Not fully trusting all specs were equal, Hayes and Crandon increased the ratio to 4:1.</a:t>
            </a:r>
          </a:p>
          <a:p>
            <a:pPr>
              <a:lnSpc>
                <a:spcPct val="90000"/>
              </a:lnSpc>
              <a:spcBef>
                <a:spcPts val="1200"/>
              </a:spcBef>
              <a:defRPr sz="3600"/>
            </a:pPr>
            <a:r>
              <a:rPr sz="1400"/>
              <a:t>Therefore, the 4:1 Rule provides a specific level of risk </a:t>
            </a:r>
            <a:r>
              <a:rPr sz="1400" b="1" u="sng"/>
              <a:t>only under explicit assumptions and conditions</a:t>
            </a:r>
            <a:r>
              <a:rPr sz="1400"/>
              <a:t>.</a:t>
            </a:r>
          </a:p>
        </p:txBody>
      </p:sp>
      <p:pic>
        <p:nvPicPr>
          <p:cNvPr id="1360" name="Image" descr="Image"/>
          <p:cNvPicPr>
            <a:picLocks noChangeAspect="1"/>
          </p:cNvPicPr>
          <p:nvPr/>
        </p:nvPicPr>
        <p:blipFill>
          <a:blip r:embed="rId2"/>
          <a:stretch>
            <a:fillRect/>
          </a:stretch>
        </p:blipFill>
        <p:spPr>
          <a:xfrm>
            <a:off x="4762483" y="2030674"/>
            <a:ext cx="3816096" cy="2968951"/>
          </a:xfrm>
          <a:prstGeom prst="rect">
            <a:avLst/>
          </a:prstGeom>
          <a:ln w="12700">
            <a:miter lim="400000"/>
          </a:ln>
        </p:spPr>
      </p:pic>
      <p:sp>
        <p:nvSpPr>
          <p:cNvPr id="1361" name="Text Box 6"/>
          <p:cNvSpPr txBox="1"/>
          <p:nvPr/>
        </p:nvSpPr>
        <p:spPr>
          <a:xfrm>
            <a:off x="6670531" y="3595132"/>
            <a:ext cx="446405" cy="276999"/>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20" tIns="45720" rIns="45720" bIns="45720">
            <a:spAutoFit/>
          </a:bodyPr>
          <a:lstStyle/>
          <a:p>
            <a:pPr algn="ctr">
              <a:spcBef>
                <a:spcPts val="713"/>
              </a:spcBef>
              <a:defRPr sz="3200" i="1">
                <a:latin typeface="Times New Roman"/>
                <a:ea typeface="Times New Roman"/>
                <a:cs typeface="Times New Roman"/>
                <a:sym typeface="Times New Roman"/>
              </a:defRPr>
            </a:pPr>
            <a:r>
              <a:rPr sz="1200"/>
              <a:t>k = 2</a:t>
            </a:r>
          </a:p>
        </p:txBody>
      </p:sp>
      <p:grpSp>
        <p:nvGrpSpPr>
          <p:cNvPr id="1364" name="Group"/>
          <p:cNvGrpSpPr/>
          <p:nvPr/>
        </p:nvGrpSpPr>
        <p:grpSpPr>
          <a:xfrm>
            <a:off x="5832168" y="2615268"/>
            <a:ext cx="1836081" cy="860292"/>
            <a:chOff x="0" y="0"/>
            <a:chExt cx="4896216" cy="2294109"/>
          </a:xfrm>
        </p:grpSpPr>
        <p:sp>
          <p:nvSpPr>
            <p:cNvPr id="1362" name="TextBox 9"/>
            <p:cNvSpPr txBox="1"/>
            <p:nvPr/>
          </p:nvSpPr>
          <p:spPr>
            <a:xfrm>
              <a:off x="0" y="0"/>
              <a:ext cx="4896216" cy="1046417"/>
            </a:xfrm>
            <a:prstGeom prst="rect">
              <a:avLst/>
            </a:prstGeom>
            <a:noFill/>
            <a:ln w="12700" cap="flat">
              <a:solidFill>
                <a:srgbClr val="0070C0"/>
              </a:solidFill>
              <a:prstDash val="solid"/>
              <a:round/>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6" tIns="45716" rIns="45716" bIns="45716" numCol="1" anchor="t">
              <a:spAutoFit/>
            </a:bodyPr>
            <a:lstStyle>
              <a:lvl1pPr>
                <a:defRPr sz="2600"/>
              </a:lvl1pPr>
            </a:lstStyle>
            <a:p>
              <a:r>
                <a:rPr sz="975"/>
                <a:t>At approximately a 3:1 TAR, the target 1% CR was achieved.</a:t>
              </a:r>
            </a:p>
          </p:txBody>
        </p:sp>
        <p:sp>
          <p:nvSpPr>
            <p:cNvPr id="1363" name="Straight Arrow Connector 11"/>
            <p:cNvSpPr/>
            <p:nvPr/>
          </p:nvSpPr>
          <p:spPr>
            <a:xfrm flipH="1">
              <a:off x="310234" y="1072155"/>
              <a:ext cx="1882874" cy="1221954"/>
            </a:xfrm>
            <a:prstGeom prst="line">
              <a:avLst/>
            </a:prstGeom>
            <a:noFill/>
            <a:ln w="12700" cap="flat">
              <a:solidFill>
                <a:srgbClr val="0070C0"/>
              </a:solidFill>
              <a:prstDash val="solid"/>
              <a:round/>
              <a:tailEnd type="stealth" w="med" len="med"/>
            </a:ln>
            <a:effectLst/>
          </p:spPr>
          <p:txBody>
            <a:bodyPr wrap="square" lIns="45720" tIns="45720" rIns="45720" bIns="45720" numCol="1" anchor="t">
              <a:noAutofit/>
            </a:bodyPr>
            <a:lstStyle/>
            <a:p>
              <a:endParaRPr sz="675"/>
            </a:p>
          </p:txBody>
        </p:sp>
      </p:grpSp>
      <p:sp>
        <p:nvSpPr>
          <p:cNvPr id="1365" name="Straight Arrow Connector 7"/>
          <p:cNvSpPr/>
          <p:nvPr/>
        </p:nvSpPr>
        <p:spPr>
          <a:xfrm>
            <a:off x="914634" y="1813683"/>
            <a:ext cx="1761017" cy="333691"/>
          </a:xfrm>
          <a:prstGeom prst="line">
            <a:avLst/>
          </a:prstGeom>
          <a:ln w="12700">
            <a:solidFill>
              <a:schemeClr val="accent1"/>
            </a:solidFill>
            <a:tailEnd type="stealth"/>
          </a:ln>
        </p:spPr>
        <p:txBody>
          <a:bodyPr lIns="45720" tIns="45720" rIns="45720" bIns="45720"/>
          <a:lstStyle/>
          <a:p>
            <a:endParaRPr sz="675"/>
          </a:p>
        </p:txBody>
      </p:sp>
      <p:sp>
        <p:nvSpPr>
          <p:cNvPr id="1366" name="Straight Arrow Connector 17"/>
          <p:cNvSpPr/>
          <p:nvPr/>
        </p:nvSpPr>
        <p:spPr>
          <a:xfrm flipV="1">
            <a:off x="914634" y="1602308"/>
            <a:ext cx="1760525" cy="211377"/>
          </a:xfrm>
          <a:prstGeom prst="line">
            <a:avLst/>
          </a:prstGeom>
          <a:ln w="12700">
            <a:solidFill>
              <a:schemeClr val="accent1"/>
            </a:solidFill>
            <a:tailEnd type="stealth"/>
          </a:ln>
        </p:spPr>
        <p:txBody>
          <a:bodyPr lIns="45720" tIns="45720" rIns="45720" bIns="45720"/>
          <a:lstStyle/>
          <a:p>
            <a:endParaRPr sz="675"/>
          </a:p>
        </p:txBody>
      </p:sp>
      <mc:AlternateContent xmlns:mc="http://schemas.openxmlformats.org/markup-compatibility/2006" xmlns:a14="http://schemas.microsoft.com/office/drawing/2010/main">
        <mc:Choice Requires="a14">
          <p:sp>
            <p:nvSpPr>
              <p:cNvPr id="1367" name="Equation"/>
              <p:cNvSpPr txBox="1"/>
              <p:nvPr/>
            </p:nvSpPr>
            <p:spPr>
              <a:xfrm>
                <a:off x="325961" y="1600859"/>
                <a:ext cx="700641" cy="519245"/>
              </a:xfrm>
              <a:prstGeom prst="rect">
                <a:avLst/>
              </a:prstGeom>
              <a:ln w="12700">
                <a:miter lim="400000"/>
              </a:ln>
            </p:spPr>
            <p:txBody>
              <a:bodyPr wrap="none" lIns="0" tIns="0" rIns="0" bIns="0">
                <a:spAutoFit/>
              </a:bodyPr>
              <a:lstStyle/>
              <a:p>
                <a:pPr defTabSz="342900" latinLnBrk="1">
                  <a:defRPr sz="1800"/>
                </a:pPr>
                <a14:m>
                  <m:oMathPara xmlns:m="http://schemas.openxmlformats.org/officeDocument/2006/math">
                    <m:oMathParaPr>
                      <m:jc m:val="centerGroup"/>
                    </m:oMathParaPr>
                    <m:oMath xmlns:m="http://schemas.openxmlformats.org/officeDocument/2006/math">
                      <m:r>
                        <a:rPr i="1">
                          <a:solidFill>
                            <a:srgbClr val="000000"/>
                          </a:solidFill>
                          <a:latin typeface="Cambria Math" panose="02040503050406030204" pitchFamily="18" charset="0"/>
                        </a:rPr>
                        <m:t>𝑟</m:t>
                      </m:r>
                      <m:r>
                        <a:rPr i="1">
                          <a:solidFill>
                            <a:srgbClr val="000000"/>
                          </a:solidFill>
                          <a:latin typeface="Cambria Math" panose="02040503050406030204" pitchFamily="18" charset="0"/>
                        </a:rPr>
                        <m:t>=</m:t>
                      </m:r>
                      <m:f>
                        <m:fPr>
                          <m:ctrlPr>
                            <a:rPr i="1">
                              <a:solidFill>
                                <a:srgbClr val="000000"/>
                              </a:solidFill>
                              <a:latin typeface="Cambria Math" panose="02040503050406030204" pitchFamily="18" charset="0"/>
                            </a:rPr>
                          </m:ctrlPr>
                        </m:fPr>
                        <m:num>
                          <m:sSub>
                            <m:sSubPr>
                              <m:ctrlPr>
                                <a:rPr i="1">
                                  <a:solidFill>
                                    <a:srgbClr val="000000"/>
                                  </a:solidFill>
                                  <a:latin typeface="Cambria Math" panose="02040503050406030204" pitchFamily="18" charset="0"/>
                                </a:rPr>
                              </m:ctrlPr>
                            </m:sSubPr>
                            <m:e>
                              <m:r>
                                <a:rPr i="1">
                                  <a:solidFill>
                                    <a:srgbClr val="0000FF"/>
                                  </a:solidFill>
                                  <a:latin typeface="Cambria Math" panose="02040503050406030204" pitchFamily="18" charset="0"/>
                                </a:rPr>
                                <m:t>𝜎</m:t>
                              </m:r>
                            </m:e>
                            <m:sub>
                              <m:r>
                                <a:rPr i="1">
                                  <a:solidFill>
                                    <a:srgbClr val="0000FF"/>
                                  </a:solidFill>
                                  <a:latin typeface="Cambria Math" panose="02040503050406030204" pitchFamily="18" charset="0"/>
                                </a:rPr>
                                <m:t>𝑥</m:t>
                              </m:r>
                            </m:sub>
                          </m:sSub>
                        </m:num>
                        <m:den>
                          <m:sSub>
                            <m:sSubPr>
                              <m:ctrlPr>
                                <a:rPr i="1">
                                  <a:solidFill>
                                    <a:srgbClr val="0000FF"/>
                                  </a:solidFill>
                                  <a:latin typeface="Cambria Math" panose="02040503050406030204" pitchFamily="18" charset="0"/>
                                </a:rPr>
                              </m:ctrlPr>
                            </m:sSubPr>
                            <m:e>
                              <m:r>
                                <a:rPr i="1">
                                  <a:solidFill>
                                    <a:srgbClr val="FF0000"/>
                                  </a:solidFill>
                                  <a:latin typeface="Cambria Math" panose="02040503050406030204" pitchFamily="18" charset="0"/>
                                </a:rPr>
                                <m:t>𝜎</m:t>
                              </m:r>
                            </m:e>
                            <m:sub>
                              <m:r>
                                <a:rPr i="1">
                                  <a:solidFill>
                                    <a:srgbClr val="FF0000"/>
                                  </a:solidFill>
                                  <a:latin typeface="Cambria Math" panose="02040503050406030204" pitchFamily="18" charset="0"/>
                                </a:rPr>
                                <m:t>𝑒</m:t>
                              </m:r>
                            </m:sub>
                          </m:sSub>
                        </m:den>
                      </m:f>
                    </m:oMath>
                  </m:oMathPara>
                </a14:m>
                <a:endParaRPr/>
              </a:p>
            </p:txBody>
          </p:sp>
        </mc:Choice>
        <mc:Fallback xmlns="">
          <p:sp>
            <p:nvSpPr>
              <p:cNvPr id="1367" name="Equation"/>
              <p:cNvSpPr txBox="1">
                <a:spLocks noRot="1" noChangeAspect="1" noMove="1" noResize="1" noEditPoints="1" noAdjustHandles="1" noChangeArrowheads="1" noChangeShapeType="1" noTextEdit="1"/>
              </p:cNvSpPr>
              <p:nvPr/>
            </p:nvSpPr>
            <p:spPr>
              <a:xfrm>
                <a:off x="325961" y="1600859"/>
                <a:ext cx="700641" cy="519245"/>
              </a:xfrm>
              <a:prstGeom prst="rect">
                <a:avLst/>
              </a:prstGeom>
              <a:blipFill>
                <a:blip r:embed="rId3"/>
                <a:stretch>
                  <a:fillRect/>
                </a:stretch>
              </a:blipFill>
              <a:ln w="12700">
                <a:miter lim="400000"/>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68" name="Equation"/>
              <p:cNvSpPr txBox="1"/>
              <p:nvPr/>
            </p:nvSpPr>
            <p:spPr>
              <a:xfrm>
                <a:off x="1435167" y="1553784"/>
                <a:ext cx="3549177" cy="548227"/>
              </a:xfrm>
              <a:prstGeom prst="rect">
                <a:avLst/>
              </a:prstGeom>
              <a:ln w="12700">
                <a:miter lim="400000"/>
              </a:ln>
            </p:spPr>
            <p:txBody>
              <a:bodyPr wrap="none" lIns="0" tIns="0" rIns="0" bIns="0">
                <a:spAutoFit/>
              </a:bodyPr>
              <a:lstStyle/>
              <a:p>
                <a:pPr defTabSz="342900" latinLnBrk="1">
                  <a:defRPr sz="1800"/>
                </a:pPr>
                <a14:m>
                  <m:oMathPara xmlns:m="http://schemas.openxmlformats.org/officeDocument/2006/math">
                    <m:oMathParaPr>
                      <m:jc m:val="centerGroup"/>
                    </m:oMathParaPr>
                    <m:oMath xmlns:m="http://schemas.openxmlformats.org/officeDocument/2006/math">
                      <m:r>
                        <a:rPr i="1">
                          <a:solidFill>
                            <a:srgbClr val="000000"/>
                          </a:solidFill>
                          <a:latin typeface="Cambria Math" panose="02040503050406030204" pitchFamily="18" charset="0"/>
                        </a:rPr>
                        <m:t>𝐶𝑅</m:t>
                      </m:r>
                      <m:r>
                        <a:rPr i="1">
                          <a:solidFill>
                            <a:srgbClr val="000000"/>
                          </a:solidFill>
                          <a:latin typeface="Cambria Math" panose="02040503050406030204" pitchFamily="18" charset="0"/>
                        </a:rPr>
                        <m:t>=</m:t>
                      </m:r>
                      <m:f>
                        <m:fPr>
                          <m:ctrlPr>
                            <a:rPr i="1">
                              <a:solidFill>
                                <a:srgbClr val="000000"/>
                              </a:solidFill>
                              <a:latin typeface="Cambria Math" panose="02040503050406030204" pitchFamily="18" charset="0"/>
                            </a:rPr>
                          </m:ctrlPr>
                        </m:fPr>
                        <m:num>
                          <m:r>
                            <a:rPr i="1">
                              <a:solidFill>
                                <a:srgbClr val="000000"/>
                              </a:solidFill>
                              <a:latin typeface="Cambria Math" panose="02040503050406030204" pitchFamily="18" charset="0"/>
                            </a:rPr>
                            <m:t>1</m:t>
                          </m:r>
                        </m:num>
                        <m:den>
                          <m:r>
                            <a:rPr i="1">
                              <a:solidFill>
                                <a:srgbClr val="000000"/>
                              </a:solidFill>
                              <a:latin typeface="Cambria Math" panose="02040503050406030204" pitchFamily="18" charset="0"/>
                            </a:rPr>
                            <m:t>𝜋</m:t>
                          </m:r>
                        </m:den>
                      </m:f>
                      <m:sSubSup>
                        <m:sSubSupPr>
                          <m:ctrlPr>
                            <a:rPr i="1">
                              <a:solidFill>
                                <a:srgbClr val="000000"/>
                              </a:solidFill>
                              <a:latin typeface="Cambria Math" panose="02040503050406030204" pitchFamily="18" charset="0"/>
                            </a:rPr>
                          </m:ctrlPr>
                        </m:sSubSupPr>
                        <m:e>
                          <m:r>
                            <a:rPr i="1">
                              <a:solidFill>
                                <a:srgbClr val="000000"/>
                              </a:solidFill>
                              <a:latin typeface="Cambria Math" panose="02040503050406030204" pitchFamily="18" charset="0"/>
                            </a:rPr>
                            <m:t>∫</m:t>
                          </m:r>
                        </m:e>
                        <m:sub>
                          <m:r>
                            <a:rPr i="1">
                              <a:solidFill>
                                <a:srgbClr val="000000"/>
                              </a:solidFill>
                              <a:latin typeface="Cambria Math" panose="02040503050406030204" pitchFamily="18" charset="0"/>
                            </a:rPr>
                            <m:t>𝑘</m:t>
                          </m:r>
                        </m:sub>
                        <m:sup>
                          <m:r>
                            <a:rPr i="1">
                              <a:solidFill>
                                <a:srgbClr val="000000"/>
                              </a:solidFill>
                              <a:latin typeface="Cambria Math" panose="02040503050406030204" pitchFamily="18" charset="0"/>
                            </a:rPr>
                            <m:t>∞</m:t>
                          </m:r>
                        </m:sup>
                      </m:sSubSup>
                      <m:sSubSup>
                        <m:sSubSupPr>
                          <m:ctrlPr>
                            <a:rPr i="1">
                              <a:solidFill>
                                <a:srgbClr val="000000"/>
                              </a:solidFill>
                              <a:latin typeface="Cambria Math" panose="02040503050406030204" pitchFamily="18" charset="0"/>
                            </a:rPr>
                          </m:ctrlPr>
                        </m:sSubSupPr>
                        <m:e>
                          <m:r>
                            <a:rPr i="1">
                              <a:solidFill>
                                <a:srgbClr val="000000"/>
                              </a:solidFill>
                              <a:latin typeface="Cambria Math" panose="02040503050406030204" pitchFamily="18" charset="0"/>
                            </a:rPr>
                            <m:t>∫</m:t>
                          </m:r>
                        </m:e>
                        <m:sub>
                          <m:r>
                            <a:rPr i="1">
                              <a:solidFill>
                                <a:srgbClr val="000000"/>
                              </a:solidFill>
                              <a:latin typeface="Cambria Math" panose="02040503050406030204" pitchFamily="18" charset="0"/>
                            </a:rPr>
                            <m:t>−</m:t>
                          </m:r>
                          <m:r>
                            <a:rPr i="1">
                              <a:solidFill>
                                <a:srgbClr val="000000"/>
                              </a:solidFill>
                              <a:latin typeface="Cambria Math" panose="02040503050406030204" pitchFamily="18" charset="0"/>
                            </a:rPr>
                            <m:t>𝑟</m:t>
                          </m:r>
                          <m:r>
                            <a:rPr i="1">
                              <a:solidFill>
                                <a:srgbClr val="000000"/>
                              </a:solidFill>
                              <a:latin typeface="Cambria Math" panose="02040503050406030204" pitchFamily="18" charset="0"/>
                            </a:rPr>
                            <m:t>(</m:t>
                          </m:r>
                          <m:r>
                            <a:rPr i="1">
                              <a:solidFill>
                                <a:srgbClr val="000000"/>
                              </a:solidFill>
                              <a:latin typeface="Cambria Math" panose="02040503050406030204" pitchFamily="18" charset="0"/>
                            </a:rPr>
                            <m:t>𝑘</m:t>
                          </m:r>
                          <m:r>
                            <a:rPr i="1">
                              <a:solidFill>
                                <a:srgbClr val="000000"/>
                              </a:solidFill>
                              <a:latin typeface="Cambria Math" panose="02040503050406030204" pitchFamily="18" charset="0"/>
                            </a:rPr>
                            <m:t>+</m:t>
                          </m:r>
                          <m:r>
                            <a:rPr i="1">
                              <a:solidFill>
                                <a:srgbClr val="000000"/>
                              </a:solidFill>
                              <a:latin typeface="Cambria Math" panose="02040503050406030204" pitchFamily="18" charset="0"/>
                            </a:rPr>
                            <m:t>𝑡</m:t>
                          </m:r>
                          <m:r>
                            <a:rPr i="1">
                              <a:solidFill>
                                <a:srgbClr val="000000"/>
                              </a:solidFill>
                              <a:latin typeface="Cambria Math" panose="02040503050406030204" pitchFamily="18" charset="0"/>
                            </a:rPr>
                            <m:t>)+</m:t>
                          </m:r>
                          <m:r>
                            <a:rPr i="1">
                              <a:solidFill>
                                <a:srgbClr val="000000"/>
                              </a:solidFill>
                              <a:latin typeface="Cambria Math" panose="02040503050406030204" pitchFamily="18" charset="0"/>
                            </a:rPr>
                            <m:t>𝑏</m:t>
                          </m:r>
                        </m:sub>
                        <m:sup>
                          <m:r>
                            <a:rPr i="1">
                              <a:solidFill>
                                <a:srgbClr val="000000"/>
                              </a:solidFill>
                              <a:latin typeface="Cambria Math" panose="02040503050406030204" pitchFamily="18" charset="0"/>
                            </a:rPr>
                            <m:t>𝑟</m:t>
                          </m:r>
                          <m:r>
                            <a:rPr i="1">
                              <a:solidFill>
                                <a:srgbClr val="000000"/>
                              </a:solidFill>
                              <a:latin typeface="Cambria Math" panose="02040503050406030204" pitchFamily="18" charset="0"/>
                            </a:rPr>
                            <m:t>(</m:t>
                          </m:r>
                          <m:r>
                            <a:rPr i="1">
                              <a:solidFill>
                                <a:srgbClr val="000000"/>
                              </a:solidFill>
                              <a:latin typeface="Cambria Math" panose="02040503050406030204" pitchFamily="18" charset="0"/>
                            </a:rPr>
                            <m:t>𝑘</m:t>
                          </m:r>
                          <m:r>
                            <a:rPr i="1">
                              <a:solidFill>
                                <a:srgbClr val="000000"/>
                              </a:solidFill>
                              <a:latin typeface="Cambria Math" panose="02040503050406030204" pitchFamily="18" charset="0"/>
                            </a:rPr>
                            <m:t>−</m:t>
                          </m:r>
                          <m:r>
                            <a:rPr i="1">
                              <a:solidFill>
                                <a:srgbClr val="000000"/>
                              </a:solidFill>
                              <a:latin typeface="Cambria Math" panose="02040503050406030204" pitchFamily="18" charset="0"/>
                            </a:rPr>
                            <m:t>𝑡</m:t>
                          </m:r>
                          <m:r>
                            <a:rPr i="1">
                              <a:solidFill>
                                <a:srgbClr val="000000"/>
                              </a:solidFill>
                              <a:latin typeface="Cambria Math" panose="02040503050406030204" pitchFamily="18" charset="0"/>
                            </a:rPr>
                            <m:t>)+</m:t>
                          </m:r>
                          <m:r>
                            <a:rPr i="1">
                              <a:solidFill>
                                <a:srgbClr val="000000"/>
                              </a:solidFill>
                              <a:latin typeface="Cambria Math" panose="02040503050406030204" pitchFamily="18" charset="0"/>
                            </a:rPr>
                            <m:t>𝑏</m:t>
                          </m:r>
                        </m:sup>
                      </m:sSubSup>
                      <m:sSup>
                        <m:sSupPr>
                          <m:ctrlPr>
                            <a:rPr i="1">
                              <a:solidFill>
                                <a:srgbClr val="000000"/>
                              </a:solidFill>
                              <a:latin typeface="Cambria Math" panose="02040503050406030204" pitchFamily="18" charset="0"/>
                            </a:rPr>
                          </m:ctrlPr>
                        </m:sSupPr>
                        <m:e>
                          <m:r>
                            <a:rPr i="1">
                              <a:solidFill>
                                <a:srgbClr val="000000"/>
                              </a:solidFill>
                              <a:latin typeface="Cambria Math" panose="02040503050406030204" pitchFamily="18" charset="0"/>
                            </a:rPr>
                            <m:t>𝑒</m:t>
                          </m:r>
                        </m:e>
                        <m:sup>
                          <m:f>
                            <m:fPr>
                              <m:ctrlPr>
                                <a:rPr i="1">
                                  <a:solidFill>
                                    <a:srgbClr val="000000"/>
                                  </a:solidFill>
                                  <a:latin typeface="Cambria Math" panose="02040503050406030204" pitchFamily="18" charset="0"/>
                                </a:rPr>
                              </m:ctrlPr>
                            </m:fPr>
                            <m:num>
                              <m:r>
                                <a:rPr i="1">
                                  <a:solidFill>
                                    <a:srgbClr val="000000"/>
                                  </a:solidFill>
                                  <a:latin typeface="Cambria Math" panose="02040503050406030204" pitchFamily="18" charset="0"/>
                                </a:rPr>
                                <m:t>−(</m:t>
                              </m:r>
                              <m:sSup>
                                <m:sSupPr>
                                  <m:ctrlPr>
                                    <a:rPr i="1">
                                      <a:solidFill>
                                        <a:srgbClr val="000000"/>
                                      </a:solidFill>
                                      <a:latin typeface="Cambria Math" panose="02040503050406030204" pitchFamily="18" charset="0"/>
                                    </a:rPr>
                                  </m:ctrlPr>
                                </m:sSupPr>
                                <m:e>
                                  <m:r>
                                    <a:rPr i="1">
                                      <a:solidFill>
                                        <a:srgbClr val="000000"/>
                                      </a:solidFill>
                                      <a:latin typeface="Cambria Math" panose="02040503050406030204" pitchFamily="18" charset="0"/>
                                    </a:rPr>
                                    <m:t>𝑡</m:t>
                                  </m:r>
                                </m:e>
                                <m:sup>
                                  <m:r>
                                    <a:rPr i="1">
                                      <a:solidFill>
                                        <a:srgbClr val="000000"/>
                                      </a:solidFill>
                                      <a:latin typeface="Cambria Math" panose="02040503050406030204" pitchFamily="18" charset="0"/>
                                    </a:rPr>
                                    <m:t>2</m:t>
                                  </m:r>
                                </m:sup>
                              </m:sSup>
                              <m:r>
                                <a:rPr i="1">
                                  <a:solidFill>
                                    <a:srgbClr val="000000"/>
                                  </a:solidFill>
                                  <a:latin typeface="Cambria Math" panose="02040503050406030204" pitchFamily="18" charset="0"/>
                                </a:rPr>
                                <m:t>+</m:t>
                              </m:r>
                              <m:sSup>
                                <m:sSupPr>
                                  <m:ctrlPr>
                                    <a:rPr i="1">
                                      <a:solidFill>
                                        <a:srgbClr val="000000"/>
                                      </a:solidFill>
                                      <a:latin typeface="Cambria Math" panose="02040503050406030204" pitchFamily="18" charset="0"/>
                                    </a:rPr>
                                  </m:ctrlPr>
                                </m:sSupPr>
                                <m:e>
                                  <m:r>
                                    <a:rPr i="1">
                                      <a:solidFill>
                                        <a:srgbClr val="000000"/>
                                      </a:solidFill>
                                      <a:latin typeface="Cambria Math" panose="02040503050406030204" pitchFamily="18" charset="0"/>
                                    </a:rPr>
                                    <m:t>𝑠</m:t>
                                  </m:r>
                                </m:e>
                                <m:sup>
                                  <m:r>
                                    <a:rPr i="1">
                                      <a:solidFill>
                                        <a:srgbClr val="000000"/>
                                      </a:solidFill>
                                      <a:latin typeface="Cambria Math" panose="02040503050406030204" pitchFamily="18" charset="0"/>
                                    </a:rPr>
                                    <m:t>2</m:t>
                                  </m:r>
                                </m:sup>
                              </m:sSup>
                              <m:r>
                                <a:rPr i="1">
                                  <a:solidFill>
                                    <a:srgbClr val="000000"/>
                                  </a:solidFill>
                                  <a:latin typeface="Cambria Math" panose="02040503050406030204" pitchFamily="18" charset="0"/>
                                </a:rPr>
                                <m:t>)</m:t>
                              </m:r>
                            </m:num>
                            <m:den>
                              <m:r>
                                <a:rPr i="1">
                                  <a:solidFill>
                                    <a:srgbClr val="000000"/>
                                  </a:solidFill>
                                  <a:latin typeface="Cambria Math" panose="02040503050406030204" pitchFamily="18" charset="0"/>
                                </a:rPr>
                                <m:t>2</m:t>
                              </m:r>
                            </m:den>
                          </m:f>
                        </m:sup>
                      </m:sSup>
                      <m:r>
                        <a:rPr i="1">
                          <a:solidFill>
                            <a:srgbClr val="000000"/>
                          </a:solidFill>
                          <a:latin typeface="Cambria Math" panose="02040503050406030204" pitchFamily="18" charset="0"/>
                        </a:rPr>
                        <m:t>𝑑𝑠𝑑𝑡</m:t>
                      </m:r>
                    </m:oMath>
                  </m:oMathPara>
                </a14:m>
                <a:endParaRPr/>
              </a:p>
            </p:txBody>
          </p:sp>
        </mc:Choice>
        <mc:Fallback xmlns="">
          <p:sp>
            <p:nvSpPr>
              <p:cNvPr id="1368" name="Equation"/>
              <p:cNvSpPr txBox="1">
                <a:spLocks noRot="1" noChangeAspect="1" noMove="1" noResize="1" noEditPoints="1" noAdjustHandles="1" noChangeArrowheads="1" noChangeShapeType="1" noTextEdit="1"/>
              </p:cNvSpPr>
              <p:nvPr/>
            </p:nvSpPr>
            <p:spPr>
              <a:xfrm>
                <a:off x="1435167" y="1553784"/>
                <a:ext cx="3549177" cy="548227"/>
              </a:xfrm>
              <a:prstGeom prst="rect">
                <a:avLst/>
              </a:prstGeom>
              <a:blipFill>
                <a:blip r:embed="rId4"/>
                <a:stretch>
                  <a:fillRect/>
                </a:stretch>
              </a:blipFill>
              <a:ln w="12700">
                <a:miter lim="400000"/>
              </a:ln>
            </p:spPr>
            <p:txBody>
              <a:bodyPr/>
              <a:lstStyle/>
              <a:p>
                <a:r>
                  <a:rPr lang="en-US">
                    <a:noFill/>
                  </a:rPr>
                  <a:t> </a:t>
                </a:r>
              </a:p>
            </p:txBody>
          </p:sp>
        </mc:Fallback>
      </mc:AlternateContent>
    </p:spTree>
  </p:cSld>
  <p:clrMapOvr>
    <a:masterClrMapping/>
  </p:clrMapOvr>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1368"/>
                                        </p:tgtEl>
                                        <p:attrNameLst>
                                          <p:attrName>style.visibility</p:attrName>
                                        </p:attrNameLst>
                                      </p:cBhvr>
                                      <p:to>
                                        <p:strVal val="visible"/>
                                      </p:to>
                                    </p:set>
                                  </p:childTnLst>
                                </p:cTn>
                              </p:par>
                            </p:childTnLst>
                          </p:cTn>
                        </p:par>
                        <p:par>
                          <p:cTn id="7" fill="hold">
                            <p:stCondLst>
                              <p:cond delay="0"/>
                            </p:stCondLst>
                            <p:childTnLst>
                              <p:par>
                                <p:cTn id="8" presetID="23" presetClass="entr" presetSubtype="16" fill="hold" grpId="0" nodeType="afterEffect">
                                  <p:stCondLst>
                                    <p:cond delay="0"/>
                                  </p:stCondLst>
                                  <p:iterate>
                                    <p:tmAbs val="0"/>
                                  </p:iterate>
                                  <p:childTnLst>
                                    <p:set>
                                      <p:cBhvr>
                                        <p:cTn id="9" fill="hold"/>
                                        <p:tgtEl>
                                          <p:spTgt spid="1365"/>
                                        </p:tgtEl>
                                        <p:attrNameLst>
                                          <p:attrName>style.visibility</p:attrName>
                                        </p:attrNameLst>
                                      </p:cBhvr>
                                      <p:to>
                                        <p:strVal val="visible"/>
                                      </p:to>
                                    </p:set>
                                    <p:anim calcmode="lin" valueType="num">
                                      <p:cBhvr>
                                        <p:cTn id="10" dur="700" fill="hold"/>
                                        <p:tgtEl>
                                          <p:spTgt spid="1365"/>
                                        </p:tgtEl>
                                        <p:attrNameLst>
                                          <p:attrName>ppt_w</p:attrName>
                                        </p:attrNameLst>
                                      </p:cBhvr>
                                      <p:tavLst>
                                        <p:tav tm="0">
                                          <p:val>
                                            <p:fltVal val="0"/>
                                          </p:val>
                                        </p:tav>
                                        <p:tav tm="100000">
                                          <p:val>
                                            <p:strVal val="#ppt_w"/>
                                          </p:val>
                                        </p:tav>
                                      </p:tavLst>
                                    </p:anim>
                                    <p:anim calcmode="lin" valueType="num">
                                      <p:cBhvr>
                                        <p:cTn id="11" dur="700" fill="hold"/>
                                        <p:tgtEl>
                                          <p:spTgt spid="1365"/>
                                        </p:tgtEl>
                                        <p:attrNameLst>
                                          <p:attrName>ppt_h</p:attrName>
                                        </p:attrNameLst>
                                      </p:cBhvr>
                                      <p:tavLst>
                                        <p:tav tm="0">
                                          <p:val>
                                            <p:fltVal val="0"/>
                                          </p:val>
                                        </p:tav>
                                        <p:tav tm="100000">
                                          <p:val>
                                            <p:strVal val="#ppt_h"/>
                                          </p:val>
                                        </p:tav>
                                      </p:tavLst>
                                    </p:anim>
                                  </p:childTnLst>
                                </p:cTn>
                              </p:par>
                            </p:childTnLst>
                          </p:cTn>
                        </p:par>
                        <p:par>
                          <p:cTn id="12" fill="hold">
                            <p:stCondLst>
                              <p:cond delay="700"/>
                            </p:stCondLst>
                            <p:childTnLst>
                              <p:par>
                                <p:cTn id="13" presetID="23" presetClass="entr" presetSubtype="16" fill="hold" grpId="0" nodeType="afterEffect">
                                  <p:stCondLst>
                                    <p:cond delay="0"/>
                                  </p:stCondLst>
                                  <p:iterate>
                                    <p:tmAbs val="0"/>
                                  </p:iterate>
                                  <p:childTnLst>
                                    <p:set>
                                      <p:cBhvr>
                                        <p:cTn id="14" fill="hold"/>
                                        <p:tgtEl>
                                          <p:spTgt spid="1366"/>
                                        </p:tgtEl>
                                        <p:attrNameLst>
                                          <p:attrName>style.visibility</p:attrName>
                                        </p:attrNameLst>
                                      </p:cBhvr>
                                      <p:to>
                                        <p:strVal val="visible"/>
                                      </p:to>
                                    </p:set>
                                    <p:anim calcmode="lin" valueType="num">
                                      <p:cBhvr>
                                        <p:cTn id="15" dur="700" fill="hold"/>
                                        <p:tgtEl>
                                          <p:spTgt spid="1366"/>
                                        </p:tgtEl>
                                        <p:attrNameLst>
                                          <p:attrName>ppt_w</p:attrName>
                                        </p:attrNameLst>
                                      </p:cBhvr>
                                      <p:tavLst>
                                        <p:tav tm="0">
                                          <p:val>
                                            <p:fltVal val="0"/>
                                          </p:val>
                                        </p:tav>
                                        <p:tav tm="100000">
                                          <p:val>
                                            <p:strVal val="#ppt_w"/>
                                          </p:val>
                                        </p:tav>
                                      </p:tavLst>
                                    </p:anim>
                                    <p:anim calcmode="lin" valueType="num">
                                      <p:cBhvr>
                                        <p:cTn id="16" dur="700" fill="hold"/>
                                        <p:tgtEl>
                                          <p:spTgt spid="1366"/>
                                        </p:tgtEl>
                                        <p:attrNameLst>
                                          <p:attrName>ppt_h</p:attrName>
                                        </p:attrNameLst>
                                      </p:cBhvr>
                                      <p:tavLst>
                                        <p:tav tm="0">
                                          <p:val>
                                            <p:fltVal val="0"/>
                                          </p:val>
                                        </p:tav>
                                        <p:tav tm="100000">
                                          <p:val>
                                            <p:strVal val="#ppt_h"/>
                                          </p:val>
                                        </p:tav>
                                      </p:tavLst>
                                    </p:anim>
                                  </p:childTnLst>
                                </p:cTn>
                              </p:par>
                            </p:childTnLst>
                          </p:cTn>
                        </p:par>
                        <p:par>
                          <p:cTn id="17" fill="hold">
                            <p:stCondLst>
                              <p:cond delay="1400"/>
                            </p:stCondLst>
                            <p:childTnLst>
                              <p:par>
                                <p:cTn id="18" presetID="10" presetClass="entr" fill="hold" grpId="0" nodeType="afterEffect">
                                  <p:stCondLst>
                                    <p:cond delay="1500"/>
                                  </p:stCondLst>
                                  <p:iterate>
                                    <p:tmAbs val="0"/>
                                  </p:iterate>
                                  <p:childTnLst>
                                    <p:set>
                                      <p:cBhvr>
                                        <p:cTn id="19" fill="hold"/>
                                        <p:tgtEl>
                                          <p:spTgt spid="1359">
                                            <p:bg/>
                                          </p:spTgt>
                                        </p:tgtEl>
                                        <p:attrNameLst>
                                          <p:attrName>style.visibility</p:attrName>
                                        </p:attrNameLst>
                                      </p:cBhvr>
                                      <p:to>
                                        <p:strVal val="visible"/>
                                      </p:to>
                                    </p:set>
                                    <p:animEffect transition="in" filter="fade">
                                      <p:cBhvr>
                                        <p:cTn id="20" dur="500"/>
                                        <p:tgtEl>
                                          <p:spTgt spid="1359">
                                            <p:bg/>
                                          </p:spTgt>
                                        </p:tgtEl>
                                      </p:cBhvr>
                                    </p:animEffect>
                                  </p:childTnLst>
                                </p:cTn>
                              </p:par>
                              <p:par>
                                <p:cTn id="21" presetID="10" presetClass="entr" presetSubtype="0" fill="hold" grpId="0" nodeType="withEffect">
                                  <p:stCondLst>
                                    <p:cond delay="1500"/>
                                  </p:stCondLst>
                                  <p:iterate>
                                    <p:tmAbs val="0"/>
                                  </p:iterate>
                                  <p:childTnLst>
                                    <p:set>
                                      <p:cBhvr>
                                        <p:cTn id="22" fill="hold"/>
                                        <p:tgtEl>
                                          <p:spTgt spid="1359">
                                            <p:txEl>
                                              <p:pRg st="0" end="0"/>
                                            </p:txEl>
                                          </p:spTgt>
                                        </p:tgtEl>
                                        <p:attrNameLst>
                                          <p:attrName>style.visibility</p:attrName>
                                        </p:attrNameLst>
                                      </p:cBhvr>
                                      <p:to>
                                        <p:strVal val="visible"/>
                                      </p:to>
                                    </p:set>
                                    <p:animEffect transition="in" filter="fade">
                                      <p:cBhvr>
                                        <p:cTn id="23" dur="500"/>
                                        <p:tgtEl>
                                          <p:spTgt spid="1359">
                                            <p:txEl>
                                              <p:pRg st="0" end="0"/>
                                            </p:txEl>
                                          </p:spTgt>
                                        </p:tgtEl>
                                      </p:cBhvr>
                                    </p:animEffect>
                                  </p:childTnLst>
                                </p:cTn>
                              </p:par>
                            </p:childTnLst>
                          </p:cTn>
                        </p:par>
                        <p:par>
                          <p:cTn id="24" fill="hold">
                            <p:stCondLst>
                              <p:cond delay="3400"/>
                            </p:stCondLst>
                            <p:childTnLst>
                              <p:par>
                                <p:cTn id="25" presetID="10" presetClass="entr" fill="hold" grpId="0" nodeType="afterEffect">
                                  <p:stCondLst>
                                    <p:cond delay="0"/>
                                  </p:stCondLst>
                                  <p:iterate>
                                    <p:tmAbs val="0"/>
                                  </p:iterate>
                                  <p:childTnLst>
                                    <p:set>
                                      <p:cBhvr>
                                        <p:cTn id="26" fill="hold"/>
                                        <p:tgtEl>
                                          <p:spTgt spid="1359">
                                            <p:txEl>
                                              <p:pRg st="1" end="1"/>
                                            </p:txEl>
                                          </p:spTgt>
                                        </p:tgtEl>
                                        <p:attrNameLst>
                                          <p:attrName>style.visibility</p:attrName>
                                        </p:attrNameLst>
                                      </p:cBhvr>
                                      <p:to>
                                        <p:strVal val="visible"/>
                                      </p:to>
                                    </p:set>
                                    <p:animEffect transition="in" filter="fade">
                                      <p:cBhvr>
                                        <p:cTn id="27" dur="500"/>
                                        <p:tgtEl>
                                          <p:spTgt spid="1359">
                                            <p:txEl>
                                              <p:pRg st="1" end="1"/>
                                            </p:txEl>
                                          </p:spTgt>
                                        </p:tgtEl>
                                      </p:cBhvr>
                                    </p:animEffect>
                                  </p:childTnLst>
                                </p:cTn>
                              </p:par>
                            </p:childTnLst>
                          </p:cTn>
                        </p:par>
                        <p:par>
                          <p:cTn id="28" fill="hold">
                            <p:stCondLst>
                              <p:cond delay="3900"/>
                            </p:stCondLst>
                            <p:childTnLst>
                              <p:par>
                                <p:cTn id="29" presetID="10" presetClass="entr" fill="hold" grpId="0" nodeType="afterEffect">
                                  <p:stCondLst>
                                    <p:cond delay="0"/>
                                  </p:stCondLst>
                                  <p:iterate>
                                    <p:tmAbs val="0"/>
                                  </p:iterate>
                                  <p:childTnLst>
                                    <p:set>
                                      <p:cBhvr>
                                        <p:cTn id="30" fill="hold"/>
                                        <p:tgtEl>
                                          <p:spTgt spid="1359">
                                            <p:txEl>
                                              <p:pRg st="2" end="2"/>
                                            </p:txEl>
                                          </p:spTgt>
                                        </p:tgtEl>
                                        <p:attrNameLst>
                                          <p:attrName>style.visibility</p:attrName>
                                        </p:attrNameLst>
                                      </p:cBhvr>
                                      <p:to>
                                        <p:strVal val="visible"/>
                                      </p:to>
                                    </p:set>
                                    <p:animEffect transition="in" filter="fade">
                                      <p:cBhvr>
                                        <p:cTn id="31" dur="500"/>
                                        <p:tgtEl>
                                          <p:spTgt spid="1359">
                                            <p:txEl>
                                              <p:pRg st="2" end="2"/>
                                            </p:txEl>
                                          </p:spTgt>
                                        </p:tgtEl>
                                      </p:cBhvr>
                                    </p:animEffect>
                                  </p:childTnLst>
                                </p:cTn>
                              </p:par>
                            </p:childTnLst>
                          </p:cTn>
                        </p:par>
                        <p:par>
                          <p:cTn id="32" fill="hold">
                            <p:stCondLst>
                              <p:cond delay="4400"/>
                            </p:stCondLst>
                            <p:childTnLst>
                              <p:par>
                                <p:cTn id="33" presetID="10" presetClass="entr" fill="hold" grpId="0" nodeType="afterEffect">
                                  <p:stCondLst>
                                    <p:cond delay="0"/>
                                  </p:stCondLst>
                                  <p:iterate>
                                    <p:tmAbs val="0"/>
                                  </p:iterate>
                                  <p:childTnLst>
                                    <p:set>
                                      <p:cBhvr>
                                        <p:cTn id="34" fill="hold"/>
                                        <p:tgtEl>
                                          <p:spTgt spid="1359">
                                            <p:txEl>
                                              <p:pRg st="3" end="3"/>
                                            </p:txEl>
                                          </p:spTgt>
                                        </p:tgtEl>
                                        <p:attrNameLst>
                                          <p:attrName>style.visibility</p:attrName>
                                        </p:attrNameLst>
                                      </p:cBhvr>
                                      <p:to>
                                        <p:strVal val="visible"/>
                                      </p:to>
                                    </p:set>
                                    <p:animEffect transition="in" filter="fade">
                                      <p:cBhvr>
                                        <p:cTn id="35" dur="500"/>
                                        <p:tgtEl>
                                          <p:spTgt spid="1359">
                                            <p:txEl>
                                              <p:pRg st="3" end="3"/>
                                            </p:txEl>
                                          </p:spTgt>
                                        </p:tgtEl>
                                      </p:cBhvr>
                                    </p:animEffect>
                                  </p:childTnLst>
                                </p:cTn>
                              </p:par>
                            </p:childTnLst>
                          </p:cTn>
                        </p:par>
                        <p:par>
                          <p:cTn id="36" fill="hold">
                            <p:stCondLst>
                              <p:cond delay="4900"/>
                            </p:stCondLst>
                            <p:childTnLst>
                              <p:par>
                                <p:cTn id="37" presetID="10" presetClass="entr" fill="hold" grpId="0" nodeType="afterEffect">
                                  <p:stCondLst>
                                    <p:cond delay="0"/>
                                  </p:stCondLst>
                                  <p:iterate>
                                    <p:tmAbs val="0"/>
                                  </p:iterate>
                                  <p:childTnLst>
                                    <p:set>
                                      <p:cBhvr>
                                        <p:cTn id="38" fill="hold"/>
                                        <p:tgtEl>
                                          <p:spTgt spid="1359">
                                            <p:txEl>
                                              <p:pRg st="4" end="4"/>
                                            </p:txEl>
                                          </p:spTgt>
                                        </p:tgtEl>
                                        <p:attrNameLst>
                                          <p:attrName>style.visibility</p:attrName>
                                        </p:attrNameLst>
                                      </p:cBhvr>
                                      <p:to>
                                        <p:strVal val="visible"/>
                                      </p:to>
                                    </p:set>
                                    <p:animEffect transition="in" filter="fade">
                                      <p:cBhvr>
                                        <p:cTn id="39" dur="500"/>
                                        <p:tgtEl>
                                          <p:spTgt spid="1359">
                                            <p:txEl>
                                              <p:pRg st="4" end="4"/>
                                            </p:txEl>
                                          </p:spTgt>
                                        </p:tgtEl>
                                      </p:cBhvr>
                                    </p:animEffect>
                                  </p:childTnLst>
                                </p:cTn>
                              </p:par>
                            </p:childTnLst>
                          </p:cTn>
                        </p:par>
                        <p:par>
                          <p:cTn id="40" fill="hold">
                            <p:stCondLst>
                              <p:cond delay="5400"/>
                            </p:stCondLst>
                            <p:childTnLst>
                              <p:par>
                                <p:cTn id="41" presetID="1" presetClass="entr" presetSubtype="0" fill="hold" grpId="0" nodeType="afterEffect">
                                  <p:stCondLst>
                                    <p:cond delay="0"/>
                                  </p:stCondLst>
                                  <p:iterate>
                                    <p:tmAbs val="0"/>
                                  </p:iterate>
                                  <p:childTnLst>
                                    <p:set>
                                      <p:cBhvr>
                                        <p:cTn id="42" fill="hold"/>
                                        <p:tgtEl>
                                          <p:spTgt spid="1364"/>
                                        </p:tgtEl>
                                        <p:attrNameLst>
                                          <p:attrName>style.visibility</p:attrName>
                                        </p:attrNameLst>
                                      </p:cBhvr>
                                      <p:to>
                                        <p:strVal val="visible"/>
                                      </p:to>
                                    </p:set>
                                  </p:childTnLst>
                                </p:cTn>
                              </p:par>
                            </p:childTnLst>
                          </p:cTn>
                        </p:par>
                        <p:par>
                          <p:cTn id="43" fill="hold">
                            <p:stCondLst>
                              <p:cond delay="5400"/>
                            </p:stCondLst>
                            <p:childTnLst>
                              <p:par>
                                <p:cTn id="44" presetID="10" presetClass="entr" fill="hold" grpId="0" nodeType="afterEffect">
                                  <p:stCondLst>
                                    <p:cond delay="1000"/>
                                  </p:stCondLst>
                                  <p:iterate>
                                    <p:tmAbs val="0"/>
                                  </p:iterate>
                                  <p:childTnLst>
                                    <p:set>
                                      <p:cBhvr>
                                        <p:cTn id="45" fill="hold"/>
                                        <p:tgtEl>
                                          <p:spTgt spid="1359">
                                            <p:txEl>
                                              <p:pRg st="5" end="5"/>
                                            </p:txEl>
                                          </p:spTgt>
                                        </p:tgtEl>
                                        <p:attrNameLst>
                                          <p:attrName>style.visibility</p:attrName>
                                        </p:attrNameLst>
                                      </p:cBhvr>
                                      <p:to>
                                        <p:strVal val="visible"/>
                                      </p:to>
                                    </p:set>
                                    <p:animEffect transition="in" filter="fade">
                                      <p:cBhvr>
                                        <p:cTn id="46" dur="500"/>
                                        <p:tgtEl>
                                          <p:spTgt spid="135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59" grpId="0" build="p" bldLvl="5" animBg="1" advAuto="0"/>
      <p:bldP spid="1364" grpId="0" animBg="1" advAuto="0"/>
      <p:bldP spid="1365" grpId="0" animBg="1" advAuto="0"/>
      <p:bldP spid="1366" grpId="0" animBg="1" advAuto="0"/>
      <p:bldP spid="1368" grpId="0" animBg="1" advAuto="0"/>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9967" name="Rectangle 15"/>
          <p:cNvSpPr>
            <a:spLocks noGrp="1" noChangeArrowheads="1"/>
          </p:cNvSpPr>
          <p:nvPr>
            <p:ph type="title"/>
          </p:nvPr>
        </p:nvSpPr>
        <p:spPr>
          <a:xfrm>
            <a:off x="1866900" y="0"/>
            <a:ext cx="5410200" cy="857250"/>
          </a:xfrm>
          <a:noFill/>
          <a:ln/>
        </p:spPr>
        <p:txBody>
          <a:bodyPr>
            <a:normAutofit/>
          </a:bodyPr>
          <a:lstStyle/>
          <a:p>
            <a:pPr algn="ctr"/>
            <a:r>
              <a:rPr lang="en-US" sz="2400" b="1"/>
              <a:t>Instrument Measurement </a:t>
            </a:r>
            <a:br>
              <a:rPr lang="en-US" sz="2400" b="1"/>
            </a:br>
            <a:r>
              <a:rPr lang="en-US" sz="2400" b="1"/>
              <a:t>+ 9 </a:t>
            </a:r>
            <a:r>
              <a:rPr lang="en-US" sz="2400" b="1" err="1"/>
              <a:t>lbf</a:t>
            </a:r>
            <a:r>
              <a:rPr lang="en-US" sz="2400" b="1"/>
              <a:t> Bias</a:t>
            </a:r>
          </a:p>
        </p:txBody>
      </p:sp>
      <p:sp>
        <p:nvSpPr>
          <p:cNvPr id="5" name="TextBox 4">
            <a:extLst>
              <a:ext uri="{FF2B5EF4-FFF2-40B4-BE49-F238E27FC236}">
                <a16:creationId xmlns:a16="http://schemas.microsoft.com/office/drawing/2014/main" id="{2EC29E9F-BF1A-ED34-1F8C-1E5678687740}"/>
              </a:ext>
            </a:extLst>
          </p:cNvPr>
          <p:cNvSpPr txBox="1"/>
          <p:nvPr/>
        </p:nvSpPr>
        <p:spPr>
          <a:xfrm>
            <a:off x="495285" y="4065438"/>
            <a:ext cx="8384459" cy="692497"/>
          </a:xfrm>
          <a:prstGeom prst="rect">
            <a:avLst/>
          </a:prstGeom>
          <a:noFill/>
        </p:spPr>
        <p:txBody>
          <a:bodyPr wrap="square" lIns="68580" tIns="34290" rIns="68580" bIns="34290" rtlCol="0" anchor="t">
            <a:spAutoFit/>
          </a:bodyPr>
          <a:lstStyle/>
          <a:p>
            <a:pPr algn="ctr"/>
            <a:r>
              <a:rPr lang="en-US" sz="1350" b="1">
                <a:solidFill>
                  <a:srgbClr val="0000FF"/>
                </a:solidFill>
                <a:latin typeface="Cambria Math"/>
                <a:ea typeface="Calibri" panose="020F0502020204030204" pitchFamily="34" charset="0"/>
                <a:cs typeface="Calibri"/>
              </a:rPr>
              <a:t>Graph Showing 10 009.0 as the measured value with a 58.789:1 TUR, which is achieved by using a lab with low uncertainties (Morehouse actual example) There is a bias of + 9 </a:t>
            </a:r>
            <a:r>
              <a:rPr lang="en-US" sz="1350" b="1" err="1">
                <a:solidFill>
                  <a:srgbClr val="0000FF"/>
                </a:solidFill>
                <a:latin typeface="Cambria Math"/>
                <a:ea typeface="Calibri" panose="020F0502020204030204" pitchFamily="34" charset="0"/>
                <a:cs typeface="Calibri"/>
              </a:rPr>
              <a:t>lbf</a:t>
            </a:r>
            <a:r>
              <a:rPr lang="en-US" sz="1350" b="1">
                <a:solidFill>
                  <a:srgbClr val="0000FF"/>
                </a:solidFill>
                <a:latin typeface="Cambria Math"/>
                <a:ea typeface="Calibri" panose="020F0502020204030204" pitchFamily="34" charset="0"/>
                <a:cs typeface="Calibri"/>
              </a:rPr>
              <a:t> in this example. </a:t>
            </a:r>
            <a:endParaRPr lang="en-US" sz="1350">
              <a:latin typeface="Calibri"/>
              <a:ea typeface="Calibri" panose="020F0502020204030204" pitchFamily="34" charset="0"/>
              <a:cs typeface="Times New Roman" panose="02020603050405020304" pitchFamily="18" charset="0"/>
            </a:endParaRPr>
          </a:p>
          <a:p>
            <a:pPr algn="ctr"/>
            <a:endParaRPr lang="en-US" sz="1350" b="1"/>
          </a:p>
        </p:txBody>
      </p:sp>
      <p:pic>
        <p:nvPicPr>
          <p:cNvPr id="3" name="Picture 2" descr="Chart&#10;&#10;Description automatically generated">
            <a:extLst>
              <a:ext uri="{FF2B5EF4-FFF2-40B4-BE49-F238E27FC236}">
                <a16:creationId xmlns:a16="http://schemas.microsoft.com/office/drawing/2014/main" id="{45D28047-1BBB-9BFF-5911-5D3981B3BA5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579" y="756270"/>
            <a:ext cx="8786165" cy="3309169"/>
          </a:xfrm>
          <a:prstGeom prst="rect">
            <a:avLst/>
          </a:prstGeom>
        </p:spPr>
      </p:pic>
      <p:sp>
        <p:nvSpPr>
          <p:cNvPr id="8" name="TextBox 7">
            <a:extLst>
              <a:ext uri="{FF2B5EF4-FFF2-40B4-BE49-F238E27FC236}">
                <a16:creationId xmlns:a16="http://schemas.microsoft.com/office/drawing/2014/main" id="{24E43C8A-BF34-21B0-B35B-14ACDA15E34B}"/>
              </a:ext>
            </a:extLst>
          </p:cNvPr>
          <p:cNvSpPr txBox="1"/>
          <p:nvPr/>
        </p:nvSpPr>
        <p:spPr>
          <a:xfrm>
            <a:off x="6234266" y="2184345"/>
            <a:ext cx="671051" cy="300082"/>
          </a:xfrm>
          <a:prstGeom prst="rect">
            <a:avLst/>
          </a:prstGeom>
          <a:noFill/>
        </p:spPr>
        <p:txBody>
          <a:bodyPr wrap="square" rtlCol="0">
            <a:spAutoFit/>
          </a:bodyPr>
          <a:lstStyle/>
          <a:p>
            <a:r>
              <a:rPr lang="en-US" sz="1350"/>
              <a:t>+ 9 </a:t>
            </a:r>
            <a:r>
              <a:rPr lang="en-US" sz="1350" err="1"/>
              <a:t>lbf</a:t>
            </a:r>
            <a:r>
              <a:rPr lang="en-US" sz="1350"/>
              <a:t> </a:t>
            </a:r>
          </a:p>
        </p:txBody>
      </p:sp>
      <p:cxnSp>
        <p:nvCxnSpPr>
          <p:cNvPr id="12" name="Straight Arrow Connector 11">
            <a:extLst>
              <a:ext uri="{FF2B5EF4-FFF2-40B4-BE49-F238E27FC236}">
                <a16:creationId xmlns:a16="http://schemas.microsoft.com/office/drawing/2014/main" id="{A63A7FCC-7350-1FF3-2AE6-41A74513A237}"/>
              </a:ext>
            </a:extLst>
          </p:cNvPr>
          <p:cNvCxnSpPr/>
          <p:nvPr/>
        </p:nvCxnSpPr>
        <p:spPr>
          <a:xfrm>
            <a:off x="5862484" y="2079523"/>
            <a:ext cx="1414616" cy="0"/>
          </a:xfrm>
          <a:prstGeom prst="straightConnector1">
            <a:avLst/>
          </a:prstGeom>
          <a:ln>
            <a:headEnd type="triangle"/>
            <a:tailEnd type="triangle"/>
          </a:ln>
        </p:spPr>
        <p:style>
          <a:lnRef idx="3">
            <a:schemeClr val="accent5"/>
          </a:lnRef>
          <a:fillRef idx="0">
            <a:schemeClr val="accent5"/>
          </a:fillRef>
          <a:effectRef idx="2">
            <a:schemeClr val="accent5"/>
          </a:effectRef>
          <a:fontRef idx="minor">
            <a:schemeClr val="tx1"/>
          </a:fontRef>
        </p:style>
      </p:cxnSp>
    </p:spTree>
    <p:extLst>
      <p:ext uri="{BB962C8B-B14F-4D97-AF65-F5344CB8AC3E}">
        <p14:creationId xmlns:p14="http://schemas.microsoft.com/office/powerpoint/2010/main" val="2562980213"/>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6">
            <a:extLst>
              <a:ext uri="{FF2B5EF4-FFF2-40B4-BE49-F238E27FC236}">
                <a16:creationId xmlns:a16="http://schemas.microsoft.com/office/drawing/2014/main" id="{45664558-69E0-F175-CFD6-34A666A4A3DA}"/>
              </a:ext>
            </a:extLst>
          </p:cNvPr>
          <p:cNvGraphicFramePr>
            <a:graphicFrameLocks noGrp="1"/>
          </p:cNvGraphicFramePr>
          <p:nvPr/>
        </p:nvGraphicFramePr>
        <p:xfrm>
          <a:off x="1059345" y="1217679"/>
          <a:ext cx="7025310" cy="1354072"/>
        </p:xfrm>
        <a:graphic>
          <a:graphicData uri="http://schemas.openxmlformats.org/drawingml/2006/table">
            <a:tbl>
              <a:tblPr firstRow="1" bandRow="1">
                <a:tableStyleId>{5C22544A-7EE6-4342-B048-85BDC9FD1C3A}</a:tableStyleId>
              </a:tblPr>
              <a:tblGrid>
                <a:gridCol w="2341770">
                  <a:extLst>
                    <a:ext uri="{9D8B030D-6E8A-4147-A177-3AD203B41FA5}">
                      <a16:colId xmlns:a16="http://schemas.microsoft.com/office/drawing/2014/main" val="2872808680"/>
                    </a:ext>
                  </a:extLst>
                </a:gridCol>
                <a:gridCol w="2341770">
                  <a:extLst>
                    <a:ext uri="{9D8B030D-6E8A-4147-A177-3AD203B41FA5}">
                      <a16:colId xmlns:a16="http://schemas.microsoft.com/office/drawing/2014/main" val="3309966019"/>
                    </a:ext>
                  </a:extLst>
                </a:gridCol>
                <a:gridCol w="2341770">
                  <a:extLst>
                    <a:ext uri="{9D8B030D-6E8A-4147-A177-3AD203B41FA5}">
                      <a16:colId xmlns:a16="http://schemas.microsoft.com/office/drawing/2014/main" val="3664919134"/>
                    </a:ext>
                  </a:extLst>
                </a:gridCol>
              </a:tblGrid>
              <a:tr h="627254">
                <a:tc>
                  <a:txBody>
                    <a:bodyPr/>
                    <a:lstStyle/>
                    <a:p>
                      <a:r>
                        <a:rPr lang="en-US" sz="1400"/>
                        <a:t>Force Applied</a:t>
                      </a:r>
                    </a:p>
                  </a:txBody>
                  <a:tcPr marL="68580" marR="68580" marT="34290" marB="34290"/>
                </a:tc>
                <a:tc>
                  <a:txBody>
                    <a:bodyPr/>
                    <a:lstStyle/>
                    <a:p>
                      <a:r>
                        <a:rPr lang="en-US" sz="1400"/>
                        <a:t>Measurement Value </a:t>
                      </a:r>
                    </a:p>
                  </a:txBody>
                  <a:tcPr marL="68580" marR="68580" marT="34290" marB="34290"/>
                </a:tc>
                <a:tc>
                  <a:txBody>
                    <a:bodyPr/>
                    <a:lstStyle/>
                    <a:p>
                      <a:r>
                        <a:rPr lang="en-US" sz="1400"/>
                        <a:t>Offset, Bias ,Systemic Measurement Error</a:t>
                      </a:r>
                    </a:p>
                  </a:txBody>
                  <a:tcPr marL="68580" marR="68580" marT="34290" marB="34290"/>
                </a:tc>
                <a:extLst>
                  <a:ext uri="{0D108BD9-81ED-4DB2-BD59-A6C34878D82A}">
                    <a16:rowId xmlns:a16="http://schemas.microsoft.com/office/drawing/2014/main" val="608440843"/>
                  </a:ext>
                </a:extLst>
              </a:tr>
              <a:tr h="363409">
                <a:tc>
                  <a:txBody>
                    <a:bodyPr/>
                    <a:lstStyle/>
                    <a:p>
                      <a:r>
                        <a:rPr lang="en-US" sz="1400"/>
                        <a:t>10 000.00</a:t>
                      </a:r>
                    </a:p>
                  </a:txBody>
                  <a:tcPr marL="68580" marR="68580" marT="34290" marB="34290"/>
                </a:tc>
                <a:tc>
                  <a:txBody>
                    <a:bodyPr/>
                    <a:lstStyle/>
                    <a:p>
                      <a:r>
                        <a:rPr lang="en-US" sz="1400"/>
                        <a:t>10 009.00</a:t>
                      </a:r>
                    </a:p>
                  </a:txBody>
                  <a:tcPr marL="68580" marR="68580" marT="34290" marB="34290"/>
                </a:tc>
                <a:tc>
                  <a:txBody>
                    <a:bodyPr/>
                    <a:lstStyle/>
                    <a:p>
                      <a:r>
                        <a:rPr lang="en-US" sz="1400"/>
                        <a:t>+ 9 </a:t>
                      </a:r>
                    </a:p>
                  </a:txBody>
                  <a:tcPr marL="68580" marR="68580" marT="34290" marB="34290"/>
                </a:tc>
                <a:extLst>
                  <a:ext uri="{0D108BD9-81ED-4DB2-BD59-A6C34878D82A}">
                    <a16:rowId xmlns:a16="http://schemas.microsoft.com/office/drawing/2014/main" val="2439646398"/>
                  </a:ext>
                </a:extLst>
              </a:tr>
              <a:tr h="363409">
                <a:tc>
                  <a:txBody>
                    <a:bodyPr/>
                    <a:lstStyle/>
                    <a:p>
                      <a:r>
                        <a:rPr lang="en-US" sz="1400"/>
                        <a:t>10 000.00</a:t>
                      </a:r>
                    </a:p>
                  </a:txBody>
                  <a:tcPr marL="68580" marR="68580" marT="34290" marB="34290"/>
                </a:tc>
                <a:tc>
                  <a:txBody>
                    <a:bodyPr/>
                    <a:lstStyle/>
                    <a:p>
                      <a:r>
                        <a:rPr lang="en-US" sz="1400"/>
                        <a:t>10 009.00</a:t>
                      </a:r>
                    </a:p>
                  </a:txBody>
                  <a:tcPr marL="68580" marR="68580" marT="34290" marB="34290"/>
                </a:tc>
                <a:tc>
                  <a:txBody>
                    <a:bodyPr/>
                    <a:lstStyle/>
                    <a:p>
                      <a:r>
                        <a:rPr lang="en-US" sz="1400"/>
                        <a:t>+ 9 </a:t>
                      </a:r>
                    </a:p>
                  </a:txBody>
                  <a:tcPr marL="68580" marR="68580" marT="34290" marB="34290"/>
                </a:tc>
                <a:extLst>
                  <a:ext uri="{0D108BD9-81ED-4DB2-BD59-A6C34878D82A}">
                    <a16:rowId xmlns:a16="http://schemas.microsoft.com/office/drawing/2014/main" val="1770361057"/>
                  </a:ext>
                </a:extLst>
              </a:tr>
            </a:tbl>
          </a:graphicData>
        </a:graphic>
      </p:graphicFrame>
      <p:sp>
        <p:nvSpPr>
          <p:cNvPr id="6" name="TextBox 5">
            <a:extLst>
              <a:ext uri="{FF2B5EF4-FFF2-40B4-BE49-F238E27FC236}">
                <a16:creationId xmlns:a16="http://schemas.microsoft.com/office/drawing/2014/main" id="{F0D5260E-2234-DADE-691B-2FB1C5C741E0}"/>
              </a:ext>
            </a:extLst>
          </p:cNvPr>
          <p:cNvSpPr txBox="1"/>
          <p:nvPr/>
        </p:nvSpPr>
        <p:spPr>
          <a:xfrm>
            <a:off x="1059345" y="2914274"/>
            <a:ext cx="7025310" cy="1200329"/>
          </a:xfrm>
          <a:prstGeom prst="rect">
            <a:avLst/>
          </a:prstGeom>
          <a:noFill/>
        </p:spPr>
        <p:txBody>
          <a:bodyPr wrap="square">
            <a:spAutoFit/>
          </a:bodyPr>
          <a:lstStyle/>
          <a:p>
            <a:r>
              <a:rPr lang="en-US" kern="1800">
                <a:solidFill>
                  <a:srgbClr val="181818"/>
                </a:solidFill>
                <a:latin typeface="Cambria Math" panose="02040503050406030204" pitchFamily="18" charset="0"/>
                <a:ea typeface="Times New Roman" panose="02020603050405020304" pitchFamily="18" charset="0"/>
                <a:cs typeface="Calibri" panose="020F0502020204030204" pitchFamily="34" charset="0"/>
              </a:rPr>
              <a:t>When you know the value to generate 10 000.0 N is 10 0009.0 N.</a:t>
            </a:r>
          </a:p>
          <a:p>
            <a:endParaRPr lang="en-US" kern="1800">
              <a:solidFill>
                <a:srgbClr val="181818"/>
              </a:solidFill>
              <a:latin typeface="Cambria Math" panose="02040503050406030204" pitchFamily="18" charset="0"/>
              <a:ea typeface="Times New Roman" panose="02020603050405020304" pitchFamily="18" charset="0"/>
              <a:cs typeface="Calibri" panose="020F0502020204030204" pitchFamily="34" charset="0"/>
            </a:endParaRPr>
          </a:p>
          <a:p>
            <a:r>
              <a:rPr lang="en-US" kern="1800">
                <a:solidFill>
                  <a:srgbClr val="181818"/>
                </a:solidFill>
                <a:latin typeface="Cambria Math" panose="02040503050406030204" pitchFamily="18" charset="0"/>
                <a:ea typeface="Times New Roman" panose="02020603050405020304" pitchFamily="18" charset="0"/>
                <a:cs typeface="Calibri" panose="020F0502020204030204" pitchFamily="34" charset="0"/>
              </a:rPr>
              <a:t>The right thing for the end-user to do is to load the device to 10 009.0 N to apply 10 000.0 N of force. </a:t>
            </a:r>
            <a:endParaRPr lang="en-US">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28405969"/>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FDD912-0E16-C3C1-65AD-153D00900F76}"/>
              </a:ext>
            </a:extLst>
          </p:cNvPr>
          <p:cNvSpPr>
            <a:spLocks noGrp="1"/>
          </p:cNvSpPr>
          <p:nvPr>
            <p:ph type="title"/>
          </p:nvPr>
        </p:nvSpPr>
        <p:spPr>
          <a:xfrm>
            <a:off x="1765658" y="52778"/>
            <a:ext cx="8144244" cy="990600"/>
          </a:xfrm>
        </p:spPr>
        <p:txBody>
          <a:bodyPr>
            <a:normAutofit/>
          </a:bodyPr>
          <a:lstStyle/>
          <a:p>
            <a:r>
              <a:rPr lang="en-US" sz="1800" b="1" kern="1800">
                <a:solidFill>
                  <a:srgbClr val="181818"/>
                </a:solidFill>
                <a:latin typeface="Rockwell"/>
                <a:ea typeface="Times New Roman" panose="02020603050405020304" pitchFamily="18" charset="0"/>
                <a:cs typeface="Calibri"/>
              </a:rPr>
              <a:t>What </a:t>
            </a:r>
            <a:r>
              <a:rPr lang="en-US" sz="1800" kern="1800">
                <a:solidFill>
                  <a:srgbClr val="181818"/>
                </a:solidFill>
                <a:latin typeface="Rockwell"/>
                <a:ea typeface="Times New Roman" panose="02020603050405020304" pitchFamily="18" charset="0"/>
                <a:cs typeface="Calibri"/>
              </a:rPr>
              <a:t>Happens</a:t>
            </a:r>
            <a:r>
              <a:rPr lang="en-US" sz="1800" b="1" kern="1800">
                <a:solidFill>
                  <a:srgbClr val="181818"/>
                </a:solidFill>
                <a:latin typeface="Rockwell"/>
                <a:ea typeface="Times New Roman" panose="02020603050405020304" pitchFamily="18" charset="0"/>
                <a:cs typeface="Calibri"/>
              </a:rPr>
              <a:t> </a:t>
            </a:r>
            <a:r>
              <a:rPr lang="en-US" sz="1800" kern="1800">
                <a:solidFill>
                  <a:srgbClr val="181818"/>
                </a:solidFill>
                <a:latin typeface="Rockwell"/>
                <a:ea typeface="Times New Roman" panose="02020603050405020304" pitchFamily="18" charset="0"/>
                <a:cs typeface="Calibri"/>
              </a:rPr>
              <a:t>When</a:t>
            </a:r>
            <a:r>
              <a:rPr lang="en-US" sz="1800" b="1" kern="1800">
                <a:solidFill>
                  <a:srgbClr val="181818"/>
                </a:solidFill>
                <a:latin typeface="Rockwell"/>
                <a:ea typeface="Times New Roman" panose="02020603050405020304" pitchFamily="18" charset="0"/>
                <a:cs typeface="Calibri"/>
              </a:rPr>
              <a:t> </a:t>
            </a:r>
            <a:r>
              <a:rPr lang="en-US" sz="1800" kern="1800">
                <a:solidFill>
                  <a:srgbClr val="181818"/>
                </a:solidFill>
                <a:latin typeface="Rockwell"/>
                <a:ea typeface="Times New Roman" panose="02020603050405020304" pitchFamily="18" charset="0"/>
                <a:cs typeface="Calibri"/>
              </a:rPr>
              <a:t>We</a:t>
            </a:r>
            <a:r>
              <a:rPr lang="en-US" sz="1800" b="1" kern="1800">
                <a:solidFill>
                  <a:srgbClr val="181818"/>
                </a:solidFill>
                <a:latin typeface="Rockwell"/>
                <a:ea typeface="Times New Roman" panose="02020603050405020304" pitchFamily="18" charset="0"/>
                <a:cs typeface="Calibri"/>
              </a:rPr>
              <a:t> </a:t>
            </a:r>
            <a:r>
              <a:rPr lang="en-US" sz="1800" kern="1800">
                <a:solidFill>
                  <a:srgbClr val="C00000"/>
                </a:solidFill>
                <a:latin typeface="Rockwell"/>
                <a:ea typeface="Times New Roman" panose="02020603050405020304" pitchFamily="18" charset="0"/>
                <a:cs typeface="Calibri"/>
              </a:rPr>
              <a:t>Do</a:t>
            </a:r>
            <a:r>
              <a:rPr lang="en-US" sz="1800" b="1" kern="1800">
                <a:solidFill>
                  <a:srgbClr val="C00000"/>
                </a:solidFill>
                <a:latin typeface="Rockwell"/>
                <a:ea typeface="Times New Roman" panose="02020603050405020304" pitchFamily="18" charset="0"/>
                <a:cs typeface="Calibri"/>
              </a:rPr>
              <a:t> </a:t>
            </a:r>
            <a:r>
              <a:rPr lang="en-US" sz="1800" kern="1800">
                <a:solidFill>
                  <a:srgbClr val="C00000"/>
                </a:solidFill>
                <a:latin typeface="Rockwell"/>
                <a:ea typeface="Times New Roman" panose="02020603050405020304" pitchFamily="18" charset="0"/>
                <a:cs typeface="Calibri"/>
              </a:rPr>
              <a:t>Not</a:t>
            </a:r>
            <a:r>
              <a:rPr lang="en-US" sz="1800" b="1" kern="1800">
                <a:solidFill>
                  <a:srgbClr val="C00000"/>
                </a:solidFill>
                <a:latin typeface="Rockwell"/>
                <a:ea typeface="Times New Roman" panose="02020603050405020304" pitchFamily="18" charset="0"/>
                <a:cs typeface="Calibri"/>
              </a:rPr>
              <a:t> </a:t>
            </a:r>
            <a:r>
              <a:rPr lang="en-US" sz="1800" kern="1800">
                <a:solidFill>
                  <a:srgbClr val="C00000"/>
                </a:solidFill>
                <a:latin typeface="Rockwell"/>
                <a:ea typeface="Times New Roman" panose="02020603050405020304" pitchFamily="18" charset="0"/>
                <a:cs typeface="Calibri"/>
              </a:rPr>
              <a:t>Correct</a:t>
            </a:r>
            <a:r>
              <a:rPr lang="en-US" sz="1800" b="1" kern="1800">
                <a:solidFill>
                  <a:srgbClr val="C00000"/>
                </a:solidFill>
                <a:latin typeface="Rockwell"/>
                <a:ea typeface="Times New Roman" panose="02020603050405020304" pitchFamily="18" charset="0"/>
                <a:cs typeface="Calibri"/>
              </a:rPr>
              <a:t> </a:t>
            </a:r>
            <a:r>
              <a:rPr lang="en-US" sz="1800" b="1" kern="1800">
                <a:solidFill>
                  <a:srgbClr val="181818"/>
                </a:solidFill>
                <a:latin typeface="Rockwell"/>
                <a:ea typeface="Times New Roman" panose="02020603050405020304" pitchFamily="18" charset="0"/>
                <a:cs typeface="Calibri"/>
              </a:rPr>
              <a:t>the </a:t>
            </a:r>
            <a:r>
              <a:rPr lang="en-US" sz="1800" kern="1800">
                <a:solidFill>
                  <a:srgbClr val="181818"/>
                </a:solidFill>
                <a:latin typeface="Rockwell"/>
                <a:ea typeface="Times New Roman" panose="02020603050405020304" pitchFamily="18" charset="0"/>
                <a:cs typeface="Calibri"/>
              </a:rPr>
              <a:t>Bias</a:t>
            </a:r>
            <a:r>
              <a:rPr lang="en-US" sz="1800" b="1" kern="1800">
                <a:solidFill>
                  <a:srgbClr val="181818"/>
                </a:solidFill>
                <a:latin typeface="Rockwell"/>
                <a:ea typeface="Times New Roman" panose="02020603050405020304" pitchFamily="18" charset="0"/>
                <a:cs typeface="Calibri"/>
              </a:rPr>
              <a:t>? </a:t>
            </a:r>
            <a:br>
              <a:rPr lang="en-US" sz="1800">
                <a:latin typeface="Rockwell"/>
                <a:ea typeface="Calibri" panose="020F0502020204030204" pitchFamily="34" charset="0"/>
                <a:cs typeface="Times New Roman" panose="02020603050405020304" pitchFamily="18" charset="0"/>
              </a:rPr>
            </a:br>
            <a:endParaRPr lang="en-US" sz="3600"/>
          </a:p>
        </p:txBody>
      </p:sp>
      <p:sp>
        <p:nvSpPr>
          <p:cNvPr id="5" name="TextBox 4">
            <a:extLst>
              <a:ext uri="{FF2B5EF4-FFF2-40B4-BE49-F238E27FC236}">
                <a16:creationId xmlns:a16="http://schemas.microsoft.com/office/drawing/2014/main" id="{FD8EC754-4E46-5889-810B-1628137724CB}"/>
              </a:ext>
            </a:extLst>
          </p:cNvPr>
          <p:cNvSpPr txBox="1"/>
          <p:nvPr/>
        </p:nvSpPr>
        <p:spPr>
          <a:xfrm>
            <a:off x="210449" y="548077"/>
            <a:ext cx="8726474" cy="530915"/>
          </a:xfrm>
          <a:prstGeom prst="rect">
            <a:avLst/>
          </a:prstGeom>
          <a:noFill/>
        </p:spPr>
        <p:txBody>
          <a:bodyPr wrap="square" lIns="68580" tIns="34290" rIns="68580" bIns="34290" rtlCol="0" anchor="t">
            <a:spAutoFit/>
          </a:bodyPr>
          <a:lstStyle/>
          <a:p>
            <a:r>
              <a:rPr lang="en-US" sz="1650" kern="1800">
                <a:solidFill>
                  <a:srgbClr val="181818"/>
                </a:solidFill>
                <a:latin typeface="Cambria Math"/>
                <a:ea typeface="Times New Roman" panose="02020603050405020304" pitchFamily="18" charset="0"/>
                <a:cs typeface="Calibri"/>
              </a:rPr>
              <a:t>Let us assume they do not do that and use this device to calibrate another 10,000 N instrument. </a:t>
            </a:r>
            <a:endParaRPr lang="en-US" sz="1650">
              <a:latin typeface="Times New Roman"/>
              <a:ea typeface="Calibri" panose="020F0502020204030204" pitchFamily="34" charset="0"/>
              <a:cs typeface="Times New Roman" panose="02020603050405020304" pitchFamily="18" charset="0"/>
            </a:endParaRPr>
          </a:p>
          <a:p>
            <a:endParaRPr lang="en-US" sz="1350"/>
          </a:p>
        </p:txBody>
      </p:sp>
      <p:pic>
        <p:nvPicPr>
          <p:cNvPr id="3" name="Picture 2">
            <a:extLst>
              <a:ext uri="{FF2B5EF4-FFF2-40B4-BE49-F238E27FC236}">
                <a16:creationId xmlns:a16="http://schemas.microsoft.com/office/drawing/2014/main" id="{94812B2C-6FCE-D344-F6F9-4906176E37C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4286"/>
          <a:stretch/>
        </p:blipFill>
        <p:spPr bwMode="auto">
          <a:xfrm>
            <a:off x="307040" y="1334053"/>
            <a:ext cx="8645231" cy="3152654"/>
          </a:xfrm>
          <a:prstGeom prst="rect">
            <a:avLst/>
          </a:prstGeom>
          <a:noFill/>
          <a:ln>
            <a:noFill/>
          </a:ln>
          <a:extLst>
            <a:ext uri="{53640926-AAD7-44D8-BBD7-CCE9431645EC}">
              <a14:shadowObscured xmlns:a14="http://schemas.microsoft.com/office/drawing/2010/main"/>
            </a:ext>
          </a:extLst>
        </p:spPr>
      </p:pic>
      <p:sp>
        <p:nvSpPr>
          <p:cNvPr id="6" name="TextBox 5">
            <a:extLst>
              <a:ext uri="{FF2B5EF4-FFF2-40B4-BE49-F238E27FC236}">
                <a16:creationId xmlns:a16="http://schemas.microsoft.com/office/drawing/2014/main" id="{07584132-9AA4-A76A-3D4A-764C920E84DE}"/>
              </a:ext>
            </a:extLst>
          </p:cNvPr>
          <p:cNvSpPr txBox="1"/>
          <p:nvPr/>
        </p:nvSpPr>
        <p:spPr>
          <a:xfrm>
            <a:off x="3229897" y="1567397"/>
            <a:ext cx="5479026" cy="300082"/>
          </a:xfrm>
          <a:prstGeom prst="rect">
            <a:avLst/>
          </a:prstGeom>
          <a:noFill/>
        </p:spPr>
        <p:txBody>
          <a:bodyPr wrap="square" rtlCol="0">
            <a:spAutoFit/>
          </a:bodyPr>
          <a:lstStyle/>
          <a:p>
            <a:r>
              <a:rPr lang="en-US" sz="1350" kern="1800">
                <a:solidFill>
                  <a:schemeClr val="accent5"/>
                </a:solidFill>
                <a:latin typeface="Cambria Math" panose="02040503050406030204" pitchFamily="18" charset="0"/>
                <a:ea typeface="Times New Roman" panose="02020603050405020304" pitchFamily="18" charset="0"/>
                <a:cs typeface="Calibri" panose="020F0502020204030204" pitchFamily="34" charset="0"/>
              </a:rPr>
              <a:t>The reference standard is not loaded to 10 009.0 N to apply 10 000.0 N</a:t>
            </a:r>
            <a:endParaRPr lang="en-US" sz="1350">
              <a:solidFill>
                <a:schemeClr val="accent5"/>
              </a:solidFill>
            </a:endParaRPr>
          </a:p>
        </p:txBody>
      </p:sp>
    </p:spTree>
    <p:extLst>
      <p:ext uri="{BB962C8B-B14F-4D97-AF65-F5344CB8AC3E}">
        <p14:creationId xmlns:p14="http://schemas.microsoft.com/office/powerpoint/2010/main" val="3742052346"/>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FDD912-0E16-C3C1-65AD-153D00900F76}"/>
              </a:ext>
            </a:extLst>
          </p:cNvPr>
          <p:cNvSpPr>
            <a:spLocks noGrp="1"/>
          </p:cNvSpPr>
          <p:nvPr>
            <p:ph type="title"/>
          </p:nvPr>
        </p:nvSpPr>
        <p:spPr>
          <a:xfrm>
            <a:off x="1854200" y="52778"/>
            <a:ext cx="8144244" cy="990600"/>
          </a:xfrm>
        </p:spPr>
        <p:txBody>
          <a:bodyPr>
            <a:normAutofit/>
          </a:bodyPr>
          <a:lstStyle/>
          <a:p>
            <a:r>
              <a:rPr lang="en-US" sz="2025" b="1" kern="1800">
                <a:solidFill>
                  <a:srgbClr val="181818"/>
                </a:solidFill>
                <a:latin typeface="Rockwell"/>
                <a:ea typeface="Times New Roman" panose="02020603050405020304" pitchFamily="18" charset="0"/>
                <a:cs typeface="Calibri"/>
              </a:rPr>
              <a:t>What </a:t>
            </a:r>
            <a:r>
              <a:rPr lang="en-US" sz="2025" kern="1800">
                <a:solidFill>
                  <a:srgbClr val="181818"/>
                </a:solidFill>
                <a:latin typeface="Rockwell"/>
                <a:ea typeface="Times New Roman" panose="02020603050405020304" pitchFamily="18" charset="0"/>
                <a:cs typeface="Calibri"/>
              </a:rPr>
              <a:t>Happens</a:t>
            </a:r>
            <a:r>
              <a:rPr lang="en-US" sz="2025" b="1" kern="1800">
                <a:solidFill>
                  <a:srgbClr val="181818"/>
                </a:solidFill>
                <a:latin typeface="Rockwell"/>
                <a:ea typeface="Times New Roman" panose="02020603050405020304" pitchFamily="18" charset="0"/>
                <a:cs typeface="Calibri"/>
              </a:rPr>
              <a:t> </a:t>
            </a:r>
            <a:r>
              <a:rPr lang="en-US" sz="2025" kern="1800">
                <a:solidFill>
                  <a:srgbClr val="181818"/>
                </a:solidFill>
                <a:latin typeface="Rockwell"/>
                <a:ea typeface="Times New Roman" panose="02020603050405020304" pitchFamily="18" charset="0"/>
                <a:cs typeface="Calibri"/>
              </a:rPr>
              <a:t>When</a:t>
            </a:r>
            <a:r>
              <a:rPr lang="en-US" sz="2025" b="1" kern="1800">
                <a:solidFill>
                  <a:srgbClr val="181818"/>
                </a:solidFill>
                <a:latin typeface="Rockwell"/>
                <a:ea typeface="Times New Roman" panose="02020603050405020304" pitchFamily="18" charset="0"/>
                <a:cs typeface="Calibri"/>
              </a:rPr>
              <a:t> </a:t>
            </a:r>
            <a:r>
              <a:rPr lang="en-US" sz="2025" kern="1800">
                <a:solidFill>
                  <a:srgbClr val="181818"/>
                </a:solidFill>
                <a:latin typeface="Rockwell"/>
                <a:ea typeface="Times New Roman" panose="02020603050405020304" pitchFamily="18" charset="0"/>
                <a:cs typeface="Calibri"/>
              </a:rPr>
              <a:t>We</a:t>
            </a:r>
            <a:r>
              <a:rPr lang="en-US" sz="2025" b="1" kern="1800">
                <a:solidFill>
                  <a:srgbClr val="181818"/>
                </a:solidFill>
                <a:latin typeface="Rockwell"/>
                <a:ea typeface="Times New Roman" panose="02020603050405020304" pitchFamily="18" charset="0"/>
                <a:cs typeface="Calibri"/>
              </a:rPr>
              <a:t> </a:t>
            </a:r>
            <a:r>
              <a:rPr lang="en-US" sz="2025" kern="1800">
                <a:solidFill>
                  <a:schemeClr val="accent2"/>
                </a:solidFill>
                <a:latin typeface="Rockwell"/>
                <a:ea typeface="Times New Roman" panose="02020603050405020304" pitchFamily="18" charset="0"/>
                <a:cs typeface="Calibri"/>
              </a:rPr>
              <a:t>Correct</a:t>
            </a:r>
            <a:r>
              <a:rPr lang="en-US" sz="2025" b="1" kern="1800">
                <a:solidFill>
                  <a:srgbClr val="181818"/>
                </a:solidFill>
                <a:latin typeface="Rockwell"/>
                <a:ea typeface="Times New Roman" panose="02020603050405020304" pitchFamily="18" charset="0"/>
                <a:cs typeface="Calibri"/>
              </a:rPr>
              <a:t> the </a:t>
            </a:r>
            <a:r>
              <a:rPr lang="en-US" sz="2025" kern="1800">
                <a:solidFill>
                  <a:srgbClr val="181818"/>
                </a:solidFill>
                <a:latin typeface="Rockwell"/>
                <a:ea typeface="Times New Roman" panose="02020603050405020304" pitchFamily="18" charset="0"/>
                <a:cs typeface="Calibri"/>
              </a:rPr>
              <a:t>Bias</a:t>
            </a:r>
            <a:r>
              <a:rPr lang="en-US" sz="2025" b="1" kern="1800">
                <a:solidFill>
                  <a:srgbClr val="181818"/>
                </a:solidFill>
                <a:latin typeface="Rockwell"/>
                <a:ea typeface="Times New Roman" panose="02020603050405020304" pitchFamily="18" charset="0"/>
                <a:cs typeface="Calibri"/>
              </a:rPr>
              <a:t>?</a:t>
            </a:r>
            <a:r>
              <a:rPr lang="en-US" sz="2100" b="1" kern="1800">
                <a:solidFill>
                  <a:srgbClr val="181818"/>
                </a:solidFill>
                <a:latin typeface="Rockwell"/>
                <a:ea typeface="Times New Roman" panose="02020603050405020304" pitchFamily="18" charset="0"/>
                <a:cs typeface="Calibri"/>
              </a:rPr>
              <a:t> </a:t>
            </a:r>
            <a:br>
              <a:rPr lang="en-US" sz="2100">
                <a:latin typeface="Calibri" panose="020F0502020204030204" pitchFamily="34" charset="0"/>
                <a:ea typeface="Calibri" panose="020F0502020204030204" pitchFamily="34" charset="0"/>
                <a:cs typeface="Times New Roman" panose="02020603050405020304" pitchFamily="18" charset="0"/>
              </a:rPr>
            </a:br>
            <a:endParaRPr lang="en-US" sz="3600"/>
          </a:p>
        </p:txBody>
      </p:sp>
      <p:sp>
        <p:nvSpPr>
          <p:cNvPr id="5" name="TextBox 4">
            <a:extLst>
              <a:ext uri="{FF2B5EF4-FFF2-40B4-BE49-F238E27FC236}">
                <a16:creationId xmlns:a16="http://schemas.microsoft.com/office/drawing/2014/main" id="{FD8EC754-4E46-5889-810B-1628137724CB}"/>
              </a:ext>
            </a:extLst>
          </p:cNvPr>
          <p:cNvSpPr txBox="1"/>
          <p:nvPr/>
        </p:nvSpPr>
        <p:spPr>
          <a:xfrm>
            <a:off x="85411" y="548078"/>
            <a:ext cx="8729831" cy="738664"/>
          </a:xfrm>
          <a:prstGeom prst="rect">
            <a:avLst/>
          </a:prstGeom>
          <a:noFill/>
        </p:spPr>
        <p:txBody>
          <a:bodyPr wrap="square" rtlCol="0">
            <a:spAutoFit/>
          </a:bodyPr>
          <a:lstStyle/>
          <a:p>
            <a:r>
              <a:rPr lang="en-US" sz="1500" kern="1800">
                <a:solidFill>
                  <a:srgbClr val="181818"/>
                </a:solidFill>
                <a:latin typeface="Cambria Math" panose="02040503050406030204" pitchFamily="18" charset="0"/>
                <a:ea typeface="Times New Roman" panose="02020603050405020304" pitchFamily="18" charset="0"/>
                <a:cs typeface="Calibri" panose="020F0502020204030204" pitchFamily="34" charset="0"/>
              </a:rPr>
              <a:t>The right thing for the end-user to do is to load the device to 10 009.0 N to apply 10 000.0 N of force. When this practice is followed, the DUT is now in specification.</a:t>
            </a:r>
            <a:endParaRPr lang="en-US" sz="1500">
              <a:latin typeface="Calibri" panose="020F0502020204030204" pitchFamily="34" charset="0"/>
              <a:ea typeface="Calibri" panose="020F0502020204030204" pitchFamily="34" charset="0"/>
              <a:cs typeface="Times New Roman" panose="02020603050405020304" pitchFamily="18" charset="0"/>
            </a:endParaRPr>
          </a:p>
          <a:p>
            <a:endParaRPr lang="en-US" sz="1200"/>
          </a:p>
        </p:txBody>
      </p:sp>
      <p:pic>
        <p:nvPicPr>
          <p:cNvPr id="4" name="Picture 3">
            <a:extLst>
              <a:ext uri="{FF2B5EF4-FFF2-40B4-BE49-F238E27FC236}">
                <a16:creationId xmlns:a16="http://schemas.microsoft.com/office/drawing/2014/main" id="{A88AF17E-2292-6F74-472A-2299A9C5186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4792"/>
          <a:stretch/>
        </p:blipFill>
        <p:spPr bwMode="auto">
          <a:xfrm>
            <a:off x="85411" y="1320446"/>
            <a:ext cx="8729831" cy="3200988"/>
          </a:xfrm>
          <a:prstGeom prst="rect">
            <a:avLst/>
          </a:prstGeom>
          <a:noFill/>
          <a:ln>
            <a:noFill/>
          </a:ln>
        </p:spPr>
      </p:pic>
    </p:spTree>
    <p:extLst>
      <p:ext uri="{BB962C8B-B14F-4D97-AF65-F5344CB8AC3E}">
        <p14:creationId xmlns:p14="http://schemas.microsoft.com/office/powerpoint/2010/main" val="3703754449"/>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9967" name="Rectangle 15"/>
          <p:cNvSpPr>
            <a:spLocks noGrp="1" noChangeArrowheads="1"/>
          </p:cNvSpPr>
          <p:nvPr>
            <p:ph type="title"/>
          </p:nvPr>
        </p:nvSpPr>
        <p:spPr>
          <a:xfrm>
            <a:off x="1866900" y="0"/>
            <a:ext cx="5410200" cy="857250"/>
          </a:xfrm>
          <a:noFill/>
          <a:ln/>
        </p:spPr>
        <p:txBody>
          <a:bodyPr>
            <a:normAutofit/>
          </a:bodyPr>
          <a:lstStyle/>
          <a:p>
            <a:pPr algn="ctr"/>
            <a:r>
              <a:rPr lang="en-US" sz="2400">
                <a:latin typeface="Rockwell"/>
                <a:cs typeface="Calibri"/>
              </a:rPr>
              <a:t>Not Correcting for Bias</a:t>
            </a:r>
            <a:endParaRPr lang="en-US" sz="2400" b="1">
              <a:latin typeface="Rockwell"/>
              <a:cs typeface="Calibri"/>
            </a:endParaRPr>
          </a:p>
        </p:txBody>
      </p:sp>
      <p:pic>
        <p:nvPicPr>
          <p:cNvPr id="3" name="Picture 2">
            <a:extLst>
              <a:ext uri="{FF2B5EF4-FFF2-40B4-BE49-F238E27FC236}">
                <a16:creationId xmlns:a16="http://schemas.microsoft.com/office/drawing/2014/main" id="{0D824461-55B5-5CE0-93C7-B6E39C2C60A4}"/>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1883" y="515016"/>
            <a:ext cx="7160235" cy="4260952"/>
          </a:xfrm>
          <a:prstGeom prst="rect">
            <a:avLst/>
          </a:prstGeom>
          <a:noFill/>
          <a:ln>
            <a:noFill/>
          </a:ln>
        </p:spPr>
      </p:pic>
    </p:spTree>
    <p:extLst>
      <p:ext uri="{BB962C8B-B14F-4D97-AF65-F5344CB8AC3E}">
        <p14:creationId xmlns:p14="http://schemas.microsoft.com/office/powerpoint/2010/main" val="2689379952"/>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9967" name="Rectangle 15"/>
          <p:cNvSpPr>
            <a:spLocks noGrp="1" noChangeArrowheads="1"/>
          </p:cNvSpPr>
          <p:nvPr>
            <p:ph type="title"/>
          </p:nvPr>
        </p:nvSpPr>
        <p:spPr>
          <a:xfrm>
            <a:off x="1866900" y="0"/>
            <a:ext cx="5410200" cy="857250"/>
          </a:xfrm>
          <a:noFill/>
          <a:ln/>
        </p:spPr>
        <p:txBody>
          <a:bodyPr>
            <a:normAutofit/>
          </a:bodyPr>
          <a:lstStyle/>
          <a:p>
            <a:pPr algn="ctr"/>
            <a:r>
              <a:rPr lang="en-US" sz="2400"/>
              <a:t>Correcting for Bias</a:t>
            </a:r>
            <a:endParaRPr lang="en-US" sz="2400" b="1"/>
          </a:p>
        </p:txBody>
      </p:sp>
      <p:pic>
        <p:nvPicPr>
          <p:cNvPr id="3" name="Picture 2">
            <a:extLst>
              <a:ext uri="{FF2B5EF4-FFF2-40B4-BE49-F238E27FC236}">
                <a16:creationId xmlns:a16="http://schemas.microsoft.com/office/drawing/2014/main" id="{6C89A2B0-AB6D-7D8A-29C0-A53D53FF32F2}"/>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5797" y="516194"/>
            <a:ext cx="7152406" cy="4256293"/>
          </a:xfrm>
          <a:prstGeom prst="rect">
            <a:avLst/>
          </a:prstGeom>
          <a:noFill/>
          <a:ln>
            <a:noFill/>
          </a:ln>
        </p:spPr>
      </p:pic>
    </p:spTree>
    <p:extLst>
      <p:ext uri="{BB962C8B-B14F-4D97-AF65-F5344CB8AC3E}">
        <p14:creationId xmlns:p14="http://schemas.microsoft.com/office/powerpoint/2010/main" val="240593397"/>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19018F-F7A8-2851-50A2-AFBBC0CC76E0}"/>
              </a:ext>
            </a:extLst>
          </p:cNvPr>
          <p:cNvSpPr>
            <a:spLocks noGrp="1"/>
          </p:cNvSpPr>
          <p:nvPr>
            <p:ph type="title"/>
          </p:nvPr>
        </p:nvSpPr>
        <p:spPr>
          <a:xfrm>
            <a:off x="119923" y="240029"/>
            <a:ext cx="9024076" cy="779301"/>
          </a:xfrm>
        </p:spPr>
        <p:txBody>
          <a:bodyPr>
            <a:normAutofit/>
          </a:bodyPr>
          <a:lstStyle/>
          <a:p>
            <a:r>
              <a:rPr lang="en-US"/>
              <a:t>Deming Funnel – Adjust to try and correct any bias</a:t>
            </a:r>
          </a:p>
        </p:txBody>
      </p:sp>
      <p:pic>
        <p:nvPicPr>
          <p:cNvPr id="6" name="Graphic 5" descr="Filter outline">
            <a:extLst>
              <a:ext uri="{FF2B5EF4-FFF2-40B4-BE49-F238E27FC236}">
                <a16:creationId xmlns:a16="http://schemas.microsoft.com/office/drawing/2014/main" id="{AE1AEAED-740C-1274-99CC-FD5B25B5A4F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351477" y="1737764"/>
            <a:ext cx="914400" cy="914400"/>
          </a:xfrm>
          <a:prstGeom prst="rect">
            <a:avLst/>
          </a:prstGeom>
        </p:spPr>
      </p:pic>
      <p:cxnSp>
        <p:nvCxnSpPr>
          <p:cNvPr id="8" name="Straight Connector 7">
            <a:extLst>
              <a:ext uri="{FF2B5EF4-FFF2-40B4-BE49-F238E27FC236}">
                <a16:creationId xmlns:a16="http://schemas.microsoft.com/office/drawing/2014/main" id="{999DDADA-287A-F964-C569-18CC5C1685A5}"/>
              </a:ext>
            </a:extLst>
          </p:cNvPr>
          <p:cNvCxnSpPr/>
          <p:nvPr/>
        </p:nvCxnSpPr>
        <p:spPr>
          <a:xfrm>
            <a:off x="4330492" y="1268183"/>
            <a:ext cx="0" cy="3565237"/>
          </a:xfrm>
          <a:prstGeom prst="line">
            <a:avLst/>
          </a:prstGeom>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6296084F-B578-8F5E-121D-66E646A7933E}"/>
              </a:ext>
            </a:extLst>
          </p:cNvPr>
          <p:cNvCxnSpPr/>
          <p:nvPr/>
        </p:nvCxnSpPr>
        <p:spPr>
          <a:xfrm>
            <a:off x="939134" y="2833141"/>
            <a:ext cx="7082852" cy="0"/>
          </a:xfrm>
          <a:prstGeom prst="line">
            <a:avLst/>
          </a:prstGeom>
        </p:spPr>
        <p:style>
          <a:lnRef idx="2">
            <a:schemeClr val="accent1"/>
          </a:lnRef>
          <a:fillRef idx="0">
            <a:schemeClr val="accent1"/>
          </a:fillRef>
          <a:effectRef idx="1">
            <a:schemeClr val="accent1"/>
          </a:effectRef>
          <a:fontRef idx="minor">
            <a:schemeClr val="tx1"/>
          </a:fontRef>
        </p:style>
      </p:cxnSp>
      <p:sp>
        <p:nvSpPr>
          <p:cNvPr id="11" name="Oval 10">
            <a:extLst>
              <a:ext uri="{FF2B5EF4-FFF2-40B4-BE49-F238E27FC236}">
                <a16:creationId xmlns:a16="http://schemas.microsoft.com/office/drawing/2014/main" id="{275B8E00-64BB-BDC8-40F2-5AB127AEB7D4}"/>
              </a:ext>
            </a:extLst>
          </p:cNvPr>
          <p:cNvSpPr/>
          <p:nvPr/>
        </p:nvSpPr>
        <p:spPr>
          <a:xfrm>
            <a:off x="4752471" y="2798865"/>
            <a:ext cx="112411" cy="835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77026060"/>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19018F-F7A8-2851-50A2-AFBBC0CC76E0}"/>
              </a:ext>
            </a:extLst>
          </p:cNvPr>
          <p:cNvSpPr>
            <a:spLocks noGrp="1"/>
          </p:cNvSpPr>
          <p:nvPr>
            <p:ph type="title"/>
          </p:nvPr>
        </p:nvSpPr>
        <p:spPr/>
        <p:txBody>
          <a:bodyPr>
            <a:normAutofit fontScale="90000"/>
          </a:bodyPr>
          <a:lstStyle/>
          <a:p>
            <a:r>
              <a:rPr lang="en-US"/>
              <a:t>Deming Funnel – Adjust to the Measurement Point</a:t>
            </a:r>
          </a:p>
        </p:txBody>
      </p:sp>
      <p:cxnSp>
        <p:nvCxnSpPr>
          <p:cNvPr id="8" name="Straight Connector 7">
            <a:extLst>
              <a:ext uri="{FF2B5EF4-FFF2-40B4-BE49-F238E27FC236}">
                <a16:creationId xmlns:a16="http://schemas.microsoft.com/office/drawing/2014/main" id="{999DDADA-287A-F964-C569-18CC5C1685A5}"/>
              </a:ext>
            </a:extLst>
          </p:cNvPr>
          <p:cNvCxnSpPr/>
          <p:nvPr/>
        </p:nvCxnSpPr>
        <p:spPr>
          <a:xfrm>
            <a:off x="4330492" y="1268183"/>
            <a:ext cx="0" cy="3565237"/>
          </a:xfrm>
          <a:prstGeom prst="line">
            <a:avLst/>
          </a:prstGeom>
        </p:spPr>
        <p:style>
          <a:lnRef idx="2">
            <a:schemeClr val="accent1"/>
          </a:lnRef>
          <a:fillRef idx="0">
            <a:schemeClr val="accent1"/>
          </a:fillRef>
          <a:effectRef idx="1">
            <a:schemeClr val="accent1"/>
          </a:effectRef>
          <a:fontRef idx="minor">
            <a:schemeClr val="tx1"/>
          </a:fontRef>
        </p:style>
      </p:cxnSp>
      <p:pic>
        <p:nvPicPr>
          <p:cNvPr id="6" name="Graphic 5" descr="Filter outline">
            <a:extLst>
              <a:ext uri="{FF2B5EF4-FFF2-40B4-BE49-F238E27FC236}">
                <a16:creationId xmlns:a16="http://schemas.microsoft.com/office/drawing/2014/main" id="{AE1AEAED-740C-1274-99CC-FD5B25B5A4F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873292" y="1800618"/>
            <a:ext cx="914400" cy="914400"/>
          </a:xfrm>
          <a:prstGeom prst="rect">
            <a:avLst/>
          </a:prstGeom>
        </p:spPr>
      </p:pic>
      <p:cxnSp>
        <p:nvCxnSpPr>
          <p:cNvPr id="10" name="Straight Connector 9">
            <a:extLst>
              <a:ext uri="{FF2B5EF4-FFF2-40B4-BE49-F238E27FC236}">
                <a16:creationId xmlns:a16="http://schemas.microsoft.com/office/drawing/2014/main" id="{6296084F-B578-8F5E-121D-66E646A7933E}"/>
              </a:ext>
            </a:extLst>
          </p:cNvPr>
          <p:cNvCxnSpPr/>
          <p:nvPr/>
        </p:nvCxnSpPr>
        <p:spPr>
          <a:xfrm>
            <a:off x="939134" y="2833141"/>
            <a:ext cx="7082852" cy="0"/>
          </a:xfrm>
          <a:prstGeom prst="line">
            <a:avLst/>
          </a:prstGeom>
        </p:spPr>
        <p:style>
          <a:lnRef idx="2">
            <a:schemeClr val="accent1"/>
          </a:lnRef>
          <a:fillRef idx="0">
            <a:schemeClr val="accent1"/>
          </a:fillRef>
          <a:effectRef idx="1">
            <a:schemeClr val="accent1"/>
          </a:effectRef>
          <a:fontRef idx="minor">
            <a:schemeClr val="tx1"/>
          </a:fontRef>
        </p:style>
      </p:cxnSp>
      <p:sp>
        <p:nvSpPr>
          <p:cNvPr id="11" name="Oval 10">
            <a:extLst>
              <a:ext uri="{FF2B5EF4-FFF2-40B4-BE49-F238E27FC236}">
                <a16:creationId xmlns:a16="http://schemas.microsoft.com/office/drawing/2014/main" id="{275B8E00-64BB-BDC8-40F2-5AB127AEB7D4}"/>
              </a:ext>
            </a:extLst>
          </p:cNvPr>
          <p:cNvSpPr/>
          <p:nvPr/>
        </p:nvSpPr>
        <p:spPr>
          <a:xfrm>
            <a:off x="4752471" y="2798865"/>
            <a:ext cx="112411" cy="835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Oval 2">
            <a:extLst>
              <a:ext uri="{FF2B5EF4-FFF2-40B4-BE49-F238E27FC236}">
                <a16:creationId xmlns:a16="http://schemas.microsoft.com/office/drawing/2014/main" id="{D15FE19A-50EB-EEBE-4C23-676996BD5BDC}"/>
              </a:ext>
            </a:extLst>
          </p:cNvPr>
          <p:cNvSpPr/>
          <p:nvPr/>
        </p:nvSpPr>
        <p:spPr>
          <a:xfrm>
            <a:off x="3999600" y="2951265"/>
            <a:ext cx="112411" cy="835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41571236"/>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19018F-F7A8-2851-50A2-AFBBC0CC76E0}"/>
              </a:ext>
            </a:extLst>
          </p:cNvPr>
          <p:cNvSpPr>
            <a:spLocks noGrp="1"/>
          </p:cNvSpPr>
          <p:nvPr>
            <p:ph type="title"/>
          </p:nvPr>
        </p:nvSpPr>
        <p:spPr/>
        <p:txBody>
          <a:bodyPr>
            <a:normAutofit fontScale="90000"/>
          </a:bodyPr>
          <a:lstStyle/>
          <a:p>
            <a:r>
              <a:rPr lang="en-US"/>
              <a:t>Deming Funnel – Adjust to the Measurement Point</a:t>
            </a:r>
          </a:p>
        </p:txBody>
      </p:sp>
      <p:cxnSp>
        <p:nvCxnSpPr>
          <p:cNvPr id="8" name="Straight Connector 7">
            <a:extLst>
              <a:ext uri="{FF2B5EF4-FFF2-40B4-BE49-F238E27FC236}">
                <a16:creationId xmlns:a16="http://schemas.microsoft.com/office/drawing/2014/main" id="{999DDADA-287A-F964-C569-18CC5C1685A5}"/>
              </a:ext>
            </a:extLst>
          </p:cNvPr>
          <p:cNvCxnSpPr/>
          <p:nvPr/>
        </p:nvCxnSpPr>
        <p:spPr>
          <a:xfrm>
            <a:off x="4330492" y="1268183"/>
            <a:ext cx="0" cy="3565237"/>
          </a:xfrm>
          <a:prstGeom prst="line">
            <a:avLst/>
          </a:prstGeom>
        </p:spPr>
        <p:style>
          <a:lnRef idx="2">
            <a:schemeClr val="accent1"/>
          </a:lnRef>
          <a:fillRef idx="0">
            <a:schemeClr val="accent1"/>
          </a:fillRef>
          <a:effectRef idx="1">
            <a:schemeClr val="accent1"/>
          </a:effectRef>
          <a:fontRef idx="minor">
            <a:schemeClr val="tx1"/>
          </a:fontRef>
        </p:style>
      </p:cxnSp>
      <p:pic>
        <p:nvPicPr>
          <p:cNvPr id="6" name="Graphic 5" descr="Filter outline">
            <a:extLst>
              <a:ext uri="{FF2B5EF4-FFF2-40B4-BE49-F238E27FC236}">
                <a16:creationId xmlns:a16="http://schemas.microsoft.com/office/drawing/2014/main" id="{AE1AEAED-740C-1274-99CC-FD5B25B5A4F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351476" y="1520604"/>
            <a:ext cx="914400" cy="914400"/>
          </a:xfrm>
          <a:prstGeom prst="rect">
            <a:avLst/>
          </a:prstGeom>
        </p:spPr>
      </p:pic>
      <p:cxnSp>
        <p:nvCxnSpPr>
          <p:cNvPr id="10" name="Straight Connector 9">
            <a:extLst>
              <a:ext uri="{FF2B5EF4-FFF2-40B4-BE49-F238E27FC236}">
                <a16:creationId xmlns:a16="http://schemas.microsoft.com/office/drawing/2014/main" id="{6296084F-B578-8F5E-121D-66E646A7933E}"/>
              </a:ext>
            </a:extLst>
          </p:cNvPr>
          <p:cNvCxnSpPr/>
          <p:nvPr/>
        </p:nvCxnSpPr>
        <p:spPr>
          <a:xfrm>
            <a:off x="939134" y="2833141"/>
            <a:ext cx="7082852" cy="0"/>
          </a:xfrm>
          <a:prstGeom prst="line">
            <a:avLst/>
          </a:prstGeom>
        </p:spPr>
        <p:style>
          <a:lnRef idx="2">
            <a:schemeClr val="accent1"/>
          </a:lnRef>
          <a:fillRef idx="0">
            <a:schemeClr val="accent1"/>
          </a:fillRef>
          <a:effectRef idx="1">
            <a:schemeClr val="accent1"/>
          </a:effectRef>
          <a:fontRef idx="minor">
            <a:schemeClr val="tx1"/>
          </a:fontRef>
        </p:style>
      </p:cxnSp>
      <p:sp>
        <p:nvSpPr>
          <p:cNvPr id="11" name="Oval 10">
            <a:extLst>
              <a:ext uri="{FF2B5EF4-FFF2-40B4-BE49-F238E27FC236}">
                <a16:creationId xmlns:a16="http://schemas.microsoft.com/office/drawing/2014/main" id="{275B8E00-64BB-BDC8-40F2-5AB127AEB7D4}"/>
              </a:ext>
            </a:extLst>
          </p:cNvPr>
          <p:cNvSpPr/>
          <p:nvPr/>
        </p:nvSpPr>
        <p:spPr>
          <a:xfrm>
            <a:off x="4752471" y="2798865"/>
            <a:ext cx="112411" cy="835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Oval 2">
            <a:extLst>
              <a:ext uri="{FF2B5EF4-FFF2-40B4-BE49-F238E27FC236}">
                <a16:creationId xmlns:a16="http://schemas.microsoft.com/office/drawing/2014/main" id="{D15FE19A-50EB-EEBE-4C23-676996BD5BDC}"/>
              </a:ext>
            </a:extLst>
          </p:cNvPr>
          <p:cNvSpPr/>
          <p:nvPr/>
        </p:nvSpPr>
        <p:spPr>
          <a:xfrm>
            <a:off x="3999600" y="2951265"/>
            <a:ext cx="112411" cy="835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5D200687-2F7E-98F8-7E5C-240EAF0F108E}"/>
              </a:ext>
            </a:extLst>
          </p:cNvPr>
          <p:cNvSpPr/>
          <p:nvPr/>
        </p:nvSpPr>
        <p:spPr>
          <a:xfrm>
            <a:off x="4480560" y="2555527"/>
            <a:ext cx="112411" cy="835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60062959"/>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19018F-F7A8-2851-50A2-AFBBC0CC76E0}"/>
              </a:ext>
            </a:extLst>
          </p:cNvPr>
          <p:cNvSpPr>
            <a:spLocks noGrp="1"/>
          </p:cNvSpPr>
          <p:nvPr>
            <p:ph type="title"/>
          </p:nvPr>
        </p:nvSpPr>
        <p:spPr/>
        <p:txBody>
          <a:bodyPr>
            <a:normAutofit fontScale="90000"/>
          </a:bodyPr>
          <a:lstStyle/>
          <a:p>
            <a:r>
              <a:rPr lang="en-US"/>
              <a:t>Deming Funnel – Adjust to the Measurement Point</a:t>
            </a:r>
          </a:p>
        </p:txBody>
      </p:sp>
      <p:cxnSp>
        <p:nvCxnSpPr>
          <p:cNvPr id="8" name="Straight Connector 7">
            <a:extLst>
              <a:ext uri="{FF2B5EF4-FFF2-40B4-BE49-F238E27FC236}">
                <a16:creationId xmlns:a16="http://schemas.microsoft.com/office/drawing/2014/main" id="{999DDADA-287A-F964-C569-18CC5C1685A5}"/>
              </a:ext>
            </a:extLst>
          </p:cNvPr>
          <p:cNvCxnSpPr/>
          <p:nvPr/>
        </p:nvCxnSpPr>
        <p:spPr>
          <a:xfrm>
            <a:off x="4330492" y="1268183"/>
            <a:ext cx="0" cy="3565237"/>
          </a:xfrm>
          <a:prstGeom prst="line">
            <a:avLst/>
          </a:prstGeom>
        </p:spPr>
        <p:style>
          <a:lnRef idx="2">
            <a:schemeClr val="accent1"/>
          </a:lnRef>
          <a:fillRef idx="0">
            <a:schemeClr val="accent1"/>
          </a:fillRef>
          <a:effectRef idx="1">
            <a:schemeClr val="accent1"/>
          </a:effectRef>
          <a:fontRef idx="minor">
            <a:schemeClr val="tx1"/>
          </a:fontRef>
        </p:style>
      </p:cxnSp>
      <p:pic>
        <p:nvPicPr>
          <p:cNvPr id="6" name="Graphic 5" descr="Filter outline">
            <a:extLst>
              <a:ext uri="{FF2B5EF4-FFF2-40B4-BE49-F238E27FC236}">
                <a16:creationId xmlns:a16="http://schemas.microsoft.com/office/drawing/2014/main" id="{AE1AEAED-740C-1274-99CC-FD5B25B5A4F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295271" y="1569869"/>
            <a:ext cx="914400" cy="914400"/>
          </a:xfrm>
          <a:prstGeom prst="rect">
            <a:avLst/>
          </a:prstGeom>
        </p:spPr>
      </p:pic>
      <p:cxnSp>
        <p:nvCxnSpPr>
          <p:cNvPr id="10" name="Straight Connector 9">
            <a:extLst>
              <a:ext uri="{FF2B5EF4-FFF2-40B4-BE49-F238E27FC236}">
                <a16:creationId xmlns:a16="http://schemas.microsoft.com/office/drawing/2014/main" id="{6296084F-B578-8F5E-121D-66E646A7933E}"/>
              </a:ext>
            </a:extLst>
          </p:cNvPr>
          <p:cNvCxnSpPr/>
          <p:nvPr/>
        </p:nvCxnSpPr>
        <p:spPr>
          <a:xfrm>
            <a:off x="939134" y="2833141"/>
            <a:ext cx="7082852" cy="0"/>
          </a:xfrm>
          <a:prstGeom prst="line">
            <a:avLst/>
          </a:prstGeom>
        </p:spPr>
        <p:style>
          <a:lnRef idx="2">
            <a:schemeClr val="accent1"/>
          </a:lnRef>
          <a:fillRef idx="0">
            <a:schemeClr val="accent1"/>
          </a:fillRef>
          <a:effectRef idx="1">
            <a:schemeClr val="accent1"/>
          </a:effectRef>
          <a:fontRef idx="minor">
            <a:schemeClr val="tx1"/>
          </a:fontRef>
        </p:style>
      </p:cxnSp>
      <p:sp>
        <p:nvSpPr>
          <p:cNvPr id="11" name="Oval 10">
            <a:extLst>
              <a:ext uri="{FF2B5EF4-FFF2-40B4-BE49-F238E27FC236}">
                <a16:creationId xmlns:a16="http://schemas.microsoft.com/office/drawing/2014/main" id="{275B8E00-64BB-BDC8-40F2-5AB127AEB7D4}"/>
              </a:ext>
            </a:extLst>
          </p:cNvPr>
          <p:cNvSpPr/>
          <p:nvPr/>
        </p:nvSpPr>
        <p:spPr>
          <a:xfrm>
            <a:off x="4752471" y="2798865"/>
            <a:ext cx="112411" cy="835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Oval 2">
            <a:extLst>
              <a:ext uri="{FF2B5EF4-FFF2-40B4-BE49-F238E27FC236}">
                <a16:creationId xmlns:a16="http://schemas.microsoft.com/office/drawing/2014/main" id="{D15FE19A-50EB-EEBE-4C23-676996BD5BDC}"/>
              </a:ext>
            </a:extLst>
          </p:cNvPr>
          <p:cNvSpPr/>
          <p:nvPr/>
        </p:nvSpPr>
        <p:spPr>
          <a:xfrm>
            <a:off x="3999600" y="2951265"/>
            <a:ext cx="112411" cy="835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5D200687-2F7E-98F8-7E5C-240EAF0F108E}"/>
              </a:ext>
            </a:extLst>
          </p:cNvPr>
          <p:cNvSpPr/>
          <p:nvPr/>
        </p:nvSpPr>
        <p:spPr>
          <a:xfrm>
            <a:off x="4480560" y="2555527"/>
            <a:ext cx="112411" cy="835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A0C1FD35-B219-3AAC-8A60-AF62F9898B58}"/>
              </a:ext>
            </a:extLst>
          </p:cNvPr>
          <p:cNvSpPr/>
          <p:nvPr/>
        </p:nvSpPr>
        <p:spPr>
          <a:xfrm>
            <a:off x="4063314" y="2614588"/>
            <a:ext cx="112411" cy="835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299889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6" descr="Diagram">
            <a:extLst>
              <a:ext uri="{FF2B5EF4-FFF2-40B4-BE49-F238E27FC236}">
                <a16:creationId xmlns:a16="http://schemas.microsoft.com/office/drawing/2014/main" id="{AB22D05D-F451-EDFD-6E56-0A61BC5A4BB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7230" t="17505" r="16670" b="3867"/>
          <a:stretch/>
        </p:blipFill>
        <p:spPr>
          <a:xfrm>
            <a:off x="2468494" y="664525"/>
            <a:ext cx="4149891" cy="3814450"/>
          </a:xfrm>
          <a:prstGeom prst="rect">
            <a:avLst/>
          </a:prstGeom>
        </p:spPr>
      </p:pic>
      <p:sp>
        <p:nvSpPr>
          <p:cNvPr id="6" name="Title 1">
            <a:extLst>
              <a:ext uri="{FF2B5EF4-FFF2-40B4-BE49-F238E27FC236}">
                <a16:creationId xmlns:a16="http://schemas.microsoft.com/office/drawing/2014/main" id="{7AE52E8D-3EB9-9567-836A-240DB06FE50D}"/>
              </a:ext>
            </a:extLst>
          </p:cNvPr>
          <p:cNvSpPr>
            <a:spLocks noGrp="1"/>
          </p:cNvSpPr>
          <p:nvPr>
            <p:ph type="title"/>
          </p:nvPr>
        </p:nvSpPr>
        <p:spPr>
          <a:xfrm>
            <a:off x="1769166" y="-1"/>
            <a:ext cx="5548547" cy="1145512"/>
          </a:xfrm>
        </p:spPr>
        <p:txBody>
          <a:bodyPr>
            <a:normAutofit/>
          </a:bodyPr>
          <a:lstStyle/>
          <a:p>
            <a:pPr algn="ctr"/>
            <a:r>
              <a:rPr lang="en-US" sz="2800"/>
              <a:t>Measurement Confidence</a:t>
            </a:r>
          </a:p>
        </p:txBody>
      </p:sp>
    </p:spTree>
    <p:extLst>
      <p:ext uri="{BB962C8B-B14F-4D97-AF65-F5344CB8AC3E}">
        <p14:creationId xmlns:p14="http://schemas.microsoft.com/office/powerpoint/2010/main" val="4133512779"/>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19018F-F7A8-2851-50A2-AFBBC0CC76E0}"/>
              </a:ext>
            </a:extLst>
          </p:cNvPr>
          <p:cNvSpPr>
            <a:spLocks noGrp="1"/>
          </p:cNvSpPr>
          <p:nvPr>
            <p:ph type="title"/>
          </p:nvPr>
        </p:nvSpPr>
        <p:spPr/>
        <p:txBody>
          <a:bodyPr>
            <a:normAutofit fontScale="90000"/>
          </a:bodyPr>
          <a:lstStyle/>
          <a:p>
            <a:r>
              <a:rPr lang="en-US"/>
              <a:t>Deming Funnel – Adjust to the Measurement Point</a:t>
            </a:r>
          </a:p>
        </p:txBody>
      </p:sp>
      <p:cxnSp>
        <p:nvCxnSpPr>
          <p:cNvPr id="8" name="Straight Connector 7">
            <a:extLst>
              <a:ext uri="{FF2B5EF4-FFF2-40B4-BE49-F238E27FC236}">
                <a16:creationId xmlns:a16="http://schemas.microsoft.com/office/drawing/2014/main" id="{999DDADA-287A-F964-C569-18CC5C1685A5}"/>
              </a:ext>
            </a:extLst>
          </p:cNvPr>
          <p:cNvCxnSpPr/>
          <p:nvPr/>
        </p:nvCxnSpPr>
        <p:spPr>
          <a:xfrm>
            <a:off x="4330492" y="1268183"/>
            <a:ext cx="0" cy="3565237"/>
          </a:xfrm>
          <a:prstGeom prst="line">
            <a:avLst/>
          </a:prstGeom>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6296084F-B578-8F5E-121D-66E646A7933E}"/>
              </a:ext>
            </a:extLst>
          </p:cNvPr>
          <p:cNvCxnSpPr/>
          <p:nvPr/>
        </p:nvCxnSpPr>
        <p:spPr>
          <a:xfrm>
            <a:off x="939134" y="2833141"/>
            <a:ext cx="7082852" cy="0"/>
          </a:xfrm>
          <a:prstGeom prst="line">
            <a:avLst/>
          </a:prstGeom>
        </p:spPr>
        <p:style>
          <a:lnRef idx="2">
            <a:schemeClr val="accent1"/>
          </a:lnRef>
          <a:fillRef idx="0">
            <a:schemeClr val="accent1"/>
          </a:fillRef>
          <a:effectRef idx="1">
            <a:schemeClr val="accent1"/>
          </a:effectRef>
          <a:fontRef idx="minor">
            <a:schemeClr val="tx1"/>
          </a:fontRef>
        </p:style>
      </p:cxnSp>
      <p:sp>
        <p:nvSpPr>
          <p:cNvPr id="11" name="Oval 10">
            <a:extLst>
              <a:ext uri="{FF2B5EF4-FFF2-40B4-BE49-F238E27FC236}">
                <a16:creationId xmlns:a16="http://schemas.microsoft.com/office/drawing/2014/main" id="{275B8E00-64BB-BDC8-40F2-5AB127AEB7D4}"/>
              </a:ext>
            </a:extLst>
          </p:cNvPr>
          <p:cNvSpPr/>
          <p:nvPr/>
        </p:nvSpPr>
        <p:spPr>
          <a:xfrm>
            <a:off x="4752471" y="2798865"/>
            <a:ext cx="112411" cy="835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Oval 2">
            <a:extLst>
              <a:ext uri="{FF2B5EF4-FFF2-40B4-BE49-F238E27FC236}">
                <a16:creationId xmlns:a16="http://schemas.microsoft.com/office/drawing/2014/main" id="{D15FE19A-50EB-EEBE-4C23-676996BD5BDC}"/>
              </a:ext>
            </a:extLst>
          </p:cNvPr>
          <p:cNvSpPr/>
          <p:nvPr/>
        </p:nvSpPr>
        <p:spPr>
          <a:xfrm>
            <a:off x="3999600" y="2951265"/>
            <a:ext cx="112411" cy="835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5D200687-2F7E-98F8-7E5C-240EAF0F108E}"/>
              </a:ext>
            </a:extLst>
          </p:cNvPr>
          <p:cNvSpPr/>
          <p:nvPr/>
        </p:nvSpPr>
        <p:spPr>
          <a:xfrm>
            <a:off x="4480560" y="2555527"/>
            <a:ext cx="112411" cy="835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A0C1FD35-B219-3AAC-8A60-AF62F9898B58}"/>
              </a:ext>
            </a:extLst>
          </p:cNvPr>
          <p:cNvSpPr/>
          <p:nvPr/>
        </p:nvSpPr>
        <p:spPr>
          <a:xfrm>
            <a:off x="4063314" y="2614588"/>
            <a:ext cx="112411" cy="835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EAA0A0F1-FDCB-4321-0B6E-EB51FF522402}"/>
              </a:ext>
            </a:extLst>
          </p:cNvPr>
          <p:cNvSpPr/>
          <p:nvPr/>
        </p:nvSpPr>
        <p:spPr>
          <a:xfrm>
            <a:off x="4055805" y="2412190"/>
            <a:ext cx="112411" cy="835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F596C00C-84F5-1023-034F-111A657E2199}"/>
              </a:ext>
            </a:extLst>
          </p:cNvPr>
          <p:cNvSpPr/>
          <p:nvPr/>
        </p:nvSpPr>
        <p:spPr>
          <a:xfrm>
            <a:off x="4572000" y="3009030"/>
            <a:ext cx="112411" cy="835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1C5D568F-1DC9-368E-315C-EBA4A2E3F215}"/>
              </a:ext>
            </a:extLst>
          </p:cNvPr>
          <p:cNvSpPr/>
          <p:nvPr/>
        </p:nvSpPr>
        <p:spPr>
          <a:xfrm>
            <a:off x="4794275" y="2614588"/>
            <a:ext cx="112411" cy="835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4FA741EC-209E-ADEA-0081-0270CFADB2EC}"/>
              </a:ext>
            </a:extLst>
          </p:cNvPr>
          <p:cNvSpPr/>
          <p:nvPr/>
        </p:nvSpPr>
        <p:spPr>
          <a:xfrm>
            <a:off x="4218081" y="3128780"/>
            <a:ext cx="112411" cy="835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BBEF812A-6731-8F0A-B93B-BA971E60DFCC}"/>
              </a:ext>
            </a:extLst>
          </p:cNvPr>
          <p:cNvSpPr/>
          <p:nvPr/>
        </p:nvSpPr>
        <p:spPr>
          <a:xfrm>
            <a:off x="4338835" y="2187676"/>
            <a:ext cx="112411" cy="835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BCF5E4CD-CBE3-77B4-E1A7-724FBBD7A17E}"/>
              </a:ext>
            </a:extLst>
          </p:cNvPr>
          <p:cNvSpPr/>
          <p:nvPr/>
        </p:nvSpPr>
        <p:spPr>
          <a:xfrm>
            <a:off x="4356245" y="3283637"/>
            <a:ext cx="112411" cy="835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D55BEDE2-9569-6845-961B-31902A3FD4CC}"/>
              </a:ext>
            </a:extLst>
          </p:cNvPr>
          <p:cNvSpPr txBox="1"/>
          <p:nvPr/>
        </p:nvSpPr>
        <p:spPr>
          <a:xfrm>
            <a:off x="0" y="4187089"/>
            <a:ext cx="4088984" cy="923330"/>
          </a:xfrm>
          <a:prstGeom prst="rect">
            <a:avLst/>
          </a:prstGeom>
          <a:noFill/>
        </p:spPr>
        <p:txBody>
          <a:bodyPr wrap="square" rtlCol="0">
            <a:spAutoFit/>
          </a:bodyPr>
          <a:lstStyle/>
          <a:p>
            <a:r>
              <a:rPr lang="en-US">
                <a:solidFill>
                  <a:srgbClr val="005EA4"/>
                </a:solidFill>
              </a:rPr>
              <a:t>If we are constantly adjusting without understanding our process, we may never hit the target. </a:t>
            </a:r>
          </a:p>
        </p:txBody>
      </p:sp>
    </p:spTree>
    <p:extLst>
      <p:ext uri="{BB962C8B-B14F-4D97-AF65-F5344CB8AC3E}">
        <p14:creationId xmlns:p14="http://schemas.microsoft.com/office/powerpoint/2010/main" val="3935108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P spid="13" grpId="0" animBg="1"/>
      <p:bldP spid="14" grpId="0" animBg="1"/>
      <p:bldP spid="15" grpId="0" animBg="1"/>
      <p:bldP spid="16" grpId="0" animBg="1"/>
      <p:bldP spid="17" grpId="0"/>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19018F-F7A8-2851-50A2-AFBBC0CC76E0}"/>
              </a:ext>
            </a:extLst>
          </p:cNvPr>
          <p:cNvSpPr>
            <a:spLocks noGrp="1"/>
          </p:cNvSpPr>
          <p:nvPr>
            <p:ph type="title"/>
          </p:nvPr>
        </p:nvSpPr>
        <p:spPr/>
        <p:txBody>
          <a:bodyPr>
            <a:normAutofit fontScale="90000"/>
          </a:bodyPr>
          <a:lstStyle/>
          <a:p>
            <a:r>
              <a:rPr lang="en-US"/>
              <a:t>Deming Funnel – Adjust to the Measurement Point</a:t>
            </a:r>
          </a:p>
        </p:txBody>
      </p:sp>
      <p:sp>
        <p:nvSpPr>
          <p:cNvPr id="17" name="TextBox 16">
            <a:extLst>
              <a:ext uri="{FF2B5EF4-FFF2-40B4-BE49-F238E27FC236}">
                <a16:creationId xmlns:a16="http://schemas.microsoft.com/office/drawing/2014/main" id="{D55BEDE2-9569-6845-961B-31902A3FD4CC}"/>
              </a:ext>
            </a:extLst>
          </p:cNvPr>
          <p:cNvSpPr txBox="1"/>
          <p:nvPr/>
        </p:nvSpPr>
        <p:spPr>
          <a:xfrm>
            <a:off x="48445" y="4447481"/>
            <a:ext cx="9095555" cy="369332"/>
          </a:xfrm>
          <a:prstGeom prst="rect">
            <a:avLst/>
          </a:prstGeom>
          <a:noFill/>
        </p:spPr>
        <p:txBody>
          <a:bodyPr wrap="square" rtlCol="0">
            <a:spAutoFit/>
          </a:bodyPr>
          <a:lstStyle/>
          <a:p>
            <a:r>
              <a:rPr lang="en-US">
                <a:solidFill>
                  <a:srgbClr val="005EA4"/>
                </a:solidFill>
              </a:rPr>
              <a:t>If we are constantly adjusting without understanding our process, we may never hit the target. </a:t>
            </a:r>
          </a:p>
        </p:txBody>
      </p:sp>
      <p:pic>
        <p:nvPicPr>
          <p:cNvPr id="19" name="Picture 18">
            <a:extLst>
              <a:ext uri="{FF2B5EF4-FFF2-40B4-BE49-F238E27FC236}">
                <a16:creationId xmlns:a16="http://schemas.microsoft.com/office/drawing/2014/main" id="{076CD1AE-83A9-ACA6-5626-55E27CCB1B36}"/>
              </a:ext>
            </a:extLst>
          </p:cNvPr>
          <p:cNvPicPr>
            <a:picLocks noChangeAspect="1"/>
          </p:cNvPicPr>
          <p:nvPr/>
        </p:nvPicPr>
        <p:blipFill>
          <a:blip r:embed="rId2"/>
          <a:stretch>
            <a:fillRect/>
          </a:stretch>
        </p:blipFill>
        <p:spPr>
          <a:xfrm>
            <a:off x="270388" y="658622"/>
            <a:ext cx="8420343" cy="3826256"/>
          </a:xfrm>
          <a:prstGeom prst="rect">
            <a:avLst/>
          </a:prstGeom>
        </p:spPr>
      </p:pic>
    </p:spTree>
    <p:extLst>
      <p:ext uri="{BB962C8B-B14F-4D97-AF65-F5344CB8AC3E}">
        <p14:creationId xmlns:p14="http://schemas.microsoft.com/office/powerpoint/2010/main" val="3777037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6541DE-C2B1-E137-195F-B5ED12CAE876}"/>
              </a:ext>
            </a:extLst>
          </p:cNvPr>
          <p:cNvSpPr>
            <a:spLocks noGrp="1"/>
          </p:cNvSpPr>
          <p:nvPr>
            <p:ph type="title"/>
          </p:nvPr>
        </p:nvSpPr>
        <p:spPr/>
        <p:txBody>
          <a:bodyPr/>
          <a:lstStyle/>
          <a:p>
            <a:r>
              <a:rPr lang="en-US"/>
              <a:t>Bias Conclusion</a:t>
            </a:r>
          </a:p>
        </p:txBody>
      </p:sp>
      <p:sp>
        <p:nvSpPr>
          <p:cNvPr id="3" name="Content Placeholder 2">
            <a:extLst>
              <a:ext uri="{FF2B5EF4-FFF2-40B4-BE49-F238E27FC236}">
                <a16:creationId xmlns:a16="http://schemas.microsoft.com/office/drawing/2014/main" id="{6E5744A5-566D-35E1-10C7-9E7E62B11D36}"/>
              </a:ext>
            </a:extLst>
          </p:cNvPr>
          <p:cNvSpPr>
            <a:spLocks noGrp="1"/>
          </p:cNvSpPr>
          <p:nvPr>
            <p:ph idx="1"/>
          </p:nvPr>
        </p:nvSpPr>
        <p:spPr>
          <a:xfrm>
            <a:off x="508001" y="1039762"/>
            <a:ext cx="8144244" cy="3491261"/>
          </a:xfrm>
        </p:spPr>
        <p:txBody>
          <a:bodyPr vert="horz" lIns="68580" tIns="34290" rIns="68580" bIns="34290" rtlCol="0" anchor="t">
            <a:normAutofit/>
          </a:bodyPr>
          <a:lstStyle/>
          <a:p>
            <a:pPr>
              <a:buFont typeface="Arial" panose="020B0604020202020204" pitchFamily="34" charset="0"/>
              <a:buChar char="•"/>
            </a:pPr>
            <a:r>
              <a:rPr lang="en-US" sz="2100" kern="1800">
                <a:latin typeface="Calibri"/>
                <a:ea typeface="Times New Roman" panose="02020603050405020304" pitchFamily="18" charset="0"/>
                <a:cs typeface="Calibri"/>
              </a:rPr>
              <a:t>Not correcting for bias seems to be a problem many in the calibration deal with, and their unsuspecting customers are likely getting calibrations that carry too much overall Measurement Risk. </a:t>
            </a:r>
            <a:endParaRPr lang="en-US" sz="2100" kern="1800">
              <a:ea typeface="Times New Roman" panose="02020603050405020304" pitchFamily="18" charset="0"/>
            </a:endParaRPr>
          </a:p>
          <a:p>
            <a:pPr>
              <a:buFont typeface="Arial" panose="020B0604020202020204" pitchFamily="34" charset="0"/>
              <a:buChar char="•"/>
            </a:pPr>
            <a:r>
              <a:rPr lang="en-US" sz="2100" kern="1800">
                <a:solidFill>
                  <a:srgbClr val="181818"/>
                </a:solidFill>
                <a:latin typeface="Calibri"/>
                <a:ea typeface="Times New Roman" panose="02020603050405020304" pitchFamily="18" charset="0"/>
                <a:cs typeface="Calibri"/>
              </a:rPr>
              <a:t>The habit of insisting on a 4:1 TUR assumes the measurement process is centered (measurement bias is corrected). </a:t>
            </a:r>
            <a:endParaRPr lang="en-US" sz="2100" kern="1800">
              <a:solidFill>
                <a:srgbClr val="181818"/>
              </a:solidFill>
              <a:ea typeface="Times New Roman" panose="02020603050405020304" pitchFamily="18" charset="0"/>
            </a:endParaRPr>
          </a:p>
          <a:p>
            <a:pPr>
              <a:buFont typeface="Arial" panose="020B0604020202020204" pitchFamily="34" charset="0"/>
              <a:buChar char="•"/>
            </a:pPr>
            <a:r>
              <a:rPr lang="en-US" sz="2100" kern="1800">
                <a:solidFill>
                  <a:srgbClr val="181818"/>
                </a:solidFill>
                <a:latin typeface="Calibri"/>
                <a:ea typeface="Times New Roman" panose="02020603050405020304" pitchFamily="18" charset="0"/>
                <a:cs typeface="Calibri"/>
              </a:rPr>
              <a:t>When bias is not corrected, the risk of making a measurement that does not properly account for bias can result in an underestimation of measurement uncertainty and therefore disagrees with the metrologically traceability definition and undermines measurement confidence.</a:t>
            </a:r>
            <a:endParaRPr lang="en-US" sz="2100">
              <a:latin typeface="Times New Roman"/>
              <a:ea typeface="Calibri" panose="020F0502020204030204" pitchFamily="34" charset="0"/>
              <a:cs typeface="Calibri"/>
            </a:endParaRPr>
          </a:p>
          <a:p>
            <a:pPr>
              <a:buFont typeface="Arial" panose="020B0604020202020204" pitchFamily="34" charset="0"/>
              <a:buChar char="•"/>
            </a:pPr>
            <a:endParaRPr lang="en-US" sz="2100">
              <a:ea typeface="Calibri" panose="020F0502020204030204" pitchFamily="34" charset="0"/>
            </a:endParaRPr>
          </a:p>
          <a:p>
            <a:pPr>
              <a:buFont typeface="Arial" panose="020B0604020202020204" pitchFamily="34" charset="0"/>
              <a:buChar char="•"/>
            </a:pPr>
            <a:endParaRPr lang="en-US" sz="2100" kern="1800">
              <a:ea typeface="Times New Roman" panose="02020603050405020304" pitchFamily="18" charset="0"/>
            </a:endParaRPr>
          </a:p>
          <a:p>
            <a:pPr marL="0" indent="0"/>
            <a:endParaRPr lang="en-US" sz="1350">
              <a:latin typeface="Calibri" panose="020F0502020204030204" pitchFamily="34" charset="0"/>
              <a:ea typeface="Calibri" panose="020F0502020204030204" pitchFamily="34" charset="0"/>
              <a:cs typeface="Times New Roman" panose="02020603050405020304" pitchFamily="18" charset="0"/>
            </a:endParaRPr>
          </a:p>
          <a:p>
            <a:pPr>
              <a:buFont typeface="Arial" panose="020B0604020202020204" pitchFamily="34" charset="0"/>
              <a:buChar char="•"/>
            </a:pPr>
            <a:endParaRPr lang="en-US" sz="1350" kern="1800">
              <a:solidFill>
                <a:srgbClr val="181818"/>
              </a:solidFill>
              <a:latin typeface="Cambria Math" panose="02040503050406030204" pitchFamily="18" charset="0"/>
              <a:ea typeface="Times New Roman" panose="02020603050405020304" pitchFamily="18" charset="0"/>
              <a:cs typeface="Calibri" panose="020F0502020204030204" pitchFamily="34" charset="0"/>
            </a:endParaRPr>
          </a:p>
          <a:p>
            <a:pPr>
              <a:buFont typeface="Arial" panose="020B0604020202020204" pitchFamily="34" charset="0"/>
              <a:buChar char="•"/>
            </a:pPr>
            <a:endParaRPr lang="en-US"/>
          </a:p>
        </p:txBody>
      </p:sp>
    </p:spTree>
    <p:extLst>
      <p:ext uri="{BB962C8B-B14F-4D97-AF65-F5344CB8AC3E}">
        <p14:creationId xmlns:p14="http://schemas.microsoft.com/office/powerpoint/2010/main" val="3696962444"/>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18817A-81B6-166C-AF53-6B45E8AFA04B}"/>
              </a:ext>
            </a:extLst>
          </p:cNvPr>
          <p:cNvSpPr>
            <a:spLocks noGrp="1"/>
          </p:cNvSpPr>
          <p:nvPr>
            <p:ph type="title"/>
          </p:nvPr>
        </p:nvSpPr>
        <p:spPr/>
        <p:txBody>
          <a:bodyPr>
            <a:normAutofit fontScale="90000"/>
          </a:bodyPr>
          <a:lstStyle/>
          <a:p>
            <a:r>
              <a:rPr lang="en-US" sz="3200" dirty="0">
                <a:solidFill>
                  <a:srgbClr val="006BBC"/>
                </a:solidFill>
                <a:latin typeface="Segoe UI Semibold" panose="020B0702040204020203" pitchFamily="34" charset="0"/>
                <a:ea typeface="Lato Light" panose="020F0502020204030203" pitchFamily="34" charset="0"/>
                <a:cs typeface="Segoe UI Semibold" panose="020B0702040204020203" pitchFamily="34" charset="0"/>
              </a:rPr>
              <a:t>Case Study– “Deflate Gate”</a:t>
            </a:r>
            <a:br>
              <a:rPr lang="en-US" sz="3200" dirty="0">
                <a:solidFill>
                  <a:schemeClr val="tx2"/>
                </a:solidFill>
                <a:latin typeface="Segoe UI Semibold" panose="020B0702040204020203" pitchFamily="34" charset="0"/>
                <a:ea typeface="Lato Semibold" panose="020F0502020204030203" pitchFamily="34" charset="0"/>
                <a:cs typeface="Segoe UI Semibold" panose="020B0702040204020203" pitchFamily="34" charset="0"/>
              </a:rPr>
            </a:br>
            <a:endParaRPr lang="en-US" dirty="0">
              <a:solidFill>
                <a:schemeClr val="tx2"/>
              </a:solidFill>
            </a:endParaRPr>
          </a:p>
        </p:txBody>
      </p:sp>
      <p:sp>
        <p:nvSpPr>
          <p:cNvPr id="3" name="Content Placeholder 2">
            <a:extLst>
              <a:ext uri="{FF2B5EF4-FFF2-40B4-BE49-F238E27FC236}">
                <a16:creationId xmlns:a16="http://schemas.microsoft.com/office/drawing/2014/main" id="{A7066955-4AEC-179A-FD5B-026F119664FF}"/>
              </a:ext>
            </a:extLst>
          </p:cNvPr>
          <p:cNvSpPr>
            <a:spLocks noGrp="1"/>
          </p:cNvSpPr>
          <p:nvPr>
            <p:ph idx="1"/>
          </p:nvPr>
        </p:nvSpPr>
        <p:spPr>
          <a:xfrm>
            <a:off x="433047" y="802386"/>
            <a:ext cx="4774319" cy="3627201"/>
          </a:xfrm>
        </p:spPr>
        <p:txBody>
          <a:bodyPr>
            <a:normAutofit fontScale="77500" lnSpcReduction="20000"/>
          </a:bodyPr>
          <a:lstStyle/>
          <a:p>
            <a:pPr marL="342900" indent="-342900">
              <a:buFont typeface="Arial" panose="020B0604020202020204" pitchFamily="34" charset="0"/>
              <a:buChar char="•"/>
            </a:pPr>
            <a:r>
              <a:rPr lang="en-US" sz="2000" dirty="0">
                <a:latin typeface="+mn-lt"/>
                <a:ea typeface="Lato Semibold" panose="020F0502020204030203" pitchFamily="34" charset="0"/>
                <a:cs typeface="Lato Semibold" panose="020F0502020204030203" pitchFamily="34" charset="0"/>
              </a:rPr>
              <a:t>Deflate gate suggested that the New England Patriots used an illegal process for lowering the inflation of game footballs at the behest of quarterback Tom Brady</a:t>
            </a:r>
          </a:p>
          <a:p>
            <a:endParaRPr lang="en-US" sz="2100" dirty="0">
              <a:latin typeface="+mn-lt"/>
              <a:ea typeface="Lato Semibold" panose="020F0502020204030203" pitchFamily="34" charset="0"/>
              <a:cs typeface="Lato Semibold" panose="020F0502020204030203" pitchFamily="34" charset="0"/>
            </a:endParaRPr>
          </a:p>
          <a:p>
            <a:r>
              <a:rPr lang="en-US" sz="2100" dirty="0">
                <a:latin typeface="+mn-lt"/>
                <a:ea typeface="Lato Semibold" panose="020F0502020204030203" pitchFamily="34" charset="0"/>
                <a:cs typeface="Lato Semibold" panose="020F0502020204030203" pitchFamily="34" charset="0"/>
              </a:rPr>
              <a:t>NFL Rulebook (Goodell 2014) states “The ball </a:t>
            </a:r>
            <a:r>
              <a:rPr lang="en-US" sz="2100" i="1" u="sng" dirty="0">
                <a:latin typeface="+mn-lt"/>
                <a:ea typeface="Lato Semibold" panose="020F0502020204030203" pitchFamily="34" charset="0"/>
                <a:cs typeface="Lato Semibold" panose="020F0502020204030203" pitchFamily="34" charset="0"/>
              </a:rPr>
              <a:t>shall</a:t>
            </a:r>
            <a:r>
              <a:rPr lang="en-US" sz="2100" dirty="0">
                <a:latin typeface="+mn-lt"/>
                <a:ea typeface="Lato Semibold" panose="020F0502020204030203" pitchFamily="34" charset="0"/>
                <a:cs typeface="Lato Semibold" panose="020F0502020204030203" pitchFamily="34" charset="0"/>
              </a:rPr>
              <a:t> be made up of an inflated (12.5 to 13.5 pounds) urethane bladder enclosed in a pebble grained, leather case (natural tan color) without corrugations of any kind. It </a:t>
            </a:r>
            <a:r>
              <a:rPr lang="en-US" sz="2100" i="1" u="sng" dirty="0">
                <a:latin typeface="+mn-lt"/>
                <a:ea typeface="Lato Semibold" panose="020F0502020204030203" pitchFamily="34" charset="0"/>
                <a:cs typeface="Lato Semibold" panose="020F0502020204030203" pitchFamily="34" charset="0"/>
              </a:rPr>
              <a:t>shall</a:t>
            </a:r>
            <a:r>
              <a:rPr lang="en-US" sz="2100" dirty="0">
                <a:latin typeface="+mn-lt"/>
                <a:ea typeface="Lato Semibold" panose="020F0502020204030203" pitchFamily="34" charset="0"/>
                <a:cs typeface="Lato Semibold" panose="020F0502020204030203" pitchFamily="34" charset="0"/>
              </a:rPr>
              <a:t> have the form of a prolate spheroid, and the size and weight </a:t>
            </a:r>
            <a:r>
              <a:rPr lang="en-US" sz="2100" i="1" u="sng" dirty="0">
                <a:latin typeface="+mn-lt"/>
                <a:ea typeface="Lato Semibold" panose="020F0502020204030203" pitchFamily="34" charset="0"/>
                <a:cs typeface="Lato Semibold" panose="020F0502020204030203" pitchFamily="34" charset="0"/>
              </a:rPr>
              <a:t>shall</a:t>
            </a:r>
            <a:r>
              <a:rPr lang="en-US" sz="2100" dirty="0">
                <a:latin typeface="+mn-lt"/>
                <a:ea typeface="Lato Semibold" panose="020F0502020204030203" pitchFamily="34" charset="0"/>
                <a:cs typeface="Lato Semibold" panose="020F0502020204030203" pitchFamily="34" charset="0"/>
              </a:rPr>
              <a:t> be:</a:t>
            </a:r>
          </a:p>
          <a:p>
            <a:endParaRPr lang="en-US" sz="2100" dirty="0">
              <a:latin typeface="+mn-lt"/>
              <a:ea typeface="Lato Semibold" panose="020F0502020204030203" pitchFamily="34" charset="0"/>
              <a:cs typeface="Lato Semibold" panose="020F0502020204030203" pitchFamily="34" charset="0"/>
            </a:endParaRPr>
          </a:p>
          <a:p>
            <a:r>
              <a:rPr lang="en-US" sz="2100" dirty="0">
                <a:latin typeface="+mn-lt"/>
                <a:ea typeface="Lato Semibold" panose="020F0502020204030203" pitchFamily="34" charset="0"/>
                <a:cs typeface="Lato Semibold" panose="020F0502020204030203" pitchFamily="34" charset="0"/>
              </a:rPr>
              <a:t>Long axis = 11 to 11.25”</a:t>
            </a:r>
          </a:p>
          <a:p>
            <a:r>
              <a:rPr lang="en-US" sz="2100" dirty="0">
                <a:latin typeface="+mn-lt"/>
                <a:ea typeface="Lato Semibold" panose="020F0502020204030203" pitchFamily="34" charset="0"/>
                <a:cs typeface="Lato Semibold" panose="020F0502020204030203" pitchFamily="34" charset="0"/>
              </a:rPr>
              <a:t>Long circumference = 28 to 28.5”</a:t>
            </a:r>
          </a:p>
          <a:p>
            <a:r>
              <a:rPr lang="en-US" sz="2100" dirty="0">
                <a:latin typeface="+mn-lt"/>
                <a:ea typeface="Lato Semibold" panose="020F0502020204030203" pitchFamily="34" charset="0"/>
                <a:cs typeface="Lato Semibold" panose="020F0502020204030203" pitchFamily="34" charset="0"/>
              </a:rPr>
              <a:t>Short circumference = 21 to 21.25”</a:t>
            </a:r>
          </a:p>
          <a:p>
            <a:r>
              <a:rPr lang="en-US" sz="2100" dirty="0">
                <a:latin typeface="+mn-lt"/>
                <a:ea typeface="Lato Semibold" panose="020F0502020204030203" pitchFamily="34" charset="0"/>
                <a:cs typeface="Lato Semibold" panose="020F0502020204030203" pitchFamily="34" charset="0"/>
              </a:rPr>
              <a:t>Weight = 14 to 15 oz.</a:t>
            </a:r>
          </a:p>
        </p:txBody>
      </p:sp>
      <p:sp>
        <p:nvSpPr>
          <p:cNvPr id="4" name="Footer Placeholder 3">
            <a:extLst>
              <a:ext uri="{FF2B5EF4-FFF2-40B4-BE49-F238E27FC236}">
                <a16:creationId xmlns:a16="http://schemas.microsoft.com/office/drawing/2014/main" id="{FA23F2D1-2AEB-EF64-F050-FFE137E91A81}"/>
              </a:ext>
            </a:extLst>
          </p:cNvPr>
          <p:cNvSpPr>
            <a:spLocks noGrp="1"/>
          </p:cNvSpPr>
          <p:nvPr>
            <p:ph type="ftr" sz="quarter" idx="11"/>
          </p:nvPr>
        </p:nvSpPr>
        <p:spPr/>
        <p:txBody>
          <a:bodyPr/>
          <a:lstStyle/>
          <a:p>
            <a:endParaRPr lang="en-US"/>
          </a:p>
        </p:txBody>
      </p:sp>
      <p:pic>
        <p:nvPicPr>
          <p:cNvPr id="5" name="Picture 4">
            <a:extLst>
              <a:ext uri="{FF2B5EF4-FFF2-40B4-BE49-F238E27FC236}">
                <a16:creationId xmlns:a16="http://schemas.microsoft.com/office/drawing/2014/main" id="{E28A9D80-1C92-6AB5-B316-277B84B0B9CB}"/>
              </a:ext>
            </a:extLst>
          </p:cNvPr>
          <p:cNvPicPr>
            <a:picLocks noChangeAspect="1"/>
          </p:cNvPicPr>
          <p:nvPr/>
        </p:nvPicPr>
        <p:blipFill>
          <a:blip r:embed="rId2"/>
          <a:stretch>
            <a:fillRect/>
          </a:stretch>
        </p:blipFill>
        <p:spPr>
          <a:xfrm>
            <a:off x="5650509" y="1403732"/>
            <a:ext cx="3060444" cy="2424507"/>
          </a:xfrm>
          <a:prstGeom prst="rect">
            <a:avLst/>
          </a:prstGeom>
        </p:spPr>
      </p:pic>
    </p:spTree>
    <p:extLst>
      <p:ext uri="{BB962C8B-B14F-4D97-AF65-F5344CB8AC3E}">
        <p14:creationId xmlns:p14="http://schemas.microsoft.com/office/powerpoint/2010/main" val="624565996"/>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18817A-81B6-166C-AF53-6B45E8AFA04B}"/>
              </a:ext>
            </a:extLst>
          </p:cNvPr>
          <p:cNvSpPr>
            <a:spLocks noGrp="1"/>
          </p:cNvSpPr>
          <p:nvPr>
            <p:ph type="title"/>
          </p:nvPr>
        </p:nvSpPr>
        <p:spPr/>
        <p:txBody>
          <a:bodyPr>
            <a:normAutofit fontScale="90000"/>
          </a:bodyPr>
          <a:lstStyle/>
          <a:p>
            <a:r>
              <a:rPr lang="en-US" sz="3200" dirty="0">
                <a:solidFill>
                  <a:srgbClr val="006BBC"/>
                </a:solidFill>
                <a:latin typeface="Segoe UI Semibold" panose="020B0702040204020203" pitchFamily="34" charset="0"/>
                <a:ea typeface="Lato Light" panose="020F0502020204030203" pitchFamily="34" charset="0"/>
                <a:cs typeface="Segoe UI Semibold" panose="020B0702040204020203" pitchFamily="34" charset="0"/>
              </a:rPr>
              <a:t>Case Study– “Deflate Gate”</a:t>
            </a:r>
            <a:br>
              <a:rPr lang="en-US" sz="3200" dirty="0">
                <a:solidFill>
                  <a:schemeClr val="tx2"/>
                </a:solidFill>
                <a:latin typeface="Segoe UI Semibold" panose="020B0702040204020203" pitchFamily="34" charset="0"/>
                <a:ea typeface="Lato Semibold" panose="020F0502020204030203" pitchFamily="34" charset="0"/>
                <a:cs typeface="Segoe UI Semibold" panose="020B0702040204020203" pitchFamily="34" charset="0"/>
              </a:rPr>
            </a:br>
            <a:endParaRPr lang="en-US" dirty="0">
              <a:solidFill>
                <a:schemeClr val="tx2"/>
              </a:solidFill>
            </a:endParaRPr>
          </a:p>
        </p:txBody>
      </p:sp>
      <p:sp>
        <p:nvSpPr>
          <p:cNvPr id="3" name="Content Placeholder 2">
            <a:extLst>
              <a:ext uri="{FF2B5EF4-FFF2-40B4-BE49-F238E27FC236}">
                <a16:creationId xmlns:a16="http://schemas.microsoft.com/office/drawing/2014/main" id="{A7066955-4AEC-179A-FD5B-026F119664FF}"/>
              </a:ext>
            </a:extLst>
          </p:cNvPr>
          <p:cNvSpPr>
            <a:spLocks noGrp="1"/>
          </p:cNvSpPr>
          <p:nvPr>
            <p:ph idx="1"/>
          </p:nvPr>
        </p:nvSpPr>
        <p:spPr>
          <a:xfrm>
            <a:off x="365760" y="817066"/>
            <a:ext cx="5374976" cy="4086404"/>
          </a:xfrm>
        </p:spPr>
        <p:txBody>
          <a:bodyPr>
            <a:normAutofit/>
          </a:bodyPr>
          <a:lstStyle/>
          <a:p>
            <a:pPr marL="342900" indent="-342900">
              <a:buFont typeface="Arial" panose="020B0604020202020204" pitchFamily="34" charset="0"/>
              <a:buChar char="•"/>
            </a:pPr>
            <a:r>
              <a:rPr lang="en-US" sz="1400" dirty="0">
                <a:latin typeface="+mn-lt"/>
                <a:ea typeface="Lato Semibold" panose="020F0502020204030203" pitchFamily="34" charset="0"/>
                <a:cs typeface="Lato Semibold" panose="020F0502020204030203" pitchFamily="34" charset="0"/>
              </a:rPr>
              <a:t>The NFL Chose to use the following gauges - One “no name” the other model CJ-01 manufactured for Wilson by Jiao </a:t>
            </a:r>
            <a:r>
              <a:rPr lang="en-US" sz="1400" dirty="0" err="1">
                <a:latin typeface="+mn-lt"/>
                <a:ea typeface="Lato Semibold" panose="020F0502020204030203" pitchFamily="34" charset="0"/>
                <a:cs typeface="Lato Semibold" panose="020F0502020204030203" pitchFamily="34" charset="0"/>
              </a:rPr>
              <a:t>Hsiung</a:t>
            </a:r>
            <a:r>
              <a:rPr lang="en-US" sz="1400" dirty="0">
                <a:latin typeface="+mn-lt"/>
                <a:ea typeface="Lato Semibold" panose="020F0502020204030203" pitchFamily="34" charset="0"/>
                <a:cs typeface="Lato Semibold" panose="020F0502020204030203" pitchFamily="34" charset="0"/>
              </a:rPr>
              <a:t> Industry Corp. (Exponent findings 2015)</a:t>
            </a:r>
          </a:p>
          <a:p>
            <a:pPr>
              <a:buFont typeface="Arial" panose="020B0604020202020204" pitchFamily="34" charset="0"/>
              <a:buChar char="•"/>
            </a:pPr>
            <a:r>
              <a:rPr lang="en-US" sz="1400" dirty="0">
                <a:latin typeface="+mn-lt"/>
                <a:ea typeface="Lato Semibold" panose="020F0502020204030203" pitchFamily="34" charset="0"/>
                <a:cs typeface="Lato Semibold" panose="020F0502020204030203" pitchFamily="34" charset="0"/>
              </a:rPr>
              <a:t>The process: two measurements were taken on each game ball (11 balls in total) at halftime, with a different gauge and operator used for each. Degrees of freedom = 1</a:t>
            </a:r>
          </a:p>
          <a:p>
            <a:pPr marL="342900" indent="-342900">
              <a:buFont typeface="Arial" panose="020B0604020202020204" pitchFamily="34" charset="0"/>
              <a:buChar char="•"/>
            </a:pPr>
            <a:r>
              <a:rPr lang="en-US" sz="1400" dirty="0">
                <a:latin typeface="+mn-lt"/>
                <a:ea typeface="Lato Semibold" panose="020F0502020204030203" pitchFamily="34" charset="0"/>
                <a:cs typeface="Lato Semibold" panose="020F0502020204030203" pitchFamily="34" charset="0"/>
              </a:rPr>
              <a:t>Although both gauges likely produced by Jiao </a:t>
            </a:r>
            <a:r>
              <a:rPr lang="en-US" sz="1400" dirty="0" err="1">
                <a:latin typeface="+mn-lt"/>
                <a:ea typeface="Lato Semibold" panose="020F0502020204030203" pitchFamily="34" charset="0"/>
                <a:cs typeface="Lato Semibold" panose="020F0502020204030203" pitchFamily="34" charset="0"/>
              </a:rPr>
              <a:t>Hsiung</a:t>
            </a:r>
            <a:r>
              <a:rPr lang="en-US" sz="1400" dirty="0">
                <a:latin typeface="+mn-lt"/>
                <a:ea typeface="Lato Semibold" panose="020F0502020204030203" pitchFamily="34" charset="0"/>
                <a:cs typeface="Lato Semibold" panose="020F0502020204030203" pitchFamily="34" charset="0"/>
              </a:rPr>
              <a:t> Industry Corp (JHIC), Wilson has no stated accuracy. The display reads ±0.05 PSIG (the last digit is either 0 or 5)</a:t>
            </a:r>
            <a:br>
              <a:rPr lang="en-US" sz="1400" dirty="0">
                <a:latin typeface="+mn-lt"/>
                <a:ea typeface="Lato Semibold" panose="020F0502020204030203" pitchFamily="34" charset="0"/>
                <a:cs typeface="Lato Semibold" panose="020F0502020204030203" pitchFamily="34" charset="0"/>
              </a:rPr>
            </a:br>
            <a:endParaRPr lang="en-US" sz="1400" dirty="0">
              <a:latin typeface="+mn-lt"/>
              <a:ea typeface="Lato Semibold" panose="020F0502020204030203" pitchFamily="34" charset="0"/>
              <a:cs typeface="Lato Semibold" panose="020F0502020204030203" pitchFamily="34" charset="0"/>
            </a:endParaRPr>
          </a:p>
          <a:p>
            <a:pPr marL="342900" indent="-342900">
              <a:buFont typeface="Arial" panose="020B0604020202020204" pitchFamily="34" charset="0"/>
              <a:buChar char="•"/>
            </a:pPr>
            <a:r>
              <a:rPr lang="en-US" sz="1400" dirty="0">
                <a:latin typeface="+mn-lt"/>
                <a:ea typeface="Lato Semibold" panose="020F0502020204030203" pitchFamily="34" charset="0"/>
                <a:cs typeface="Lato Semibold" panose="020F0502020204030203" pitchFamily="34" charset="0"/>
              </a:rPr>
              <a:t>Similar gauges have a stated accuracy of ±1% of Full Scale (FS) which equates to ±0.2 PSIG where FS = 20 PSIG – </a:t>
            </a:r>
            <a:r>
              <a:rPr lang="en-US" sz="1400" u="sng" dirty="0">
                <a:latin typeface="+mn-lt"/>
                <a:ea typeface="Lato Semibold" panose="020F0502020204030203" pitchFamily="34" charset="0"/>
                <a:cs typeface="Lato Semibold" panose="020F0502020204030203" pitchFamily="34" charset="0"/>
              </a:rPr>
              <a:t>we will assume this is the accuracy of the game gauges </a:t>
            </a:r>
          </a:p>
          <a:p>
            <a:pPr marL="342900" indent="-342900">
              <a:buFont typeface="Arial" panose="020B0604020202020204" pitchFamily="34" charset="0"/>
              <a:buChar char="•"/>
            </a:pPr>
            <a:endParaRPr lang="en-US" sz="1400" dirty="0">
              <a:latin typeface="+mn-lt"/>
              <a:ea typeface="Lato Semibold" panose="020F0502020204030203" pitchFamily="34" charset="0"/>
              <a:cs typeface="Lato Semibold" panose="020F0502020204030203" pitchFamily="34" charset="0"/>
            </a:endParaRPr>
          </a:p>
          <a:p>
            <a:pPr>
              <a:buFont typeface="Arial" panose="020B0604020202020204" pitchFamily="34" charset="0"/>
              <a:buChar char="•"/>
            </a:pPr>
            <a:r>
              <a:rPr lang="en-US" sz="1400" dirty="0">
                <a:latin typeface="+mn-lt"/>
                <a:ea typeface="Lato Semibold" panose="020F0502020204030203" pitchFamily="34" charset="0"/>
                <a:cs typeface="Lato Semibold" panose="020F0502020204030203" pitchFamily="34" charset="0"/>
              </a:rPr>
              <a:t>Neither gauge used in the game had a traceable calibration, which makes the specification difficult to prove and therefore the true accuracy is likely worse</a:t>
            </a:r>
          </a:p>
          <a:p>
            <a:pPr>
              <a:buFont typeface="Arial" panose="020B0604020202020204" pitchFamily="34" charset="0"/>
              <a:buChar char="•"/>
            </a:pPr>
            <a:endParaRPr lang="en-US" sz="1100" dirty="0">
              <a:ea typeface="Lato Semibold" panose="020F0502020204030203" pitchFamily="34" charset="0"/>
              <a:cs typeface="Lato Semibold" panose="020F0502020204030203" pitchFamily="34" charset="0"/>
            </a:endParaRPr>
          </a:p>
          <a:p>
            <a:pPr marL="342900" indent="-342900">
              <a:buFont typeface="Arial" panose="020B0604020202020204" pitchFamily="34" charset="0"/>
              <a:buChar char="•"/>
            </a:pPr>
            <a:endParaRPr lang="en-US" sz="1100" dirty="0">
              <a:latin typeface="+mn-lt"/>
              <a:ea typeface="Lato Semibold" panose="020F0502020204030203" pitchFamily="34" charset="0"/>
              <a:cs typeface="Lato Semibold" panose="020F0502020204030203" pitchFamily="34" charset="0"/>
            </a:endParaRPr>
          </a:p>
          <a:p>
            <a:pPr marL="342900" indent="-342900">
              <a:buFont typeface="Arial" panose="020B0604020202020204" pitchFamily="34" charset="0"/>
              <a:buChar char="•"/>
            </a:pPr>
            <a:endParaRPr lang="en-US" sz="1900" dirty="0">
              <a:latin typeface="+mn-lt"/>
              <a:ea typeface="Lato Semibold" panose="020F0502020204030203" pitchFamily="34" charset="0"/>
              <a:cs typeface="Lato Semibold" panose="020F0502020204030203" pitchFamily="34" charset="0"/>
            </a:endParaRPr>
          </a:p>
          <a:p>
            <a:pPr>
              <a:buFont typeface="Arial" panose="020B0604020202020204" pitchFamily="34" charset="0"/>
              <a:buChar char="•"/>
            </a:pPr>
            <a:endParaRPr lang="en-US" sz="1800" dirty="0">
              <a:latin typeface="+mn-lt"/>
              <a:ea typeface="Lato Semibold" panose="020F0502020204030203" pitchFamily="34" charset="0"/>
              <a:cs typeface="Lato Semibold" panose="020F0502020204030203" pitchFamily="34" charset="0"/>
            </a:endParaRPr>
          </a:p>
          <a:p>
            <a:pPr marL="342900" indent="-342900">
              <a:buFont typeface="Arial" panose="020B0604020202020204" pitchFamily="34" charset="0"/>
              <a:buChar char="•"/>
            </a:pPr>
            <a:endParaRPr lang="en-US" sz="1800" dirty="0">
              <a:latin typeface="+mn-lt"/>
              <a:ea typeface="Lato Semibold" panose="020F0502020204030203" pitchFamily="34" charset="0"/>
              <a:cs typeface="Lato Semibold" panose="020F0502020204030203" pitchFamily="34" charset="0"/>
            </a:endParaRPr>
          </a:p>
        </p:txBody>
      </p:sp>
      <p:sp>
        <p:nvSpPr>
          <p:cNvPr id="4" name="Footer Placeholder 3">
            <a:extLst>
              <a:ext uri="{FF2B5EF4-FFF2-40B4-BE49-F238E27FC236}">
                <a16:creationId xmlns:a16="http://schemas.microsoft.com/office/drawing/2014/main" id="{FA23F2D1-2AEB-EF64-F050-FFE137E91A81}"/>
              </a:ext>
            </a:extLst>
          </p:cNvPr>
          <p:cNvSpPr>
            <a:spLocks noGrp="1"/>
          </p:cNvSpPr>
          <p:nvPr>
            <p:ph type="ftr" sz="quarter" idx="11"/>
          </p:nvPr>
        </p:nvSpPr>
        <p:spPr/>
        <p:txBody>
          <a:bodyPr/>
          <a:lstStyle/>
          <a:p>
            <a:endParaRPr lang="en-US"/>
          </a:p>
        </p:txBody>
      </p:sp>
      <p:pic>
        <p:nvPicPr>
          <p:cNvPr id="9" name="Picture 8">
            <a:extLst>
              <a:ext uri="{FF2B5EF4-FFF2-40B4-BE49-F238E27FC236}">
                <a16:creationId xmlns:a16="http://schemas.microsoft.com/office/drawing/2014/main" id="{33051502-E745-569B-B50F-4F72044FBC24}"/>
              </a:ext>
            </a:extLst>
          </p:cNvPr>
          <p:cNvPicPr>
            <a:picLocks noChangeAspect="1"/>
          </p:cNvPicPr>
          <p:nvPr/>
        </p:nvPicPr>
        <p:blipFill>
          <a:blip r:embed="rId2"/>
          <a:stretch>
            <a:fillRect/>
          </a:stretch>
        </p:blipFill>
        <p:spPr>
          <a:xfrm>
            <a:off x="5800810" y="1711352"/>
            <a:ext cx="2794550" cy="1720796"/>
          </a:xfrm>
          <a:prstGeom prst="rect">
            <a:avLst/>
          </a:prstGeom>
        </p:spPr>
      </p:pic>
    </p:spTree>
    <p:extLst>
      <p:ext uri="{BB962C8B-B14F-4D97-AF65-F5344CB8AC3E}">
        <p14:creationId xmlns:p14="http://schemas.microsoft.com/office/powerpoint/2010/main" val="2002486653"/>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18817A-81B6-166C-AF53-6B45E8AFA04B}"/>
              </a:ext>
            </a:extLst>
          </p:cNvPr>
          <p:cNvSpPr>
            <a:spLocks noGrp="1"/>
          </p:cNvSpPr>
          <p:nvPr>
            <p:ph type="title"/>
          </p:nvPr>
        </p:nvSpPr>
        <p:spPr/>
        <p:txBody>
          <a:bodyPr>
            <a:normAutofit fontScale="90000"/>
          </a:bodyPr>
          <a:lstStyle/>
          <a:p>
            <a:r>
              <a:rPr lang="en-US" sz="3200" dirty="0">
                <a:solidFill>
                  <a:srgbClr val="006BBC"/>
                </a:solidFill>
                <a:latin typeface="Segoe UI Semibold" panose="020B0702040204020203" pitchFamily="34" charset="0"/>
                <a:ea typeface="Lato Light" panose="020F0502020204030203" pitchFamily="34" charset="0"/>
                <a:cs typeface="Segoe UI Semibold" panose="020B0702040204020203" pitchFamily="34" charset="0"/>
              </a:rPr>
              <a:t>Case Study– “Deflate Gate”</a:t>
            </a:r>
            <a:br>
              <a:rPr lang="en-US" sz="3200" dirty="0">
                <a:solidFill>
                  <a:schemeClr val="tx2"/>
                </a:solidFill>
                <a:latin typeface="Segoe UI Semibold" panose="020B0702040204020203" pitchFamily="34" charset="0"/>
                <a:ea typeface="Lato Semibold" panose="020F0502020204030203" pitchFamily="34" charset="0"/>
                <a:cs typeface="Segoe UI Semibold" panose="020B0702040204020203" pitchFamily="34" charset="0"/>
              </a:rPr>
            </a:br>
            <a:endParaRPr lang="en-US" dirty="0">
              <a:solidFill>
                <a:schemeClr val="tx2"/>
              </a:solidFill>
            </a:endParaRPr>
          </a:p>
        </p:txBody>
      </p:sp>
      <p:sp>
        <p:nvSpPr>
          <p:cNvPr id="3" name="Content Placeholder 2">
            <a:extLst>
              <a:ext uri="{FF2B5EF4-FFF2-40B4-BE49-F238E27FC236}">
                <a16:creationId xmlns:a16="http://schemas.microsoft.com/office/drawing/2014/main" id="{A7066955-4AEC-179A-FD5B-026F119664FF}"/>
              </a:ext>
            </a:extLst>
          </p:cNvPr>
          <p:cNvSpPr>
            <a:spLocks noGrp="1"/>
          </p:cNvSpPr>
          <p:nvPr>
            <p:ph idx="1"/>
          </p:nvPr>
        </p:nvSpPr>
        <p:spPr>
          <a:xfrm>
            <a:off x="365760" y="817066"/>
            <a:ext cx="5374976" cy="4086404"/>
          </a:xfrm>
        </p:spPr>
        <p:txBody>
          <a:bodyPr>
            <a:normAutofit/>
          </a:bodyPr>
          <a:lstStyle/>
          <a:p>
            <a:pPr>
              <a:buFont typeface="Arial" panose="020B0604020202020204" pitchFamily="34" charset="0"/>
              <a:buChar char="•"/>
            </a:pPr>
            <a:r>
              <a:rPr lang="en-US" sz="1800" dirty="0">
                <a:latin typeface="+mn-lt"/>
                <a:ea typeface="Lato Semibold" panose="020F0502020204030203" pitchFamily="34" charset="0"/>
                <a:cs typeface="Lato Semibold" panose="020F0502020204030203" pitchFamily="34" charset="0"/>
              </a:rPr>
              <a:t>At best, that gauge can provide ±3.3 PSIG (~0.817 x 4) uncertainty (assuming a 4:1 TUR desired) – it’s 6.6x less accurate than the NFL requirement of ±0.5 PSIG</a:t>
            </a:r>
          </a:p>
          <a:p>
            <a:pPr>
              <a:buFont typeface="Arial" panose="020B0604020202020204" pitchFamily="34" charset="0"/>
              <a:buChar char="•"/>
            </a:pPr>
            <a:endParaRPr lang="en-US" sz="1100" dirty="0">
              <a:ea typeface="Lato Semibold" panose="020F0502020204030203" pitchFamily="34" charset="0"/>
              <a:cs typeface="Lato Semibold" panose="020F0502020204030203" pitchFamily="34" charset="0"/>
            </a:endParaRPr>
          </a:p>
          <a:p>
            <a:pPr marL="342900" indent="-342900">
              <a:buFont typeface="Arial" panose="020B0604020202020204" pitchFamily="34" charset="0"/>
              <a:buChar char="•"/>
            </a:pPr>
            <a:endParaRPr lang="en-US" sz="1100" dirty="0">
              <a:latin typeface="+mn-lt"/>
              <a:ea typeface="Lato Semibold" panose="020F0502020204030203" pitchFamily="34" charset="0"/>
              <a:cs typeface="Lato Semibold" panose="020F0502020204030203" pitchFamily="34" charset="0"/>
            </a:endParaRPr>
          </a:p>
          <a:p>
            <a:pPr marL="342900" indent="-342900">
              <a:buFont typeface="Arial" panose="020B0604020202020204" pitchFamily="34" charset="0"/>
              <a:buChar char="•"/>
            </a:pPr>
            <a:endParaRPr lang="en-US" sz="1900" dirty="0">
              <a:latin typeface="+mn-lt"/>
              <a:ea typeface="Lato Semibold" panose="020F0502020204030203" pitchFamily="34" charset="0"/>
              <a:cs typeface="Lato Semibold" panose="020F0502020204030203" pitchFamily="34" charset="0"/>
            </a:endParaRPr>
          </a:p>
          <a:p>
            <a:pPr>
              <a:buFont typeface="Arial" panose="020B0604020202020204" pitchFamily="34" charset="0"/>
              <a:buChar char="•"/>
            </a:pPr>
            <a:endParaRPr lang="en-US" sz="1800" dirty="0">
              <a:latin typeface="+mn-lt"/>
              <a:ea typeface="Lato Semibold" panose="020F0502020204030203" pitchFamily="34" charset="0"/>
              <a:cs typeface="Lato Semibold" panose="020F0502020204030203" pitchFamily="34" charset="0"/>
            </a:endParaRPr>
          </a:p>
          <a:p>
            <a:pPr marL="342900" indent="-342900">
              <a:buFont typeface="Arial" panose="020B0604020202020204" pitchFamily="34" charset="0"/>
              <a:buChar char="•"/>
            </a:pPr>
            <a:endParaRPr lang="en-US" sz="1800" dirty="0">
              <a:latin typeface="+mn-lt"/>
              <a:ea typeface="Lato Semibold" panose="020F0502020204030203" pitchFamily="34" charset="0"/>
              <a:cs typeface="Lato Semibold" panose="020F0502020204030203" pitchFamily="34" charset="0"/>
            </a:endParaRPr>
          </a:p>
        </p:txBody>
      </p:sp>
      <p:sp>
        <p:nvSpPr>
          <p:cNvPr id="4" name="Footer Placeholder 3">
            <a:extLst>
              <a:ext uri="{FF2B5EF4-FFF2-40B4-BE49-F238E27FC236}">
                <a16:creationId xmlns:a16="http://schemas.microsoft.com/office/drawing/2014/main" id="{FA23F2D1-2AEB-EF64-F050-FFE137E91A81}"/>
              </a:ext>
            </a:extLst>
          </p:cNvPr>
          <p:cNvSpPr>
            <a:spLocks noGrp="1"/>
          </p:cNvSpPr>
          <p:nvPr>
            <p:ph type="ftr" sz="quarter" idx="11"/>
          </p:nvPr>
        </p:nvSpPr>
        <p:spPr/>
        <p:txBody>
          <a:bodyPr/>
          <a:lstStyle/>
          <a:p>
            <a:endParaRPr lang="en-US"/>
          </a:p>
        </p:txBody>
      </p:sp>
      <p:pic>
        <p:nvPicPr>
          <p:cNvPr id="5" name="Picture 4">
            <a:extLst>
              <a:ext uri="{FF2B5EF4-FFF2-40B4-BE49-F238E27FC236}">
                <a16:creationId xmlns:a16="http://schemas.microsoft.com/office/drawing/2014/main" id="{62D3D0F1-66E3-F396-5EE8-37F54D933499}"/>
              </a:ext>
            </a:extLst>
          </p:cNvPr>
          <p:cNvPicPr>
            <a:picLocks noChangeAspect="1"/>
          </p:cNvPicPr>
          <p:nvPr/>
        </p:nvPicPr>
        <p:blipFill>
          <a:blip r:embed="rId2"/>
          <a:stretch>
            <a:fillRect/>
          </a:stretch>
        </p:blipFill>
        <p:spPr>
          <a:xfrm>
            <a:off x="1349992" y="1927152"/>
            <a:ext cx="6261135" cy="2871465"/>
          </a:xfrm>
          <a:prstGeom prst="rect">
            <a:avLst/>
          </a:prstGeom>
        </p:spPr>
      </p:pic>
      <p:pic>
        <p:nvPicPr>
          <p:cNvPr id="6" name="Picture 5">
            <a:extLst>
              <a:ext uri="{FF2B5EF4-FFF2-40B4-BE49-F238E27FC236}">
                <a16:creationId xmlns:a16="http://schemas.microsoft.com/office/drawing/2014/main" id="{05FB608A-E3FB-E45C-9F55-BF64EE0F0AEF}"/>
              </a:ext>
            </a:extLst>
          </p:cNvPr>
          <p:cNvPicPr>
            <a:picLocks noChangeAspect="1"/>
          </p:cNvPicPr>
          <p:nvPr/>
        </p:nvPicPr>
        <p:blipFill rotWithShape="1">
          <a:blip r:embed="rId3"/>
          <a:srcRect t="22013" r="21717"/>
          <a:stretch/>
        </p:blipFill>
        <p:spPr>
          <a:xfrm>
            <a:off x="6480413" y="1386760"/>
            <a:ext cx="2261428" cy="1501913"/>
          </a:xfrm>
          <a:prstGeom prst="rect">
            <a:avLst/>
          </a:prstGeom>
        </p:spPr>
      </p:pic>
    </p:spTree>
    <p:extLst>
      <p:ext uri="{BB962C8B-B14F-4D97-AF65-F5344CB8AC3E}">
        <p14:creationId xmlns:p14="http://schemas.microsoft.com/office/powerpoint/2010/main" val="2672435057"/>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5371C4-7ACD-3663-9900-6A9AC850114A}"/>
              </a:ext>
            </a:extLst>
          </p:cNvPr>
          <p:cNvSpPr>
            <a:spLocks noGrp="1"/>
          </p:cNvSpPr>
          <p:nvPr>
            <p:ph type="title"/>
          </p:nvPr>
        </p:nvSpPr>
        <p:spPr/>
        <p:txBody>
          <a:bodyPr>
            <a:normAutofit fontScale="90000"/>
          </a:bodyPr>
          <a:lstStyle/>
          <a:p>
            <a:r>
              <a:rPr lang="en-US" sz="2800" dirty="0">
                <a:solidFill>
                  <a:srgbClr val="006BBC"/>
                </a:solidFill>
                <a:latin typeface="Segoe UI Semibold" panose="020B0702040204020203" pitchFamily="34" charset="0"/>
                <a:ea typeface="Lato Light" panose="020F0502020204030203" pitchFamily="34" charset="0"/>
                <a:cs typeface="Segoe UI Semibold" panose="020B0702040204020203" pitchFamily="34" charset="0"/>
              </a:rPr>
              <a:t>“Deflate Gate”</a:t>
            </a:r>
            <a:br>
              <a:rPr lang="en-US" sz="2800" dirty="0">
                <a:solidFill>
                  <a:schemeClr val="tx2"/>
                </a:solidFill>
                <a:latin typeface="Segoe UI Semibold" panose="020B0702040204020203" pitchFamily="34" charset="0"/>
                <a:ea typeface="Lato Semibold" panose="020F0502020204030203" pitchFamily="34" charset="0"/>
                <a:cs typeface="Segoe UI Semibold" panose="020B0702040204020203" pitchFamily="34" charset="0"/>
              </a:rPr>
            </a:br>
            <a:endParaRPr lang="en-US" dirty="0"/>
          </a:p>
        </p:txBody>
      </p:sp>
      <p:sp>
        <p:nvSpPr>
          <p:cNvPr id="4" name="Footer Placeholder 3">
            <a:extLst>
              <a:ext uri="{FF2B5EF4-FFF2-40B4-BE49-F238E27FC236}">
                <a16:creationId xmlns:a16="http://schemas.microsoft.com/office/drawing/2014/main" id="{7A43CC33-A6B9-8862-5864-4B8FE0AA9468}"/>
              </a:ext>
            </a:extLst>
          </p:cNvPr>
          <p:cNvSpPr>
            <a:spLocks noGrp="1"/>
          </p:cNvSpPr>
          <p:nvPr>
            <p:ph type="ftr" sz="quarter" idx="11"/>
          </p:nvPr>
        </p:nvSpPr>
        <p:spPr/>
        <p:txBody>
          <a:bodyPr/>
          <a:lstStyle/>
          <a:p>
            <a:endParaRPr lang="en-US"/>
          </a:p>
        </p:txBody>
      </p:sp>
      <p:pic>
        <p:nvPicPr>
          <p:cNvPr id="6" name="Picture 5">
            <a:extLst>
              <a:ext uri="{FF2B5EF4-FFF2-40B4-BE49-F238E27FC236}">
                <a16:creationId xmlns:a16="http://schemas.microsoft.com/office/drawing/2014/main" id="{482B88D4-40CA-5E37-DCD9-861CCCB7F5AF}"/>
              </a:ext>
            </a:extLst>
          </p:cNvPr>
          <p:cNvPicPr>
            <a:picLocks noChangeAspect="1"/>
          </p:cNvPicPr>
          <p:nvPr/>
        </p:nvPicPr>
        <p:blipFill>
          <a:blip r:embed="rId2"/>
          <a:stretch>
            <a:fillRect/>
          </a:stretch>
        </p:blipFill>
        <p:spPr>
          <a:xfrm>
            <a:off x="284615" y="633900"/>
            <a:ext cx="8056708" cy="4398328"/>
          </a:xfrm>
          <a:prstGeom prst="rect">
            <a:avLst/>
          </a:prstGeom>
        </p:spPr>
      </p:pic>
      <p:sp>
        <p:nvSpPr>
          <p:cNvPr id="8" name="Rectangle: Rounded Corners 7">
            <a:extLst>
              <a:ext uri="{FF2B5EF4-FFF2-40B4-BE49-F238E27FC236}">
                <a16:creationId xmlns:a16="http://schemas.microsoft.com/office/drawing/2014/main" id="{A86E680E-D654-B633-A91B-7115015E6C8D}"/>
              </a:ext>
            </a:extLst>
          </p:cNvPr>
          <p:cNvSpPr/>
          <p:nvPr/>
        </p:nvSpPr>
        <p:spPr>
          <a:xfrm>
            <a:off x="284616" y="3948112"/>
            <a:ext cx="2573642" cy="185737"/>
          </a:xfrm>
          <a:prstGeom prst="roundRect">
            <a:avLst/>
          </a:prstGeom>
          <a:noFill/>
          <a:ln w="28575">
            <a:solidFill>
              <a:srgbClr val="FF0000"/>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09200152"/>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18817A-81B6-166C-AF53-6B45E8AFA04B}"/>
              </a:ext>
            </a:extLst>
          </p:cNvPr>
          <p:cNvSpPr>
            <a:spLocks noGrp="1"/>
          </p:cNvSpPr>
          <p:nvPr>
            <p:ph type="title"/>
          </p:nvPr>
        </p:nvSpPr>
        <p:spPr/>
        <p:txBody>
          <a:bodyPr>
            <a:normAutofit fontScale="90000"/>
          </a:bodyPr>
          <a:lstStyle/>
          <a:p>
            <a:r>
              <a:rPr lang="en-US" sz="3200" dirty="0">
                <a:solidFill>
                  <a:srgbClr val="006BBC"/>
                </a:solidFill>
                <a:latin typeface="Segoe UI Semibold" panose="020B0702040204020203" pitchFamily="34" charset="0"/>
                <a:ea typeface="Lato Light" panose="020F0502020204030203" pitchFamily="34" charset="0"/>
                <a:cs typeface="Segoe UI Semibold" panose="020B0702040204020203" pitchFamily="34" charset="0"/>
              </a:rPr>
              <a:t>Case Study– “Deflate Gate” Conclusion</a:t>
            </a:r>
            <a:br>
              <a:rPr lang="en-US" sz="3200" dirty="0">
                <a:solidFill>
                  <a:schemeClr val="tx2"/>
                </a:solidFill>
                <a:latin typeface="Segoe UI Semibold" panose="020B0702040204020203" pitchFamily="34" charset="0"/>
                <a:ea typeface="Lato Semibold" panose="020F0502020204030203" pitchFamily="34" charset="0"/>
                <a:cs typeface="Segoe UI Semibold" panose="020B0702040204020203" pitchFamily="34" charset="0"/>
              </a:rPr>
            </a:br>
            <a:endParaRPr lang="en-US" dirty="0">
              <a:solidFill>
                <a:schemeClr val="tx2"/>
              </a:solidFill>
            </a:endParaRPr>
          </a:p>
        </p:txBody>
      </p:sp>
      <p:sp>
        <p:nvSpPr>
          <p:cNvPr id="3" name="Content Placeholder 2">
            <a:extLst>
              <a:ext uri="{FF2B5EF4-FFF2-40B4-BE49-F238E27FC236}">
                <a16:creationId xmlns:a16="http://schemas.microsoft.com/office/drawing/2014/main" id="{A7066955-4AEC-179A-FD5B-026F119664FF}"/>
              </a:ext>
            </a:extLst>
          </p:cNvPr>
          <p:cNvSpPr>
            <a:spLocks noGrp="1"/>
          </p:cNvSpPr>
          <p:nvPr>
            <p:ph idx="1"/>
          </p:nvPr>
        </p:nvSpPr>
        <p:spPr>
          <a:xfrm>
            <a:off x="365759" y="817066"/>
            <a:ext cx="7712449" cy="3972937"/>
          </a:xfrm>
        </p:spPr>
        <p:txBody>
          <a:bodyPr>
            <a:normAutofit/>
          </a:bodyPr>
          <a:lstStyle/>
          <a:p>
            <a:pPr>
              <a:buFont typeface="Arial" panose="020B0604020202020204" pitchFamily="34" charset="0"/>
              <a:buChar char="•"/>
            </a:pPr>
            <a:r>
              <a:rPr lang="en-US" sz="2000" dirty="0">
                <a:latin typeface="+mn-lt"/>
                <a:ea typeface="Lato Semibold" panose="020F0502020204030203" pitchFamily="34" charset="0"/>
                <a:cs typeface="Lato Semibold" panose="020F0502020204030203" pitchFamily="34" charset="0"/>
              </a:rPr>
              <a:t>The NFL used an inappropriate instrument to verify the pressure integrity of the game ball</a:t>
            </a:r>
          </a:p>
          <a:p>
            <a:pPr>
              <a:buFont typeface="Arial" panose="020B0604020202020204" pitchFamily="34" charset="0"/>
              <a:buChar char="•"/>
            </a:pPr>
            <a:endParaRPr lang="en-US" sz="2000" dirty="0">
              <a:latin typeface="+mn-lt"/>
              <a:ea typeface="Lato Semibold" panose="020F0502020204030203" pitchFamily="34" charset="0"/>
              <a:cs typeface="Lato Semibold" panose="020F0502020204030203" pitchFamily="34" charset="0"/>
            </a:endParaRPr>
          </a:p>
          <a:p>
            <a:pPr>
              <a:buFont typeface="Arial" panose="020B0604020202020204" pitchFamily="34" charset="0"/>
              <a:buChar char="•"/>
            </a:pPr>
            <a:r>
              <a:rPr lang="en-US" sz="2000" dirty="0">
                <a:latin typeface="+mn-lt"/>
                <a:ea typeface="Lato Semibold" panose="020F0502020204030203" pitchFamily="34" charset="0"/>
                <a:cs typeface="Lato Semibold" panose="020F0502020204030203" pitchFamily="34" charset="0"/>
              </a:rPr>
              <a:t>“Deflate gate” totaled more than $22.5M by end of investigation</a:t>
            </a:r>
          </a:p>
          <a:p>
            <a:pPr>
              <a:buFont typeface="Arial" panose="020B0604020202020204" pitchFamily="34" charset="0"/>
              <a:buChar char="•"/>
            </a:pPr>
            <a:endParaRPr lang="en-US" sz="2000" dirty="0">
              <a:latin typeface="+mn-lt"/>
              <a:ea typeface="Lato Semibold" panose="020F0502020204030203" pitchFamily="34" charset="0"/>
              <a:cs typeface="Lato Semibold" panose="020F0502020204030203" pitchFamily="34" charset="0"/>
            </a:endParaRPr>
          </a:p>
          <a:p>
            <a:pPr>
              <a:buFont typeface="Arial" panose="020B0604020202020204" pitchFamily="34" charset="0"/>
              <a:buChar char="•"/>
            </a:pPr>
            <a:r>
              <a:rPr lang="en-US" sz="2000" dirty="0">
                <a:latin typeface="+mn-lt"/>
                <a:ea typeface="Lato Semibold" panose="020F0502020204030203" pitchFamily="34" charset="0"/>
                <a:cs typeface="Lato Semibold" panose="020F0502020204030203" pitchFamily="34" charset="0"/>
              </a:rPr>
              <a:t>The </a:t>
            </a:r>
            <a:r>
              <a:rPr lang="en-US" sz="2000" dirty="0" err="1">
                <a:latin typeface="+mn-lt"/>
                <a:ea typeface="Lato Semibold" panose="020F0502020204030203" pitchFamily="34" charset="0"/>
                <a:cs typeface="Lato Semibold" panose="020F0502020204030203" pitchFamily="34" charset="0"/>
              </a:rPr>
              <a:t>Additel</a:t>
            </a:r>
            <a:r>
              <a:rPr lang="en-US" sz="2000" dirty="0">
                <a:latin typeface="+mn-lt"/>
                <a:ea typeface="Lato Semibold" panose="020F0502020204030203" pitchFamily="34" charset="0"/>
                <a:cs typeface="Lato Semibold" panose="020F0502020204030203" pitchFamily="34" charset="0"/>
              </a:rPr>
              <a:t> GP30, at ±0.05% FS (±0.015 </a:t>
            </a:r>
            <a:r>
              <a:rPr lang="en-US" sz="2000" dirty="0" err="1">
                <a:latin typeface="+mn-lt"/>
                <a:ea typeface="Lato Semibold" panose="020F0502020204030203" pitchFamily="34" charset="0"/>
                <a:cs typeface="Lato Semibold" panose="020F0502020204030203" pitchFamily="34" charset="0"/>
              </a:rPr>
              <a:t>psig</a:t>
            </a:r>
            <a:r>
              <a:rPr lang="en-US" sz="2000" dirty="0">
                <a:latin typeface="+mn-lt"/>
                <a:ea typeface="Lato Semibold" panose="020F0502020204030203" pitchFamily="34" charset="0"/>
                <a:cs typeface="Lato Semibold" panose="020F0502020204030203" pitchFamily="34" charset="0"/>
              </a:rPr>
              <a:t>) costs ~$714 (including an accredited calibration)</a:t>
            </a:r>
          </a:p>
          <a:p>
            <a:pPr>
              <a:buFont typeface="Arial" panose="020B0604020202020204" pitchFamily="34" charset="0"/>
              <a:buChar char="•"/>
            </a:pPr>
            <a:endParaRPr lang="en-US" sz="2000" dirty="0">
              <a:latin typeface="+mn-lt"/>
              <a:ea typeface="Lato Semibold" panose="020F0502020204030203" pitchFamily="34" charset="0"/>
              <a:cs typeface="Lato Semibold" panose="020F0502020204030203" pitchFamily="34" charset="0"/>
            </a:endParaRPr>
          </a:p>
          <a:p>
            <a:pPr>
              <a:buFont typeface="Arial" panose="020B0604020202020204" pitchFamily="34" charset="0"/>
              <a:buChar char="•"/>
            </a:pPr>
            <a:r>
              <a:rPr lang="en-US" sz="2000" dirty="0">
                <a:latin typeface="+mn-lt"/>
                <a:ea typeface="Lato Semibold" panose="020F0502020204030203" pitchFamily="34" charset="0"/>
                <a:cs typeface="Lato Semibold" panose="020F0502020204030203" pitchFamily="34" charset="0"/>
              </a:rPr>
              <a:t> The NFL used a $30 gauge which, at best, is good for measurements ±3.5 </a:t>
            </a:r>
            <a:r>
              <a:rPr lang="en-US" sz="2000" dirty="0" err="1">
                <a:latin typeface="+mn-lt"/>
                <a:ea typeface="Lato Semibold" panose="020F0502020204030203" pitchFamily="34" charset="0"/>
                <a:cs typeface="Lato Semibold" panose="020F0502020204030203" pitchFamily="34" charset="0"/>
              </a:rPr>
              <a:t>psig</a:t>
            </a:r>
            <a:endParaRPr lang="en-US" sz="2000" dirty="0">
              <a:latin typeface="+mn-lt"/>
              <a:ea typeface="Lato Semibold" panose="020F0502020204030203" pitchFamily="34" charset="0"/>
              <a:cs typeface="Lato Semibold" panose="020F0502020204030203" pitchFamily="34" charset="0"/>
            </a:endParaRPr>
          </a:p>
          <a:p>
            <a:pPr marL="342900" indent="-342900">
              <a:buFont typeface="Arial" panose="020B0604020202020204" pitchFamily="34" charset="0"/>
              <a:buChar char="•"/>
            </a:pPr>
            <a:endParaRPr lang="en-US" sz="2000" dirty="0">
              <a:latin typeface="+mn-lt"/>
              <a:ea typeface="Lato Semibold" panose="020F0502020204030203" pitchFamily="34" charset="0"/>
              <a:cs typeface="Lato Semibold" panose="020F0502020204030203" pitchFamily="34" charset="0"/>
            </a:endParaRPr>
          </a:p>
          <a:p>
            <a:pPr marL="342900" indent="-342900">
              <a:buFont typeface="Arial" panose="020B0604020202020204" pitchFamily="34" charset="0"/>
              <a:buChar char="•"/>
            </a:pPr>
            <a:endParaRPr lang="en-US" sz="1900" dirty="0">
              <a:latin typeface="+mn-lt"/>
              <a:ea typeface="Lato Semibold" panose="020F0502020204030203" pitchFamily="34" charset="0"/>
              <a:cs typeface="Lato Semibold" panose="020F0502020204030203" pitchFamily="34" charset="0"/>
            </a:endParaRPr>
          </a:p>
          <a:p>
            <a:pPr>
              <a:buFont typeface="Arial" panose="020B0604020202020204" pitchFamily="34" charset="0"/>
              <a:buChar char="•"/>
            </a:pPr>
            <a:endParaRPr lang="en-US" sz="1800" dirty="0">
              <a:latin typeface="+mn-lt"/>
              <a:ea typeface="Lato Semibold" panose="020F0502020204030203" pitchFamily="34" charset="0"/>
              <a:cs typeface="Lato Semibold" panose="020F0502020204030203" pitchFamily="34" charset="0"/>
            </a:endParaRPr>
          </a:p>
          <a:p>
            <a:pPr marL="342900" indent="-342900">
              <a:buFont typeface="Arial" panose="020B0604020202020204" pitchFamily="34" charset="0"/>
              <a:buChar char="•"/>
            </a:pPr>
            <a:endParaRPr lang="en-US" sz="1800" dirty="0">
              <a:latin typeface="+mn-lt"/>
              <a:ea typeface="Lato Semibold" panose="020F0502020204030203" pitchFamily="34" charset="0"/>
              <a:cs typeface="Lato Semibold" panose="020F0502020204030203" pitchFamily="34" charset="0"/>
            </a:endParaRPr>
          </a:p>
        </p:txBody>
      </p:sp>
      <p:sp>
        <p:nvSpPr>
          <p:cNvPr id="4" name="Footer Placeholder 3">
            <a:extLst>
              <a:ext uri="{FF2B5EF4-FFF2-40B4-BE49-F238E27FC236}">
                <a16:creationId xmlns:a16="http://schemas.microsoft.com/office/drawing/2014/main" id="{FA23F2D1-2AEB-EF64-F050-FFE137E91A81}"/>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8294830"/>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A94D61-2A1B-8104-38EA-71C1637F8385}"/>
              </a:ext>
            </a:extLst>
          </p:cNvPr>
          <p:cNvSpPr>
            <a:spLocks noGrp="1"/>
          </p:cNvSpPr>
          <p:nvPr>
            <p:ph type="title"/>
          </p:nvPr>
        </p:nvSpPr>
        <p:spPr>
          <a:xfrm>
            <a:off x="4384966" y="-50834"/>
            <a:ext cx="4721082" cy="562356"/>
          </a:xfrm>
        </p:spPr>
        <p:txBody>
          <a:bodyPr>
            <a:normAutofit fontScale="90000"/>
          </a:bodyPr>
          <a:lstStyle/>
          <a:p>
            <a:r>
              <a:rPr lang="en-US" dirty="0"/>
              <a:t>What does this slide tell us?</a:t>
            </a:r>
          </a:p>
        </p:txBody>
      </p:sp>
      <p:sp>
        <p:nvSpPr>
          <p:cNvPr id="4" name="Footer Placeholder 3">
            <a:extLst>
              <a:ext uri="{FF2B5EF4-FFF2-40B4-BE49-F238E27FC236}">
                <a16:creationId xmlns:a16="http://schemas.microsoft.com/office/drawing/2014/main" id="{CBDB77AA-6B99-2A2E-8539-52D21BF1EE46}"/>
              </a:ext>
            </a:extLst>
          </p:cNvPr>
          <p:cNvSpPr>
            <a:spLocks noGrp="1"/>
          </p:cNvSpPr>
          <p:nvPr>
            <p:ph type="ftr" sz="quarter" idx="11"/>
          </p:nvPr>
        </p:nvSpPr>
        <p:spPr/>
        <p:txBody>
          <a:bodyPr/>
          <a:lstStyle/>
          <a:p>
            <a:endParaRPr lang="en-US"/>
          </a:p>
        </p:txBody>
      </p:sp>
      <p:pic>
        <p:nvPicPr>
          <p:cNvPr id="6" name="Picture 5">
            <a:extLst>
              <a:ext uri="{FF2B5EF4-FFF2-40B4-BE49-F238E27FC236}">
                <a16:creationId xmlns:a16="http://schemas.microsoft.com/office/drawing/2014/main" id="{C58EFDC5-F6A4-E62A-EE8E-1228B48F0C36}"/>
              </a:ext>
            </a:extLst>
          </p:cNvPr>
          <p:cNvPicPr>
            <a:picLocks noChangeAspect="1"/>
          </p:cNvPicPr>
          <p:nvPr/>
        </p:nvPicPr>
        <p:blipFill rotWithShape="1">
          <a:blip r:embed="rId2"/>
          <a:srcRect t="1920"/>
          <a:stretch/>
        </p:blipFill>
        <p:spPr>
          <a:xfrm>
            <a:off x="-1" y="6929"/>
            <a:ext cx="3981847" cy="2476499"/>
          </a:xfrm>
          <a:prstGeom prst="rect">
            <a:avLst/>
          </a:prstGeom>
        </p:spPr>
      </p:pic>
      <p:pic>
        <p:nvPicPr>
          <p:cNvPr id="8" name="Picture 7">
            <a:extLst>
              <a:ext uri="{FF2B5EF4-FFF2-40B4-BE49-F238E27FC236}">
                <a16:creationId xmlns:a16="http://schemas.microsoft.com/office/drawing/2014/main" id="{63043B63-F43F-7C6E-C37C-FE3AB000A4C0}"/>
              </a:ext>
            </a:extLst>
          </p:cNvPr>
          <p:cNvPicPr>
            <a:picLocks noChangeAspect="1"/>
          </p:cNvPicPr>
          <p:nvPr/>
        </p:nvPicPr>
        <p:blipFill rotWithShape="1">
          <a:blip r:embed="rId3"/>
          <a:srcRect t="4021"/>
          <a:stretch/>
        </p:blipFill>
        <p:spPr>
          <a:xfrm>
            <a:off x="-1" y="2483428"/>
            <a:ext cx="4125278" cy="2660071"/>
          </a:xfrm>
          <a:prstGeom prst="rect">
            <a:avLst/>
          </a:prstGeom>
        </p:spPr>
      </p:pic>
      <p:pic>
        <p:nvPicPr>
          <p:cNvPr id="10" name="Picture 9">
            <a:extLst>
              <a:ext uri="{FF2B5EF4-FFF2-40B4-BE49-F238E27FC236}">
                <a16:creationId xmlns:a16="http://schemas.microsoft.com/office/drawing/2014/main" id="{76A9C37F-10CA-7504-917A-0C1EF13C4CF5}"/>
              </a:ext>
            </a:extLst>
          </p:cNvPr>
          <p:cNvPicPr>
            <a:picLocks noChangeAspect="1"/>
          </p:cNvPicPr>
          <p:nvPr/>
        </p:nvPicPr>
        <p:blipFill>
          <a:blip r:embed="rId4"/>
          <a:stretch>
            <a:fillRect/>
          </a:stretch>
        </p:blipFill>
        <p:spPr>
          <a:xfrm>
            <a:off x="4117107" y="619696"/>
            <a:ext cx="4988941" cy="3287286"/>
          </a:xfrm>
          <a:prstGeom prst="rect">
            <a:avLst/>
          </a:prstGeom>
        </p:spPr>
      </p:pic>
      <p:sp>
        <p:nvSpPr>
          <p:cNvPr id="11" name="TextBox 10">
            <a:extLst>
              <a:ext uri="{FF2B5EF4-FFF2-40B4-BE49-F238E27FC236}">
                <a16:creationId xmlns:a16="http://schemas.microsoft.com/office/drawing/2014/main" id="{6EA22E01-1681-4792-5B25-05D3B81ABA11}"/>
              </a:ext>
            </a:extLst>
          </p:cNvPr>
          <p:cNvSpPr txBox="1"/>
          <p:nvPr/>
        </p:nvSpPr>
        <p:spPr>
          <a:xfrm>
            <a:off x="4221480" y="4099560"/>
            <a:ext cx="4632960" cy="738664"/>
          </a:xfrm>
          <a:prstGeom prst="rect">
            <a:avLst/>
          </a:prstGeom>
          <a:noFill/>
        </p:spPr>
        <p:txBody>
          <a:bodyPr wrap="square" rtlCol="0">
            <a:spAutoFit/>
          </a:bodyPr>
          <a:lstStyle/>
          <a:p>
            <a:r>
              <a:rPr lang="en-US" sz="1400" dirty="0"/>
              <a:t>When the measured value is centered (13) the FA risk is 22 %. </a:t>
            </a:r>
          </a:p>
          <a:p>
            <a:r>
              <a:rPr lang="en-US" sz="1400" dirty="0"/>
              <a:t>When the measured value is at 12.4 the FR risk is 40 % </a:t>
            </a:r>
          </a:p>
          <a:p>
            <a:r>
              <a:rPr lang="en-US" sz="1400" dirty="0"/>
              <a:t>At a measured value of  12, the FR risk is 1 %</a:t>
            </a:r>
          </a:p>
        </p:txBody>
      </p:sp>
      <mc:AlternateContent xmlns:mc="http://schemas.openxmlformats.org/markup-compatibility/2006" xmlns:p14="http://schemas.microsoft.com/office/powerpoint/2010/main">
        <mc:Choice Requires="p14">
          <p:contentPart p14:bwMode="auto" r:id="rId5">
            <p14:nvContentPartPr>
              <p14:cNvPr id="12" name="Ink 11">
                <a:extLst>
                  <a:ext uri="{FF2B5EF4-FFF2-40B4-BE49-F238E27FC236}">
                    <a16:creationId xmlns:a16="http://schemas.microsoft.com/office/drawing/2014/main" id="{0D43297C-91DB-FF74-16B7-FDBDCC7AC106}"/>
                  </a:ext>
                </a:extLst>
              </p14:cNvPr>
              <p14:cNvContentPartPr/>
              <p14:nvPr/>
            </p14:nvContentPartPr>
            <p14:xfrm>
              <a:off x="420704" y="1461742"/>
              <a:ext cx="606240" cy="179640"/>
            </p14:xfrm>
          </p:contentPart>
        </mc:Choice>
        <mc:Fallback xmlns="">
          <p:pic>
            <p:nvPicPr>
              <p:cNvPr id="12" name="Ink 11">
                <a:extLst>
                  <a:ext uri="{FF2B5EF4-FFF2-40B4-BE49-F238E27FC236}">
                    <a16:creationId xmlns:a16="http://schemas.microsoft.com/office/drawing/2014/main" id="{0D43297C-91DB-FF74-16B7-FDBDCC7AC106}"/>
                  </a:ext>
                </a:extLst>
              </p:cNvPr>
              <p:cNvPicPr/>
              <p:nvPr/>
            </p:nvPicPr>
            <p:blipFill>
              <a:blip r:embed="rId6"/>
              <a:stretch>
                <a:fillRect/>
              </a:stretch>
            </p:blipFill>
            <p:spPr>
              <a:xfrm>
                <a:off x="411704" y="1453102"/>
                <a:ext cx="623880" cy="19728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3" name="Ink 12">
                <a:extLst>
                  <a:ext uri="{FF2B5EF4-FFF2-40B4-BE49-F238E27FC236}">
                    <a16:creationId xmlns:a16="http://schemas.microsoft.com/office/drawing/2014/main" id="{044DC406-19D5-AB31-155B-9134E1941A43}"/>
                  </a:ext>
                </a:extLst>
              </p14:cNvPr>
              <p14:cNvContentPartPr/>
              <p14:nvPr/>
            </p14:nvContentPartPr>
            <p14:xfrm>
              <a:off x="2191434" y="2307028"/>
              <a:ext cx="626400" cy="176400"/>
            </p14:xfrm>
          </p:contentPart>
        </mc:Choice>
        <mc:Fallback xmlns="">
          <p:pic>
            <p:nvPicPr>
              <p:cNvPr id="13" name="Ink 12">
                <a:extLst>
                  <a:ext uri="{FF2B5EF4-FFF2-40B4-BE49-F238E27FC236}">
                    <a16:creationId xmlns:a16="http://schemas.microsoft.com/office/drawing/2014/main" id="{044DC406-19D5-AB31-155B-9134E1941A43}"/>
                  </a:ext>
                </a:extLst>
              </p:cNvPr>
              <p:cNvPicPr/>
              <p:nvPr/>
            </p:nvPicPr>
            <p:blipFill>
              <a:blip r:embed="rId8"/>
              <a:stretch>
                <a:fillRect/>
              </a:stretch>
            </p:blipFill>
            <p:spPr>
              <a:xfrm>
                <a:off x="2182794" y="2298028"/>
                <a:ext cx="644040" cy="194040"/>
              </a:xfrm>
              <a:prstGeom prst="rect">
                <a:avLst/>
              </a:prstGeom>
            </p:spPr>
          </p:pic>
        </mc:Fallback>
      </mc:AlternateContent>
    </p:spTree>
    <p:extLst>
      <p:ext uri="{BB962C8B-B14F-4D97-AF65-F5344CB8AC3E}">
        <p14:creationId xmlns:p14="http://schemas.microsoft.com/office/powerpoint/2010/main" val="2207453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heel(1)">
                                      <p:cBhvr>
                                        <p:cTn id="7" dur="2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1A9D64-6A49-8A0E-6496-D75BFD6243C1}"/>
              </a:ext>
            </a:extLst>
          </p:cNvPr>
          <p:cNvSpPr>
            <a:spLocks noGrp="1"/>
          </p:cNvSpPr>
          <p:nvPr>
            <p:ph type="title"/>
          </p:nvPr>
        </p:nvSpPr>
        <p:spPr>
          <a:xfrm>
            <a:off x="365760" y="240030"/>
            <a:ext cx="7748783" cy="562356"/>
          </a:xfrm>
        </p:spPr>
        <p:txBody>
          <a:bodyPr>
            <a:normAutofit/>
          </a:bodyPr>
          <a:lstStyle/>
          <a:p>
            <a:r>
              <a:rPr lang="en-US" dirty="0"/>
              <a:t>Selecting the proper Guard Banding method</a:t>
            </a:r>
          </a:p>
        </p:txBody>
      </p:sp>
      <p:sp>
        <p:nvSpPr>
          <p:cNvPr id="4" name="Footer Placeholder 3">
            <a:extLst>
              <a:ext uri="{FF2B5EF4-FFF2-40B4-BE49-F238E27FC236}">
                <a16:creationId xmlns:a16="http://schemas.microsoft.com/office/drawing/2014/main" id="{058BAB81-CF70-A1D4-E042-37CABCC8E50C}"/>
              </a:ext>
            </a:extLst>
          </p:cNvPr>
          <p:cNvSpPr>
            <a:spLocks noGrp="1"/>
          </p:cNvSpPr>
          <p:nvPr>
            <p:ph type="ftr" sz="quarter" idx="11"/>
          </p:nvPr>
        </p:nvSpPr>
        <p:spPr/>
        <p:txBody>
          <a:bodyPr/>
          <a:lstStyle/>
          <a:p>
            <a:endParaRPr lang="en-US"/>
          </a:p>
        </p:txBody>
      </p:sp>
      <p:pic>
        <p:nvPicPr>
          <p:cNvPr id="5" name="Picture 4">
            <a:extLst>
              <a:ext uri="{FF2B5EF4-FFF2-40B4-BE49-F238E27FC236}">
                <a16:creationId xmlns:a16="http://schemas.microsoft.com/office/drawing/2014/main" id="{F52F7FE9-B2DD-81AF-CCC1-F3FD34C0C8DF}"/>
              </a:ext>
            </a:extLst>
          </p:cNvPr>
          <p:cNvPicPr>
            <a:picLocks noChangeAspect="1"/>
          </p:cNvPicPr>
          <p:nvPr/>
        </p:nvPicPr>
        <p:blipFill rotWithShape="1">
          <a:blip r:embed="rId2"/>
          <a:srcRect l="1402" t="1474" r="731" b="1735"/>
          <a:stretch/>
        </p:blipFill>
        <p:spPr>
          <a:xfrm>
            <a:off x="1556297" y="802386"/>
            <a:ext cx="6031406" cy="4262714"/>
          </a:xfrm>
          <a:prstGeom prst="rect">
            <a:avLst/>
          </a:prstGeom>
        </p:spPr>
      </p:pic>
    </p:spTree>
    <p:extLst>
      <p:ext uri="{BB962C8B-B14F-4D97-AF65-F5344CB8AC3E}">
        <p14:creationId xmlns:p14="http://schemas.microsoft.com/office/powerpoint/2010/main" val="1041982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a:extLst>
              <a:ext uri="{FF2B5EF4-FFF2-40B4-BE49-F238E27FC236}">
                <a16:creationId xmlns:a16="http://schemas.microsoft.com/office/drawing/2014/main" id="{9C71F63C-FBC0-EA5B-B1E5-786AD972A4A2}"/>
              </a:ext>
            </a:extLst>
          </p:cNvPr>
          <p:cNvSpPr>
            <a:spLocks noGrp="1" noChangeArrowheads="1"/>
          </p:cNvSpPr>
          <p:nvPr>
            <p:ph type="title"/>
          </p:nvPr>
        </p:nvSpPr>
        <p:spPr>
          <a:xfrm>
            <a:off x="1974501" y="0"/>
            <a:ext cx="5600700" cy="857250"/>
          </a:xfrm>
        </p:spPr>
        <p:txBody>
          <a:bodyPr>
            <a:normAutofit fontScale="90000"/>
          </a:bodyPr>
          <a:lstStyle/>
          <a:p>
            <a:r>
              <a:rPr lang="en-US" sz="3000" b="1" i="1">
                <a:solidFill>
                  <a:srgbClr val="C00000"/>
                </a:solidFill>
                <a:cs typeface="Times New Roman" pitchFamily="18" charset="0"/>
              </a:rPr>
              <a:t>ISO/IEC 17025:2017 Requirement</a:t>
            </a:r>
          </a:p>
        </p:txBody>
      </p:sp>
      <p:sp>
        <p:nvSpPr>
          <p:cNvPr id="3" name="TextBox 2">
            <a:extLst>
              <a:ext uri="{FF2B5EF4-FFF2-40B4-BE49-F238E27FC236}">
                <a16:creationId xmlns:a16="http://schemas.microsoft.com/office/drawing/2014/main" id="{8CBCF756-757C-317B-9FC8-3EDFEC4E2042}"/>
              </a:ext>
            </a:extLst>
          </p:cNvPr>
          <p:cNvSpPr txBox="1"/>
          <p:nvPr/>
        </p:nvSpPr>
        <p:spPr>
          <a:xfrm>
            <a:off x="300867" y="1006355"/>
            <a:ext cx="8742844" cy="3416320"/>
          </a:xfrm>
          <a:prstGeom prst="rect">
            <a:avLst/>
          </a:prstGeom>
          <a:noFill/>
        </p:spPr>
        <p:txBody>
          <a:bodyPr wrap="square">
            <a:spAutoFit/>
          </a:bodyPr>
          <a:lstStyle/>
          <a:p>
            <a:r>
              <a:rPr lang="en-US" b="1"/>
              <a:t>6.5 Metrological traceability</a:t>
            </a:r>
          </a:p>
          <a:p>
            <a:endParaRPr lang="en-US"/>
          </a:p>
          <a:p>
            <a:r>
              <a:rPr lang="en-US" b="1"/>
              <a:t>6.5.1</a:t>
            </a:r>
            <a:r>
              <a:rPr lang="en-US"/>
              <a:t> The laboratory shall establish and </a:t>
            </a:r>
            <a:r>
              <a:rPr lang="en-US" b="1"/>
              <a:t>maintain metrological traceability of its measurement results </a:t>
            </a:r>
            <a:r>
              <a:rPr lang="en-US"/>
              <a:t>by means of a documented unbroken chain of calibrations, each contributing to the measurement uncertainty, linking them to an appropriate reference.</a:t>
            </a:r>
          </a:p>
          <a:p>
            <a:endParaRPr lang="en-US"/>
          </a:p>
          <a:p>
            <a:r>
              <a:rPr lang="en-US"/>
              <a:t>NOTE 1 In ISO/IEC Guide 99, metrological traceability is defined as the “property of a measurement result whereby the result can be related to a reference through a </a:t>
            </a:r>
            <a:r>
              <a:rPr lang="en-US" b="1"/>
              <a:t>documented unbroken chain of calibrations, each contributing to the measurement uncertainty</a:t>
            </a:r>
            <a:r>
              <a:rPr lang="en-US"/>
              <a:t>”.</a:t>
            </a:r>
          </a:p>
          <a:p>
            <a:endParaRPr lang="en-US"/>
          </a:p>
          <a:p>
            <a:r>
              <a:rPr lang="en-US"/>
              <a:t>NOTE 2 See Annex A for additional information on metrological traceability.</a:t>
            </a:r>
          </a:p>
        </p:txBody>
      </p:sp>
    </p:spTree>
    <p:extLst>
      <p:ext uri="{BB962C8B-B14F-4D97-AF65-F5344CB8AC3E}">
        <p14:creationId xmlns:p14="http://schemas.microsoft.com/office/powerpoint/2010/main" val="2885720340"/>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BAB7D2-CCA8-9A3A-D5F7-3B188E055D43}"/>
              </a:ext>
            </a:extLst>
          </p:cNvPr>
          <p:cNvSpPr>
            <a:spLocks noGrp="1"/>
          </p:cNvSpPr>
          <p:nvPr>
            <p:ph type="title"/>
          </p:nvPr>
        </p:nvSpPr>
        <p:spPr>
          <a:xfrm>
            <a:off x="1769166" y="-1"/>
            <a:ext cx="5548547" cy="1145512"/>
          </a:xfrm>
        </p:spPr>
        <p:txBody>
          <a:bodyPr/>
          <a:lstStyle/>
          <a:p>
            <a:pPr algn="ctr"/>
            <a:r>
              <a:rPr lang="en-US"/>
              <a:t>Measurement Confidence</a:t>
            </a:r>
          </a:p>
        </p:txBody>
      </p:sp>
      <p:pic>
        <p:nvPicPr>
          <p:cNvPr id="7" name="Content Placeholder 6" descr="Diagram">
            <a:extLst>
              <a:ext uri="{FF2B5EF4-FFF2-40B4-BE49-F238E27FC236}">
                <a16:creationId xmlns:a16="http://schemas.microsoft.com/office/drawing/2014/main" id="{9AC4F375-7AD0-B22E-F795-8FC3DCFD6945}"/>
              </a:ext>
            </a:extLst>
          </p:cNvPr>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17230" t="17505" r="16670" b="3867"/>
          <a:stretch/>
        </p:blipFill>
        <p:spPr>
          <a:xfrm>
            <a:off x="2497055" y="664525"/>
            <a:ext cx="4149891" cy="3814450"/>
          </a:xfrm>
        </p:spPr>
      </p:pic>
      <p:sp>
        <p:nvSpPr>
          <p:cNvPr id="3" name="TextBox 2">
            <a:extLst>
              <a:ext uri="{FF2B5EF4-FFF2-40B4-BE49-F238E27FC236}">
                <a16:creationId xmlns:a16="http://schemas.microsoft.com/office/drawing/2014/main" id="{FE2A1D1E-16AB-226B-E756-403EDBC903C6}"/>
              </a:ext>
            </a:extLst>
          </p:cNvPr>
          <p:cNvSpPr txBox="1"/>
          <p:nvPr/>
        </p:nvSpPr>
        <p:spPr>
          <a:xfrm>
            <a:off x="6162262" y="3255563"/>
            <a:ext cx="2743199" cy="1454244"/>
          </a:xfrm>
          <a:prstGeom prst="rect">
            <a:avLst/>
          </a:prstGeom>
          <a:noFill/>
        </p:spPr>
        <p:txBody>
          <a:bodyPr wrap="square" lIns="68580" tIns="34290" rIns="68580" bIns="34290" rtlCol="0" anchor="t">
            <a:spAutoFit/>
          </a:bodyPr>
          <a:lstStyle/>
          <a:p>
            <a:r>
              <a:rPr lang="en-US" sz="1500" b="1">
                <a:latin typeface="Calibri"/>
                <a:ea typeface="Calibri"/>
                <a:cs typeface="Times New Roman"/>
              </a:rPr>
              <a:t>Once known biases are corrected, and we have these three pillars of measurement covered, we need to prove our capability.</a:t>
            </a:r>
          </a:p>
          <a:p>
            <a:endParaRPr lang="en-US" sz="1500"/>
          </a:p>
        </p:txBody>
      </p:sp>
    </p:spTree>
    <p:extLst>
      <p:ext uri="{BB962C8B-B14F-4D97-AF65-F5344CB8AC3E}">
        <p14:creationId xmlns:p14="http://schemas.microsoft.com/office/powerpoint/2010/main" val="3857252419"/>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0D47AC-83BF-BA2E-1F99-390C72072224}"/>
              </a:ext>
            </a:extLst>
          </p:cNvPr>
          <p:cNvSpPr>
            <a:spLocks noGrp="1"/>
          </p:cNvSpPr>
          <p:nvPr>
            <p:ph type="title"/>
          </p:nvPr>
        </p:nvSpPr>
        <p:spPr>
          <a:xfrm>
            <a:off x="0" y="-720"/>
            <a:ext cx="8144244" cy="990600"/>
          </a:xfrm>
        </p:spPr>
        <p:txBody>
          <a:bodyPr/>
          <a:lstStyle/>
          <a:p>
            <a:r>
              <a:rPr lang="en-US"/>
              <a:t>Proficiency Testing Services</a:t>
            </a:r>
            <a:br>
              <a:rPr lang="en-US"/>
            </a:br>
            <a:endParaRPr lang="en-US"/>
          </a:p>
        </p:txBody>
      </p:sp>
      <p:sp>
        <p:nvSpPr>
          <p:cNvPr id="5" name="TextBox 4">
            <a:extLst>
              <a:ext uri="{FF2B5EF4-FFF2-40B4-BE49-F238E27FC236}">
                <a16:creationId xmlns:a16="http://schemas.microsoft.com/office/drawing/2014/main" id="{DAA9F193-0BDD-4608-224F-8BEAF5989DAD}"/>
              </a:ext>
            </a:extLst>
          </p:cNvPr>
          <p:cNvSpPr txBox="1"/>
          <p:nvPr/>
        </p:nvSpPr>
        <p:spPr>
          <a:xfrm>
            <a:off x="2064855" y="4310242"/>
            <a:ext cx="5014290" cy="323165"/>
          </a:xfrm>
          <a:prstGeom prst="rect">
            <a:avLst/>
          </a:prstGeom>
          <a:noFill/>
        </p:spPr>
        <p:txBody>
          <a:bodyPr wrap="square">
            <a:spAutoFit/>
          </a:bodyPr>
          <a:lstStyle/>
          <a:p>
            <a:r>
              <a:rPr lang="en-US" sz="1500">
                <a:hlinkClick r:id="rId3"/>
              </a:rPr>
              <a:t>https://mhforce.com/calibration/force-ilc-and-pt/</a:t>
            </a:r>
            <a:endParaRPr lang="en-US" sz="1500"/>
          </a:p>
        </p:txBody>
      </p:sp>
      <p:pic>
        <p:nvPicPr>
          <p:cNvPr id="7" name="Picture 6">
            <a:extLst>
              <a:ext uri="{FF2B5EF4-FFF2-40B4-BE49-F238E27FC236}">
                <a16:creationId xmlns:a16="http://schemas.microsoft.com/office/drawing/2014/main" id="{5FAEB4BE-1154-CB7F-D073-E061328BDB76}"/>
              </a:ext>
            </a:extLst>
          </p:cNvPr>
          <p:cNvPicPr>
            <a:picLocks noChangeAspect="1"/>
          </p:cNvPicPr>
          <p:nvPr/>
        </p:nvPicPr>
        <p:blipFill>
          <a:blip r:embed="rId4"/>
          <a:stretch>
            <a:fillRect/>
          </a:stretch>
        </p:blipFill>
        <p:spPr>
          <a:xfrm>
            <a:off x="899491" y="758491"/>
            <a:ext cx="7345018" cy="3395129"/>
          </a:xfrm>
          <a:prstGeom prst="rect">
            <a:avLst/>
          </a:prstGeom>
        </p:spPr>
      </p:pic>
    </p:spTree>
    <p:extLst>
      <p:ext uri="{BB962C8B-B14F-4D97-AF65-F5344CB8AC3E}">
        <p14:creationId xmlns:p14="http://schemas.microsoft.com/office/powerpoint/2010/main" val="4269423761"/>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0D47AC-83BF-BA2E-1F99-390C72072224}"/>
              </a:ext>
            </a:extLst>
          </p:cNvPr>
          <p:cNvSpPr>
            <a:spLocks noGrp="1"/>
          </p:cNvSpPr>
          <p:nvPr>
            <p:ph type="title"/>
          </p:nvPr>
        </p:nvSpPr>
        <p:spPr>
          <a:xfrm>
            <a:off x="0" y="0"/>
            <a:ext cx="9143999" cy="990600"/>
          </a:xfrm>
        </p:spPr>
        <p:txBody>
          <a:bodyPr>
            <a:normAutofit fontScale="90000"/>
          </a:bodyPr>
          <a:lstStyle/>
          <a:p>
            <a:pPr algn="ctr"/>
            <a:r>
              <a:rPr lang="en-US"/>
              <a:t>Measurement Assurance </a:t>
            </a:r>
            <a:br>
              <a:rPr lang="en-US"/>
            </a:br>
            <a:r>
              <a:rPr lang="en-US"/>
              <a:t>SPC DATA</a:t>
            </a:r>
            <a:br>
              <a:rPr lang="en-US"/>
            </a:br>
            <a:endParaRPr lang="en-US"/>
          </a:p>
        </p:txBody>
      </p:sp>
      <p:pic>
        <p:nvPicPr>
          <p:cNvPr id="6" name="Picture 5">
            <a:extLst>
              <a:ext uri="{FF2B5EF4-FFF2-40B4-BE49-F238E27FC236}">
                <a16:creationId xmlns:a16="http://schemas.microsoft.com/office/drawing/2014/main" id="{945C4A48-BED7-96AC-B00D-701221017FBE}"/>
              </a:ext>
            </a:extLst>
          </p:cNvPr>
          <p:cNvPicPr>
            <a:picLocks noChangeAspect="1"/>
          </p:cNvPicPr>
          <p:nvPr/>
        </p:nvPicPr>
        <p:blipFill rotWithShape="1">
          <a:blip r:embed="rId3"/>
          <a:srcRect r="61957"/>
          <a:stretch/>
        </p:blipFill>
        <p:spPr>
          <a:xfrm>
            <a:off x="1784727" y="873980"/>
            <a:ext cx="5574545" cy="4269520"/>
          </a:xfrm>
          <a:prstGeom prst="rect">
            <a:avLst/>
          </a:prstGeom>
        </p:spPr>
      </p:pic>
    </p:spTree>
    <p:extLst>
      <p:ext uri="{BB962C8B-B14F-4D97-AF65-F5344CB8AC3E}">
        <p14:creationId xmlns:p14="http://schemas.microsoft.com/office/powerpoint/2010/main" val="3977264249"/>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0D47AC-83BF-BA2E-1F99-390C72072224}"/>
              </a:ext>
            </a:extLst>
          </p:cNvPr>
          <p:cNvSpPr>
            <a:spLocks noGrp="1"/>
          </p:cNvSpPr>
          <p:nvPr>
            <p:ph type="title"/>
          </p:nvPr>
        </p:nvSpPr>
        <p:spPr>
          <a:xfrm>
            <a:off x="1879601" y="0"/>
            <a:ext cx="8144244" cy="990600"/>
          </a:xfrm>
        </p:spPr>
        <p:txBody>
          <a:bodyPr/>
          <a:lstStyle/>
          <a:p>
            <a:r>
              <a:rPr lang="en-US"/>
              <a:t>SPC DATA GRAPHS</a:t>
            </a:r>
            <a:br>
              <a:rPr lang="en-US"/>
            </a:br>
            <a:endParaRPr lang="en-US"/>
          </a:p>
        </p:txBody>
      </p:sp>
      <p:pic>
        <p:nvPicPr>
          <p:cNvPr id="3" name="Picture 2">
            <a:extLst>
              <a:ext uri="{FF2B5EF4-FFF2-40B4-BE49-F238E27FC236}">
                <a16:creationId xmlns:a16="http://schemas.microsoft.com/office/drawing/2014/main" id="{C78AF93C-A8E9-6A09-F1D4-1AFB671018AF}"/>
              </a:ext>
            </a:extLst>
          </p:cNvPr>
          <p:cNvPicPr>
            <a:picLocks noChangeAspect="1"/>
          </p:cNvPicPr>
          <p:nvPr/>
        </p:nvPicPr>
        <p:blipFill rotWithShape="1">
          <a:blip r:embed="rId2"/>
          <a:srcRect t="65219" r="61413"/>
          <a:stretch/>
        </p:blipFill>
        <p:spPr>
          <a:xfrm>
            <a:off x="224677" y="990600"/>
            <a:ext cx="8359167" cy="3392557"/>
          </a:xfrm>
          <a:prstGeom prst="rect">
            <a:avLst/>
          </a:prstGeom>
        </p:spPr>
      </p:pic>
    </p:spTree>
    <p:extLst>
      <p:ext uri="{BB962C8B-B14F-4D97-AF65-F5344CB8AC3E}">
        <p14:creationId xmlns:p14="http://schemas.microsoft.com/office/powerpoint/2010/main" val="1376350248"/>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6541DE-C2B1-E137-195F-B5ED12CAE876}"/>
              </a:ext>
            </a:extLst>
          </p:cNvPr>
          <p:cNvSpPr>
            <a:spLocks noGrp="1"/>
          </p:cNvSpPr>
          <p:nvPr>
            <p:ph type="title"/>
          </p:nvPr>
        </p:nvSpPr>
        <p:spPr/>
        <p:txBody>
          <a:bodyPr/>
          <a:lstStyle/>
          <a:p>
            <a:r>
              <a:rPr lang="en-US"/>
              <a:t>Solution for Force Measurements</a:t>
            </a:r>
          </a:p>
        </p:txBody>
      </p:sp>
      <p:pic>
        <p:nvPicPr>
          <p:cNvPr id="6" name="Picture 5" descr="A picture containing text, device&#10;&#10;Description automatically generated">
            <a:extLst>
              <a:ext uri="{FF2B5EF4-FFF2-40B4-BE49-F238E27FC236}">
                <a16:creationId xmlns:a16="http://schemas.microsoft.com/office/drawing/2014/main" id="{B31D7E6F-908B-31D1-B629-CDA0EAC63116}"/>
              </a:ext>
            </a:extLst>
          </p:cNvPr>
          <p:cNvPicPr>
            <a:picLocks noChangeAspect="1"/>
          </p:cNvPicPr>
          <p:nvPr/>
        </p:nvPicPr>
        <p:blipFill rotWithShape="1">
          <a:blip r:embed="rId3">
            <a:extLst>
              <a:ext uri="{28A0092B-C50C-407E-A947-70E740481C1C}">
                <a14:useLocalDpi xmlns:a14="http://schemas.microsoft.com/office/drawing/2010/main" val="0"/>
              </a:ext>
            </a:extLst>
          </a:blip>
          <a:srcRect t="26667" b="26445"/>
          <a:stretch/>
        </p:blipFill>
        <p:spPr bwMode="auto">
          <a:xfrm>
            <a:off x="322000" y="1176766"/>
            <a:ext cx="3928001" cy="1841752"/>
          </a:xfrm>
          <a:prstGeom prst="rect">
            <a:avLst/>
          </a:prstGeom>
          <a:noFill/>
          <a:ln>
            <a:noFill/>
          </a:ln>
          <a:extLst>
            <a:ext uri="{53640926-AAD7-44D8-BBD7-CCE9431645EC}">
              <a14:shadowObscured xmlns:a14="http://schemas.microsoft.com/office/drawing/2010/main"/>
            </a:ext>
          </a:extLst>
        </p:spPr>
      </p:pic>
      <p:pic>
        <p:nvPicPr>
          <p:cNvPr id="7" name="Picture 6">
            <a:extLst>
              <a:ext uri="{FF2B5EF4-FFF2-40B4-BE49-F238E27FC236}">
                <a16:creationId xmlns:a16="http://schemas.microsoft.com/office/drawing/2014/main" id="{22B988E8-DA6D-48E9-0F8B-9089D96566A7}"/>
              </a:ext>
            </a:extLst>
          </p:cNvPr>
          <p:cNvPicPr>
            <a:picLocks noChangeAspect="1"/>
          </p:cNvPicPr>
          <p:nvPr/>
        </p:nvPicPr>
        <p:blipFill rotWithShape="1">
          <a:blip r:embed="rId4"/>
          <a:srcRect l="9884" t="13084" r="9420" b="15797"/>
          <a:stretch/>
        </p:blipFill>
        <p:spPr>
          <a:xfrm>
            <a:off x="5218043" y="1090292"/>
            <a:ext cx="2981739" cy="2014701"/>
          </a:xfrm>
          <a:prstGeom prst="rect">
            <a:avLst/>
          </a:prstGeom>
        </p:spPr>
      </p:pic>
      <p:sp>
        <p:nvSpPr>
          <p:cNvPr id="9" name="TextBox 8">
            <a:extLst>
              <a:ext uri="{FF2B5EF4-FFF2-40B4-BE49-F238E27FC236}">
                <a16:creationId xmlns:a16="http://schemas.microsoft.com/office/drawing/2014/main" id="{13679A6A-7200-2F04-92B7-287E54BB4B30}"/>
              </a:ext>
            </a:extLst>
          </p:cNvPr>
          <p:cNvSpPr txBox="1"/>
          <p:nvPr/>
        </p:nvSpPr>
        <p:spPr>
          <a:xfrm>
            <a:off x="377686" y="3462127"/>
            <a:ext cx="8480921" cy="820866"/>
          </a:xfrm>
          <a:prstGeom prst="rect">
            <a:avLst/>
          </a:prstGeom>
          <a:noFill/>
        </p:spPr>
        <p:txBody>
          <a:bodyPr wrap="square">
            <a:spAutoFit/>
          </a:bodyPr>
          <a:lstStyle/>
          <a:p>
            <a:pPr>
              <a:lnSpc>
                <a:spcPct val="107000"/>
              </a:lnSpc>
              <a:spcAft>
                <a:spcPts val="600"/>
              </a:spcAft>
            </a:pPr>
            <a:r>
              <a:rPr lang="en-US" sz="1500" kern="1800">
                <a:solidFill>
                  <a:srgbClr val="181818"/>
                </a:solidFill>
                <a:latin typeface="Calibri" panose="020F0502020204030204" pitchFamily="34" charset="0"/>
                <a:ea typeface="Times New Roman" panose="02020603050405020304" pitchFamily="18" charset="0"/>
                <a:cs typeface="Calibri" panose="020F0502020204030204" pitchFamily="34" charset="0"/>
              </a:rPr>
              <a:t>Morehouse has many options with our force calibrations systems that use coefficients generated at the time of calibration. Our 4215 plus and C705P use coefficients that are programmed into the indicator to help correct and minimize measurement bias.</a:t>
            </a:r>
            <a:endParaRPr lang="en-US" sz="135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88453803"/>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62680" y="199577"/>
            <a:ext cx="9018638" cy="721685"/>
          </a:xfrm>
        </p:spPr>
        <p:txBody>
          <a:bodyPr>
            <a:normAutofit fontScale="90000"/>
          </a:bodyPr>
          <a:lstStyle/>
          <a:p>
            <a:r>
              <a:rPr lang="en-US" altLang="en-US"/>
              <a:t>Common Issues with Laboratories Performing Measurements</a:t>
            </a:r>
          </a:p>
        </p:txBody>
      </p:sp>
      <p:sp>
        <p:nvSpPr>
          <p:cNvPr id="6" name="Content Placeholder 2"/>
          <p:cNvSpPr>
            <a:spLocks noGrp="1"/>
          </p:cNvSpPr>
          <p:nvPr>
            <p:ph idx="1"/>
          </p:nvPr>
        </p:nvSpPr>
        <p:spPr>
          <a:xfrm>
            <a:off x="93181" y="1334444"/>
            <a:ext cx="8957636" cy="3524250"/>
          </a:xfrm>
        </p:spPr>
        <p:txBody>
          <a:bodyPr vert="horz" lIns="68580" tIns="34290" rIns="68580" bIns="34290" rtlCol="0" anchor="t">
            <a:normAutofit/>
          </a:bodyPr>
          <a:lstStyle/>
          <a:p>
            <a:pPr marL="385286" indent="-385286">
              <a:buFont typeface="Wingdings" pitchFamily="2" charset="2"/>
              <a:buAutoNum type="arabicPeriod"/>
              <a:defRPr/>
            </a:pPr>
            <a:r>
              <a:rPr lang="en-US" sz="2000" dirty="0">
                <a:solidFill>
                  <a:schemeClr val="tx1"/>
                </a:solidFill>
                <a:latin typeface="Calibri" panose="020F0502020204030204" pitchFamily="34" charset="0"/>
                <a:ea typeface="Calibri"/>
                <a:cs typeface="Calibri" panose="020F0502020204030204" pitchFamily="34" charset="0"/>
              </a:rPr>
              <a:t>CMC (Measurement Uncertainty) values that are unrealistic.  </a:t>
            </a:r>
            <a:endParaRPr lang="en-US" sz="2000" dirty="0">
              <a:solidFill>
                <a:schemeClr val="tx1"/>
              </a:solidFill>
              <a:latin typeface="Calibri" panose="020F0502020204030204" pitchFamily="34" charset="0"/>
              <a:cs typeface="Calibri" panose="020F0502020204030204" pitchFamily="34" charset="0"/>
            </a:endParaRPr>
          </a:p>
          <a:p>
            <a:pPr marL="385286" indent="-385286">
              <a:buFont typeface="Wingdings" pitchFamily="2" charset="2"/>
              <a:buAutoNum type="arabicPeriod"/>
              <a:defRPr/>
            </a:pPr>
            <a:r>
              <a:rPr lang="en-US" sz="2000" dirty="0">
                <a:solidFill>
                  <a:schemeClr val="tx1"/>
                </a:solidFill>
                <a:latin typeface="Calibri" panose="020F0502020204030204" pitchFamily="34" charset="0"/>
                <a:ea typeface="Calibri"/>
                <a:cs typeface="Calibri" panose="020F0502020204030204" pitchFamily="34" charset="0"/>
              </a:rPr>
              <a:t>Lack of understanding of the standards. </a:t>
            </a:r>
            <a:endParaRPr lang="en-US" sz="200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marL="385286" indent="-385286">
              <a:buFont typeface="Wingdings" pitchFamily="2" charset="2"/>
              <a:buAutoNum type="arabicPeriod"/>
              <a:defRPr/>
            </a:pPr>
            <a:r>
              <a:rPr lang="en-US" sz="2000" dirty="0">
                <a:solidFill>
                  <a:schemeClr val="tx1"/>
                </a:solidFill>
                <a:latin typeface="Calibri" panose="020F0502020204030204" pitchFamily="34" charset="0"/>
                <a:ea typeface="Calibri"/>
                <a:cs typeface="Calibri" panose="020F0502020204030204" pitchFamily="34" charset="0"/>
              </a:rPr>
              <a:t>Not properly evaluating Measurement Risk or Probability of False Accept (PFA).</a:t>
            </a:r>
          </a:p>
          <a:p>
            <a:pPr marL="385286" indent="-385286">
              <a:buFont typeface="Wingdings" pitchFamily="2" charset="2"/>
              <a:buAutoNum type="arabicPeriod"/>
              <a:defRPr/>
            </a:pPr>
            <a:r>
              <a:rPr lang="en-US" sz="2000" dirty="0">
                <a:solidFill>
                  <a:schemeClr val="tx1"/>
                </a:solidFill>
                <a:latin typeface="Calibri" panose="020F0502020204030204" pitchFamily="34" charset="0"/>
                <a:ea typeface="Calibri"/>
                <a:cs typeface="Calibri" panose="020F0502020204030204" pitchFamily="34" charset="0"/>
              </a:rPr>
              <a:t>The lab does not replicate how the instruments are used by using the right adapters.</a:t>
            </a:r>
            <a:endParaRPr lang="en-US" sz="200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marL="385286" indent="-385286">
              <a:buFont typeface="Wingdings" pitchFamily="2" charset="2"/>
              <a:buAutoNum type="arabicPeriod"/>
              <a:defRPr/>
            </a:pPr>
            <a:r>
              <a:rPr lang="en-US" sz="2000" dirty="0">
                <a:solidFill>
                  <a:schemeClr val="tx1"/>
                </a:solidFill>
                <a:latin typeface="Calibri" panose="020F0502020204030204" pitchFamily="34" charset="0"/>
                <a:ea typeface="Calibri"/>
                <a:cs typeface="Calibri" panose="020F0502020204030204" pitchFamily="34" charset="0"/>
              </a:rPr>
              <a:t>Passing too much risk to you!</a:t>
            </a:r>
          </a:p>
          <a:p>
            <a:pPr marL="385286" indent="-385286">
              <a:buFont typeface="Wingdings" pitchFamily="2" charset="2"/>
              <a:buAutoNum type="arabicPeriod"/>
              <a:defRPr/>
            </a:pPr>
            <a:endParaRPr lang="en-US" sz="2175" dirty="0">
              <a:solidFill>
                <a:schemeClr val="accent3">
                  <a:lumMod val="50000"/>
                </a:schemeClr>
              </a:solidFill>
              <a:ea typeface="Calibri" panose="020F0502020204030204" pitchFamily="34" charset="0"/>
            </a:endParaRPr>
          </a:p>
          <a:p>
            <a:pPr marL="0" indent="0">
              <a:defRPr/>
            </a:pPr>
            <a:endParaRPr lang="en-US" sz="2175" b="1" dirty="0"/>
          </a:p>
        </p:txBody>
      </p:sp>
    </p:spTree>
    <p:extLst>
      <p:ext uri="{BB962C8B-B14F-4D97-AF65-F5344CB8AC3E}">
        <p14:creationId xmlns:p14="http://schemas.microsoft.com/office/powerpoint/2010/main" val="3185100053"/>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6541DE-C2B1-E137-195F-B5ED12CAE876}"/>
              </a:ext>
            </a:extLst>
          </p:cNvPr>
          <p:cNvSpPr>
            <a:spLocks noGrp="1"/>
          </p:cNvSpPr>
          <p:nvPr>
            <p:ph type="title"/>
          </p:nvPr>
        </p:nvSpPr>
        <p:spPr/>
        <p:txBody>
          <a:bodyPr/>
          <a:lstStyle/>
          <a:p>
            <a:r>
              <a:rPr lang="en-US"/>
              <a:t>Decision Rules Conclusion</a:t>
            </a:r>
          </a:p>
        </p:txBody>
      </p:sp>
      <p:sp>
        <p:nvSpPr>
          <p:cNvPr id="3" name="Content Placeholder 2">
            <a:extLst>
              <a:ext uri="{FF2B5EF4-FFF2-40B4-BE49-F238E27FC236}">
                <a16:creationId xmlns:a16="http://schemas.microsoft.com/office/drawing/2014/main" id="{6E5744A5-566D-35E1-10C7-9E7E62B11D36}"/>
              </a:ext>
            </a:extLst>
          </p:cNvPr>
          <p:cNvSpPr>
            <a:spLocks noGrp="1"/>
          </p:cNvSpPr>
          <p:nvPr>
            <p:ph idx="1"/>
          </p:nvPr>
        </p:nvSpPr>
        <p:spPr>
          <a:xfrm>
            <a:off x="508001" y="1039762"/>
            <a:ext cx="8144244" cy="3491261"/>
          </a:xfrm>
        </p:spPr>
        <p:txBody>
          <a:bodyPr vert="horz" lIns="68580" tIns="34290" rIns="68580" bIns="34290" rtlCol="0" anchor="t">
            <a:normAutofit/>
          </a:bodyPr>
          <a:lstStyle/>
          <a:p>
            <a:pPr>
              <a:buFont typeface="Arial" panose="020B0604020202020204" pitchFamily="34" charset="0"/>
              <a:buChar char="•"/>
            </a:pPr>
            <a:r>
              <a:rPr lang="en-US" sz="2100" kern="1800">
                <a:solidFill>
                  <a:srgbClr val="181818"/>
                </a:solidFill>
                <a:latin typeface="Calibri"/>
                <a:ea typeface="Times New Roman" panose="02020603050405020304" pitchFamily="18" charset="0"/>
                <a:cs typeface="Calibri"/>
              </a:rPr>
              <a:t>Calculating Measurement Uncertainty correctly is essential to everything that comes after it including decision rules. </a:t>
            </a:r>
            <a:endParaRPr lang="en-US" sz="2100" kern="1800">
              <a:solidFill>
                <a:srgbClr val="181818"/>
              </a:solidFill>
              <a:ea typeface="Times New Roman" panose="02020603050405020304" pitchFamily="18" charset="0"/>
            </a:endParaRPr>
          </a:p>
          <a:p>
            <a:pPr>
              <a:buFont typeface="Arial" panose="020B0604020202020204" pitchFamily="34" charset="0"/>
              <a:buChar char="•"/>
            </a:pPr>
            <a:r>
              <a:rPr lang="en-US" sz="2100" kern="1800">
                <a:solidFill>
                  <a:srgbClr val="181818"/>
                </a:solidFill>
                <a:latin typeface="Calibri"/>
                <a:ea typeface="Times New Roman" panose="02020603050405020304" pitchFamily="18" charset="0"/>
                <a:cs typeface="Calibri"/>
              </a:rPr>
              <a:t>Metrological Traceability relies on a documented unbroken chain of contributions, each contributing to the measurement uncertainty, linking them to an appropriate reference.  </a:t>
            </a:r>
            <a:endParaRPr lang="en-US" sz="2100" kern="1800">
              <a:solidFill>
                <a:srgbClr val="181818"/>
              </a:solidFill>
              <a:ea typeface="Times New Roman" panose="02020603050405020304" pitchFamily="18" charset="0"/>
            </a:endParaRPr>
          </a:p>
          <a:p>
            <a:pPr>
              <a:buFont typeface="Arial" panose="020B0604020202020204" pitchFamily="34" charset="0"/>
              <a:buChar char="•"/>
            </a:pPr>
            <a:r>
              <a:rPr lang="en-US" sz="2100" kern="1800">
                <a:solidFill>
                  <a:srgbClr val="181818"/>
                </a:solidFill>
                <a:latin typeface="Calibri"/>
                <a:ea typeface="Times New Roman" panose="02020603050405020304" pitchFamily="18" charset="0"/>
                <a:cs typeface="Calibri"/>
              </a:rPr>
              <a:t>A decision rule should take into account the measurement uncertainty.</a:t>
            </a:r>
          </a:p>
          <a:p>
            <a:pPr>
              <a:buFont typeface="Arial" panose="020B0604020202020204" pitchFamily="34" charset="0"/>
              <a:buChar char="•"/>
            </a:pPr>
            <a:r>
              <a:rPr lang="en-US" sz="2100" kern="1800">
                <a:solidFill>
                  <a:srgbClr val="181818"/>
                </a:solidFill>
                <a:latin typeface="Calibri"/>
                <a:ea typeface="Times New Roman" panose="02020603050405020304" pitchFamily="18" charset="0"/>
                <a:cs typeface="Calibri"/>
              </a:rPr>
              <a:t>Using the manufacturer's accuracy specification and not correcting for bias can further increase Measurement Risk.</a:t>
            </a:r>
            <a:endParaRPr lang="en-US" sz="2100" kern="1800">
              <a:solidFill>
                <a:srgbClr val="181818"/>
              </a:solidFill>
              <a:ea typeface="Times New Roman" panose="02020603050405020304" pitchFamily="18" charset="0"/>
            </a:endParaRPr>
          </a:p>
          <a:p>
            <a:pPr>
              <a:buFont typeface="Arial" panose="020B0604020202020204" pitchFamily="34" charset="0"/>
              <a:buChar char="•"/>
            </a:pPr>
            <a:endParaRPr lang="en-US" sz="2100" kern="1800">
              <a:solidFill>
                <a:srgbClr val="181818"/>
              </a:solidFill>
              <a:ea typeface="Times New Roman" panose="02020603050405020304" pitchFamily="18" charset="0"/>
            </a:endParaRPr>
          </a:p>
          <a:p>
            <a:pPr marL="0" indent="0"/>
            <a:endParaRPr lang="en-US" sz="2100" kern="1800">
              <a:ea typeface="Times New Roman" panose="02020603050405020304" pitchFamily="18" charset="0"/>
            </a:endParaRPr>
          </a:p>
          <a:p>
            <a:pPr marL="0" indent="0"/>
            <a:endParaRPr lang="en-US" sz="1350">
              <a:latin typeface="Calibri" panose="020F0502020204030204" pitchFamily="34" charset="0"/>
              <a:ea typeface="Calibri" panose="020F0502020204030204" pitchFamily="34" charset="0"/>
              <a:cs typeface="Times New Roman" panose="02020603050405020304" pitchFamily="18" charset="0"/>
            </a:endParaRPr>
          </a:p>
          <a:p>
            <a:pPr>
              <a:buFont typeface="Arial" panose="020B0604020202020204" pitchFamily="34" charset="0"/>
              <a:buChar char="•"/>
            </a:pPr>
            <a:endParaRPr lang="en-US" sz="1350" kern="1800">
              <a:solidFill>
                <a:srgbClr val="181818"/>
              </a:solidFill>
              <a:latin typeface="Cambria Math" panose="02040503050406030204" pitchFamily="18" charset="0"/>
              <a:ea typeface="Times New Roman" panose="02020603050405020304" pitchFamily="18" charset="0"/>
              <a:cs typeface="Calibri" panose="020F0502020204030204" pitchFamily="34" charset="0"/>
            </a:endParaRPr>
          </a:p>
          <a:p>
            <a:pPr>
              <a:buFont typeface="Arial" panose="020B0604020202020204" pitchFamily="34" charset="0"/>
              <a:buChar char="•"/>
            </a:pPr>
            <a:endParaRPr lang="en-US"/>
          </a:p>
        </p:txBody>
      </p:sp>
    </p:spTree>
    <p:extLst>
      <p:ext uri="{BB962C8B-B14F-4D97-AF65-F5344CB8AC3E}">
        <p14:creationId xmlns:p14="http://schemas.microsoft.com/office/powerpoint/2010/main" val="3514078851"/>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CF0703-A81A-FC21-45C6-0F6332DB6165}"/>
              </a:ext>
            </a:extLst>
          </p:cNvPr>
          <p:cNvSpPr>
            <a:spLocks noGrp="1"/>
          </p:cNvSpPr>
          <p:nvPr>
            <p:ph type="title"/>
          </p:nvPr>
        </p:nvSpPr>
        <p:spPr/>
        <p:txBody>
          <a:bodyPr/>
          <a:lstStyle/>
          <a:p>
            <a:r>
              <a:rPr lang="en-US" dirty="0"/>
              <a:t>Sample Quiz (Open Discussion)</a:t>
            </a:r>
          </a:p>
        </p:txBody>
      </p:sp>
      <p:sp>
        <p:nvSpPr>
          <p:cNvPr id="3" name="Content Placeholder 2">
            <a:extLst>
              <a:ext uri="{FF2B5EF4-FFF2-40B4-BE49-F238E27FC236}">
                <a16:creationId xmlns:a16="http://schemas.microsoft.com/office/drawing/2014/main" id="{27346227-799A-629E-9A7E-44018882E734}"/>
              </a:ext>
            </a:extLst>
          </p:cNvPr>
          <p:cNvSpPr>
            <a:spLocks noGrp="1"/>
          </p:cNvSpPr>
          <p:nvPr>
            <p:ph idx="1"/>
          </p:nvPr>
        </p:nvSpPr>
        <p:spPr>
          <a:xfrm>
            <a:off x="365760" y="932688"/>
            <a:ext cx="8238744" cy="562356"/>
          </a:xfrm>
        </p:spPr>
        <p:txBody>
          <a:bodyPr>
            <a:normAutofit/>
          </a:bodyPr>
          <a:lstStyle/>
          <a:p>
            <a:r>
              <a:rPr lang="en-US" dirty="0"/>
              <a:t>Was the NFL right to go after Tom B? Explain your Answer</a:t>
            </a:r>
          </a:p>
        </p:txBody>
      </p:sp>
      <p:sp>
        <p:nvSpPr>
          <p:cNvPr id="5" name="TextBox 4">
            <a:extLst>
              <a:ext uri="{FF2B5EF4-FFF2-40B4-BE49-F238E27FC236}">
                <a16:creationId xmlns:a16="http://schemas.microsoft.com/office/drawing/2014/main" id="{20B48838-9468-74A5-10ED-89307DBFC586}"/>
              </a:ext>
            </a:extLst>
          </p:cNvPr>
          <p:cNvSpPr txBox="1"/>
          <p:nvPr/>
        </p:nvSpPr>
        <p:spPr>
          <a:xfrm>
            <a:off x="436384" y="1495044"/>
            <a:ext cx="8088351" cy="1200329"/>
          </a:xfrm>
          <a:prstGeom prst="rect">
            <a:avLst/>
          </a:prstGeom>
          <a:noFill/>
        </p:spPr>
        <p:txBody>
          <a:bodyPr wrap="square">
            <a:spAutoFit/>
          </a:bodyPr>
          <a:lstStyle/>
          <a:p>
            <a:r>
              <a:rPr lang="en-US" sz="1800" dirty="0">
                <a:solidFill>
                  <a:schemeClr val="tx1"/>
                </a:solidFill>
                <a:latin typeface="Calibri"/>
                <a:cs typeface="Calibri"/>
              </a:rPr>
              <a:t>It is quite possible Tom Brady knew the PSI per each football was low, however, the NFL clearly lacks the appropriate understanding of Measurement Uncertainty. If the NFL used Guarded Rejection, there would be a % of doubt that the balls were deflated. </a:t>
            </a:r>
          </a:p>
        </p:txBody>
      </p:sp>
      <p:sp>
        <p:nvSpPr>
          <p:cNvPr id="6" name="Content Placeholder 2">
            <a:extLst>
              <a:ext uri="{FF2B5EF4-FFF2-40B4-BE49-F238E27FC236}">
                <a16:creationId xmlns:a16="http://schemas.microsoft.com/office/drawing/2014/main" id="{E60D123E-5767-A5C1-4F6C-6645E602AA49}"/>
              </a:ext>
            </a:extLst>
          </p:cNvPr>
          <p:cNvSpPr txBox="1">
            <a:spLocks/>
          </p:cNvSpPr>
          <p:nvPr/>
        </p:nvSpPr>
        <p:spPr>
          <a:xfrm>
            <a:off x="356616" y="2571750"/>
            <a:ext cx="8238744" cy="562356"/>
          </a:xfrm>
          <a:prstGeom prst="rect">
            <a:avLst/>
          </a:prstGeom>
        </p:spPr>
        <p:txBody>
          <a:bodyPr vert="horz" lIns="91440" tIns="45720" rIns="91440" bIns="45720" rtlCol="0">
            <a:normAutofit/>
          </a:bodyPr>
          <a:lstStyle>
            <a:lvl1pPr marL="342900" marR="0" indent="-342900" algn="l" defTabSz="457200" rtl="0" eaLnBrk="1" fontAlgn="auto" latinLnBrk="0" hangingPunct="1">
              <a:lnSpc>
                <a:spcPct val="100000"/>
              </a:lnSpc>
              <a:spcBef>
                <a:spcPct val="20000"/>
              </a:spcBef>
              <a:spcAft>
                <a:spcPts val="0"/>
              </a:spcAft>
              <a:buClrTx/>
              <a:buSzTx/>
              <a:buFont typeface="Arial"/>
              <a:buNone/>
              <a:tabLst/>
              <a:defRPr sz="2250" b="0" i="0" kern="1200">
                <a:solidFill>
                  <a:srgbClr val="026CB6"/>
                </a:solidFill>
                <a:latin typeface="Arial"/>
                <a:ea typeface="+mn-ea"/>
                <a:cs typeface="Arial"/>
              </a:defRPr>
            </a:lvl1pPr>
            <a:lvl2pPr marL="0" indent="0" algn="l" defTabSz="457200" rtl="0" eaLnBrk="1" latinLnBrk="0" hangingPunct="1">
              <a:spcBef>
                <a:spcPct val="20000"/>
              </a:spcBef>
              <a:spcAft>
                <a:spcPts val="600"/>
              </a:spcAft>
              <a:buClr>
                <a:srgbClr val="026CB6"/>
              </a:buClr>
              <a:buFont typeface="Arial"/>
              <a:buNone/>
              <a:defRPr sz="1600" kern="1200" baseline="0">
                <a:solidFill>
                  <a:schemeClr val="tx1"/>
                </a:solidFill>
                <a:latin typeface="Arial"/>
                <a:ea typeface="+mn-ea"/>
                <a:cs typeface="+mn-cs"/>
              </a:defRPr>
            </a:lvl2pPr>
            <a:lvl3pPr marL="137160" indent="-137160" algn="l" defTabSz="457200" rtl="0" eaLnBrk="1" latinLnBrk="0" hangingPunct="1">
              <a:spcBef>
                <a:spcPct val="20000"/>
              </a:spcBef>
              <a:buClr>
                <a:srgbClr val="026CB6"/>
              </a:buClr>
              <a:buFont typeface="Arial"/>
              <a:buChar char="•"/>
              <a:defRPr sz="1600" kern="1200">
                <a:solidFill>
                  <a:srgbClr val="000000"/>
                </a:solidFill>
                <a:latin typeface="Arial"/>
                <a:ea typeface="+mn-ea"/>
                <a:cs typeface="+mn-cs"/>
              </a:defRPr>
            </a:lvl3pPr>
            <a:lvl4pPr marL="457200" indent="-182880" algn="l" defTabSz="457200" rtl="0" eaLnBrk="1" latinLnBrk="0" hangingPunct="1">
              <a:spcBef>
                <a:spcPct val="20000"/>
              </a:spcBef>
              <a:buClr>
                <a:srgbClr val="026CB6"/>
              </a:buClr>
              <a:buFont typeface="Arial"/>
              <a:buChar char="–"/>
              <a:defRPr sz="1600" kern="1200">
                <a:solidFill>
                  <a:schemeClr val="tx1"/>
                </a:solidFill>
                <a:latin typeface="Arial"/>
                <a:ea typeface="+mn-ea"/>
                <a:cs typeface="Arial"/>
              </a:defRPr>
            </a:lvl4pPr>
            <a:lvl5pPr marL="2057400" indent="-228600" algn="l" defTabSz="457200" rtl="0" eaLnBrk="1" latinLnBrk="0" hangingPunct="1">
              <a:spcBef>
                <a:spcPct val="20000"/>
              </a:spcBef>
              <a:buFont typeface="Arial"/>
              <a:buNone/>
              <a:defRPr sz="2000" kern="1200" baseline="0">
                <a:solidFill>
                  <a:schemeClr val="tx1"/>
                </a:solidFill>
                <a:latin typeface="+mn-lt"/>
                <a:ea typeface="+mn-ea"/>
                <a:cs typeface="+mn-cs"/>
              </a:defRPr>
            </a:lvl5pPr>
            <a:lvl6pPr marL="2514600" indent="-228600" algn="l" defTabSz="457200" rtl="0" eaLnBrk="1" latinLnBrk="0" hangingPunct="1">
              <a:spcBef>
                <a:spcPct val="20000"/>
              </a:spcBef>
              <a:buFont typeface="Arial"/>
              <a:buNone/>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dirty="0"/>
          </a:p>
        </p:txBody>
      </p:sp>
      <p:sp>
        <p:nvSpPr>
          <p:cNvPr id="8" name="TextBox 7">
            <a:extLst>
              <a:ext uri="{FF2B5EF4-FFF2-40B4-BE49-F238E27FC236}">
                <a16:creationId xmlns:a16="http://schemas.microsoft.com/office/drawing/2014/main" id="{76F6C1A7-D2C4-ADED-25F3-3FD890E1D0E9}"/>
              </a:ext>
            </a:extLst>
          </p:cNvPr>
          <p:cNvSpPr txBox="1"/>
          <p:nvPr/>
        </p:nvSpPr>
        <p:spPr>
          <a:xfrm>
            <a:off x="426348" y="3498379"/>
            <a:ext cx="8291304" cy="1200329"/>
          </a:xfrm>
          <a:prstGeom prst="rect">
            <a:avLst/>
          </a:prstGeom>
          <a:noFill/>
        </p:spPr>
        <p:txBody>
          <a:bodyPr wrap="square">
            <a:spAutoFit/>
          </a:bodyPr>
          <a:lstStyle/>
          <a:p>
            <a:r>
              <a:rPr lang="en-US" i="1" dirty="0">
                <a:solidFill>
                  <a:srgbClr val="000000"/>
                </a:solidFill>
                <a:latin typeface="Calibri" panose="020F0502020204030204" pitchFamily="34" charset="0"/>
                <a:ea typeface="Calibri" panose="020F0502020204030204" pitchFamily="34" charset="0"/>
                <a:cs typeface="Calibri" panose="020F0502020204030204" pitchFamily="34" charset="0"/>
              </a:rPr>
              <a:t>Reliability Targets are not being met</a:t>
            </a:r>
          </a:p>
          <a:p>
            <a:r>
              <a:rPr lang="en-US" i="1" dirty="0">
                <a:solidFill>
                  <a:srgbClr val="000000"/>
                </a:solidFill>
                <a:latin typeface="Calibri" panose="020F0502020204030204" pitchFamily="34" charset="0"/>
                <a:ea typeface="Calibri" panose="020F0502020204030204" pitchFamily="34" charset="0"/>
                <a:cs typeface="Calibri" panose="020F0502020204030204" pitchFamily="34" charset="0"/>
              </a:rPr>
              <a:t>The Measurement Capability Index (TUR) Ratio is too low</a:t>
            </a:r>
          </a:p>
          <a:p>
            <a:r>
              <a:rPr lang="en-US" sz="1800" i="1" dirty="0">
                <a:solidFill>
                  <a:srgbClr val="000000"/>
                </a:solidFill>
                <a:latin typeface="Calibri" panose="020F0502020204030204" pitchFamily="34" charset="0"/>
                <a:ea typeface="Calibri" panose="020F0502020204030204" pitchFamily="34" charset="0"/>
                <a:cs typeface="Calibri" panose="020F0502020204030204" pitchFamily="34" charset="0"/>
              </a:rPr>
              <a:t>The Manufacturer used Averages and the Tolerance Cannot be Achieved</a:t>
            </a:r>
          </a:p>
          <a:p>
            <a:endParaRPr lang="en-US" sz="1800" i="1" dirty="0">
              <a:solidFill>
                <a:srgbClr val="000000"/>
              </a:solidFill>
              <a:latin typeface="Calibri" panose="020F0502020204030204" pitchFamily="34" charset="0"/>
              <a:ea typeface="Calibri" panose="020F0502020204030204" pitchFamily="34" charset="0"/>
              <a:cs typeface="Calibri" panose="020F0502020204030204" pitchFamily="34" charset="0"/>
            </a:endParaRPr>
          </a:p>
        </p:txBody>
      </p:sp>
      <p:sp>
        <p:nvSpPr>
          <p:cNvPr id="9" name="Content Placeholder 2">
            <a:extLst>
              <a:ext uri="{FF2B5EF4-FFF2-40B4-BE49-F238E27FC236}">
                <a16:creationId xmlns:a16="http://schemas.microsoft.com/office/drawing/2014/main" id="{97BA87DA-AD41-6DAA-C08A-5A8EADCCB991}"/>
              </a:ext>
            </a:extLst>
          </p:cNvPr>
          <p:cNvSpPr txBox="1">
            <a:spLocks/>
          </p:cNvSpPr>
          <p:nvPr/>
        </p:nvSpPr>
        <p:spPr>
          <a:xfrm>
            <a:off x="365760" y="2778468"/>
            <a:ext cx="8238744" cy="562356"/>
          </a:xfrm>
          <a:prstGeom prst="rect">
            <a:avLst/>
          </a:prstGeom>
        </p:spPr>
        <p:txBody>
          <a:bodyPr vert="horz" lIns="91440" tIns="45720" rIns="91440" bIns="45720" rtlCol="0">
            <a:normAutofit/>
          </a:bodyPr>
          <a:lstStyle>
            <a:lvl1pPr marL="342900" marR="0" indent="-342900" algn="l" defTabSz="457200" rtl="0" eaLnBrk="1" fontAlgn="auto" latinLnBrk="0" hangingPunct="1">
              <a:lnSpc>
                <a:spcPct val="100000"/>
              </a:lnSpc>
              <a:spcBef>
                <a:spcPct val="20000"/>
              </a:spcBef>
              <a:spcAft>
                <a:spcPts val="0"/>
              </a:spcAft>
              <a:buClrTx/>
              <a:buSzTx/>
              <a:buFont typeface="Arial"/>
              <a:buNone/>
              <a:tabLst/>
              <a:defRPr sz="2250" b="0" i="0" kern="1200">
                <a:solidFill>
                  <a:srgbClr val="026CB6"/>
                </a:solidFill>
                <a:latin typeface="Arial"/>
                <a:ea typeface="+mn-ea"/>
                <a:cs typeface="Arial"/>
              </a:defRPr>
            </a:lvl1pPr>
            <a:lvl2pPr marL="0" indent="0" algn="l" defTabSz="457200" rtl="0" eaLnBrk="1" latinLnBrk="0" hangingPunct="1">
              <a:spcBef>
                <a:spcPct val="20000"/>
              </a:spcBef>
              <a:spcAft>
                <a:spcPts val="600"/>
              </a:spcAft>
              <a:buClr>
                <a:srgbClr val="026CB6"/>
              </a:buClr>
              <a:buFont typeface="Arial"/>
              <a:buNone/>
              <a:defRPr sz="1600" kern="1200" baseline="0">
                <a:solidFill>
                  <a:schemeClr val="tx1"/>
                </a:solidFill>
                <a:latin typeface="Arial"/>
                <a:ea typeface="+mn-ea"/>
                <a:cs typeface="+mn-cs"/>
              </a:defRPr>
            </a:lvl2pPr>
            <a:lvl3pPr marL="137160" indent="-137160" algn="l" defTabSz="457200" rtl="0" eaLnBrk="1" latinLnBrk="0" hangingPunct="1">
              <a:spcBef>
                <a:spcPct val="20000"/>
              </a:spcBef>
              <a:buClr>
                <a:srgbClr val="026CB6"/>
              </a:buClr>
              <a:buFont typeface="Arial"/>
              <a:buChar char="•"/>
              <a:defRPr sz="1600" kern="1200">
                <a:solidFill>
                  <a:srgbClr val="000000"/>
                </a:solidFill>
                <a:latin typeface="Arial"/>
                <a:ea typeface="+mn-ea"/>
                <a:cs typeface="+mn-cs"/>
              </a:defRPr>
            </a:lvl3pPr>
            <a:lvl4pPr marL="457200" indent="-182880" algn="l" defTabSz="457200" rtl="0" eaLnBrk="1" latinLnBrk="0" hangingPunct="1">
              <a:spcBef>
                <a:spcPct val="20000"/>
              </a:spcBef>
              <a:buClr>
                <a:srgbClr val="026CB6"/>
              </a:buClr>
              <a:buFont typeface="Arial"/>
              <a:buChar char="–"/>
              <a:defRPr sz="1600" kern="1200">
                <a:solidFill>
                  <a:schemeClr val="tx1"/>
                </a:solidFill>
                <a:latin typeface="Arial"/>
                <a:ea typeface="+mn-ea"/>
                <a:cs typeface="Arial"/>
              </a:defRPr>
            </a:lvl4pPr>
            <a:lvl5pPr marL="2057400" indent="-228600" algn="l" defTabSz="457200" rtl="0" eaLnBrk="1" latinLnBrk="0" hangingPunct="1">
              <a:spcBef>
                <a:spcPct val="20000"/>
              </a:spcBef>
              <a:buFont typeface="Arial"/>
              <a:buNone/>
              <a:defRPr sz="2000" kern="1200" baseline="0">
                <a:solidFill>
                  <a:schemeClr val="tx1"/>
                </a:solidFill>
                <a:latin typeface="+mn-lt"/>
                <a:ea typeface="+mn-ea"/>
                <a:cs typeface="+mn-cs"/>
              </a:defRPr>
            </a:lvl5pPr>
            <a:lvl6pPr marL="2514600" indent="-228600" algn="l" defTabSz="457200" rtl="0" eaLnBrk="1" latinLnBrk="0" hangingPunct="1">
              <a:spcBef>
                <a:spcPct val="20000"/>
              </a:spcBef>
              <a:buFont typeface="Arial"/>
              <a:buNone/>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What are some reasons to increase Tolerance Limits?</a:t>
            </a:r>
          </a:p>
        </p:txBody>
      </p:sp>
    </p:spTree>
    <p:extLst>
      <p:ext uri="{BB962C8B-B14F-4D97-AF65-F5344CB8AC3E}">
        <p14:creationId xmlns:p14="http://schemas.microsoft.com/office/powerpoint/2010/main" val="2576444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CF0703-A81A-FC21-45C6-0F6332DB6165}"/>
              </a:ext>
            </a:extLst>
          </p:cNvPr>
          <p:cNvSpPr>
            <a:spLocks noGrp="1"/>
          </p:cNvSpPr>
          <p:nvPr>
            <p:ph type="title"/>
          </p:nvPr>
        </p:nvSpPr>
        <p:spPr/>
        <p:txBody>
          <a:bodyPr/>
          <a:lstStyle/>
          <a:p>
            <a:r>
              <a:rPr lang="en-US" dirty="0"/>
              <a:t>Exercise </a:t>
            </a:r>
          </a:p>
        </p:txBody>
      </p:sp>
      <p:sp>
        <p:nvSpPr>
          <p:cNvPr id="6" name="Content Placeholder 2">
            <a:extLst>
              <a:ext uri="{FF2B5EF4-FFF2-40B4-BE49-F238E27FC236}">
                <a16:creationId xmlns:a16="http://schemas.microsoft.com/office/drawing/2014/main" id="{E60D123E-5767-A5C1-4F6C-6645E602AA49}"/>
              </a:ext>
            </a:extLst>
          </p:cNvPr>
          <p:cNvSpPr txBox="1">
            <a:spLocks/>
          </p:cNvSpPr>
          <p:nvPr/>
        </p:nvSpPr>
        <p:spPr>
          <a:xfrm>
            <a:off x="356616" y="2571750"/>
            <a:ext cx="8238744" cy="562356"/>
          </a:xfrm>
          <a:prstGeom prst="rect">
            <a:avLst/>
          </a:prstGeom>
        </p:spPr>
        <p:txBody>
          <a:bodyPr vert="horz" lIns="91440" tIns="45720" rIns="91440" bIns="45720" rtlCol="0">
            <a:normAutofit/>
          </a:bodyPr>
          <a:lstStyle>
            <a:lvl1pPr marL="342900" marR="0" indent="-342900" algn="l" defTabSz="457200" rtl="0" eaLnBrk="1" fontAlgn="auto" latinLnBrk="0" hangingPunct="1">
              <a:lnSpc>
                <a:spcPct val="100000"/>
              </a:lnSpc>
              <a:spcBef>
                <a:spcPct val="20000"/>
              </a:spcBef>
              <a:spcAft>
                <a:spcPts val="0"/>
              </a:spcAft>
              <a:buClrTx/>
              <a:buSzTx/>
              <a:buFont typeface="Arial"/>
              <a:buNone/>
              <a:tabLst/>
              <a:defRPr sz="2250" b="0" i="0" kern="1200">
                <a:solidFill>
                  <a:srgbClr val="026CB6"/>
                </a:solidFill>
                <a:latin typeface="Arial"/>
                <a:ea typeface="+mn-ea"/>
                <a:cs typeface="Arial"/>
              </a:defRPr>
            </a:lvl1pPr>
            <a:lvl2pPr marL="0" indent="0" algn="l" defTabSz="457200" rtl="0" eaLnBrk="1" latinLnBrk="0" hangingPunct="1">
              <a:spcBef>
                <a:spcPct val="20000"/>
              </a:spcBef>
              <a:spcAft>
                <a:spcPts val="600"/>
              </a:spcAft>
              <a:buClr>
                <a:srgbClr val="026CB6"/>
              </a:buClr>
              <a:buFont typeface="Arial"/>
              <a:buNone/>
              <a:defRPr sz="1600" kern="1200" baseline="0">
                <a:solidFill>
                  <a:schemeClr val="tx1"/>
                </a:solidFill>
                <a:latin typeface="Arial"/>
                <a:ea typeface="+mn-ea"/>
                <a:cs typeface="+mn-cs"/>
              </a:defRPr>
            </a:lvl2pPr>
            <a:lvl3pPr marL="137160" indent="-137160" algn="l" defTabSz="457200" rtl="0" eaLnBrk="1" latinLnBrk="0" hangingPunct="1">
              <a:spcBef>
                <a:spcPct val="20000"/>
              </a:spcBef>
              <a:buClr>
                <a:srgbClr val="026CB6"/>
              </a:buClr>
              <a:buFont typeface="Arial"/>
              <a:buChar char="•"/>
              <a:defRPr sz="1600" kern="1200">
                <a:solidFill>
                  <a:srgbClr val="000000"/>
                </a:solidFill>
                <a:latin typeface="Arial"/>
                <a:ea typeface="+mn-ea"/>
                <a:cs typeface="+mn-cs"/>
              </a:defRPr>
            </a:lvl3pPr>
            <a:lvl4pPr marL="457200" indent="-182880" algn="l" defTabSz="457200" rtl="0" eaLnBrk="1" latinLnBrk="0" hangingPunct="1">
              <a:spcBef>
                <a:spcPct val="20000"/>
              </a:spcBef>
              <a:buClr>
                <a:srgbClr val="026CB6"/>
              </a:buClr>
              <a:buFont typeface="Arial"/>
              <a:buChar char="–"/>
              <a:defRPr sz="1600" kern="1200">
                <a:solidFill>
                  <a:schemeClr val="tx1"/>
                </a:solidFill>
                <a:latin typeface="Arial"/>
                <a:ea typeface="+mn-ea"/>
                <a:cs typeface="Arial"/>
              </a:defRPr>
            </a:lvl4pPr>
            <a:lvl5pPr marL="2057400" indent="-228600" algn="l" defTabSz="457200" rtl="0" eaLnBrk="1" latinLnBrk="0" hangingPunct="1">
              <a:spcBef>
                <a:spcPct val="20000"/>
              </a:spcBef>
              <a:buFont typeface="Arial"/>
              <a:buNone/>
              <a:defRPr sz="2000" kern="1200" baseline="0">
                <a:solidFill>
                  <a:schemeClr val="tx1"/>
                </a:solidFill>
                <a:latin typeface="+mn-lt"/>
                <a:ea typeface="+mn-ea"/>
                <a:cs typeface="+mn-cs"/>
              </a:defRPr>
            </a:lvl5pPr>
            <a:lvl6pPr marL="2514600" indent="-228600" algn="l" defTabSz="457200" rtl="0" eaLnBrk="1" latinLnBrk="0" hangingPunct="1">
              <a:spcBef>
                <a:spcPct val="20000"/>
              </a:spcBef>
              <a:buFont typeface="Arial"/>
              <a:buNone/>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dirty="0"/>
          </a:p>
        </p:txBody>
      </p:sp>
      <p:sp>
        <p:nvSpPr>
          <p:cNvPr id="13" name="TextBox 12">
            <a:extLst>
              <a:ext uri="{FF2B5EF4-FFF2-40B4-BE49-F238E27FC236}">
                <a16:creationId xmlns:a16="http://schemas.microsoft.com/office/drawing/2014/main" id="{5258C04B-FDCA-9995-6368-BC22A97417AD}"/>
              </a:ext>
            </a:extLst>
          </p:cNvPr>
          <p:cNvSpPr txBox="1"/>
          <p:nvPr/>
        </p:nvSpPr>
        <p:spPr>
          <a:xfrm>
            <a:off x="193288" y="802386"/>
            <a:ext cx="8950712" cy="2554545"/>
          </a:xfrm>
          <a:prstGeom prst="rect">
            <a:avLst/>
          </a:prstGeom>
          <a:noFill/>
        </p:spPr>
        <p:txBody>
          <a:bodyPr wrap="square">
            <a:spAutoFit/>
          </a:bodyPr>
          <a:lstStyle/>
          <a:p>
            <a:r>
              <a:rPr lang="en-US" sz="1600" dirty="0"/>
              <a:t>1. In two words, define risk. </a:t>
            </a:r>
          </a:p>
          <a:p>
            <a:endParaRPr lang="en-US" sz="1600" dirty="0"/>
          </a:p>
          <a:p>
            <a:r>
              <a:rPr lang="en-US" sz="1600" dirty="0"/>
              <a:t>2. How are measurement risk and product risk related?</a:t>
            </a:r>
          </a:p>
          <a:p>
            <a:endParaRPr lang="en-US" sz="1600" dirty="0"/>
          </a:p>
          <a:p>
            <a:r>
              <a:rPr lang="en-US" sz="1600" dirty="0"/>
              <a:t>3. Describe the amount of risk that could be passed to you if using Simple Acceptance (W = 0, No GB)</a:t>
            </a:r>
          </a:p>
          <a:p>
            <a:endParaRPr lang="en-US" sz="1600" dirty="0"/>
          </a:p>
          <a:p>
            <a:r>
              <a:rPr lang="en-US" sz="1600" dirty="0"/>
              <a:t>4. What are the elements that determine the probability of incorrect measurement decisions for: </a:t>
            </a:r>
          </a:p>
          <a:p>
            <a:r>
              <a:rPr lang="en-US" sz="1600" dirty="0"/>
              <a:t>Specific risk:</a:t>
            </a:r>
          </a:p>
          <a:p>
            <a:r>
              <a:rPr lang="en-US" sz="1600" dirty="0"/>
              <a:t>Global risk:</a:t>
            </a:r>
          </a:p>
          <a:p>
            <a:endParaRPr lang="en-US" sz="1600" dirty="0"/>
          </a:p>
        </p:txBody>
      </p:sp>
    </p:spTree>
    <p:extLst>
      <p:ext uri="{BB962C8B-B14F-4D97-AF65-F5344CB8AC3E}">
        <p14:creationId xmlns:p14="http://schemas.microsoft.com/office/powerpoint/2010/main" val="3894538996"/>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CF0703-A81A-FC21-45C6-0F6332DB6165}"/>
              </a:ext>
            </a:extLst>
          </p:cNvPr>
          <p:cNvSpPr>
            <a:spLocks noGrp="1"/>
          </p:cNvSpPr>
          <p:nvPr>
            <p:ph type="title"/>
          </p:nvPr>
        </p:nvSpPr>
        <p:spPr/>
        <p:txBody>
          <a:bodyPr/>
          <a:lstStyle/>
          <a:p>
            <a:r>
              <a:rPr lang="en-US" dirty="0"/>
              <a:t>Exercise </a:t>
            </a:r>
          </a:p>
        </p:txBody>
      </p:sp>
      <p:sp>
        <p:nvSpPr>
          <p:cNvPr id="6" name="Content Placeholder 2">
            <a:extLst>
              <a:ext uri="{FF2B5EF4-FFF2-40B4-BE49-F238E27FC236}">
                <a16:creationId xmlns:a16="http://schemas.microsoft.com/office/drawing/2014/main" id="{E60D123E-5767-A5C1-4F6C-6645E602AA49}"/>
              </a:ext>
            </a:extLst>
          </p:cNvPr>
          <p:cNvSpPr txBox="1">
            <a:spLocks/>
          </p:cNvSpPr>
          <p:nvPr/>
        </p:nvSpPr>
        <p:spPr>
          <a:xfrm>
            <a:off x="356616" y="2571750"/>
            <a:ext cx="8238744" cy="562356"/>
          </a:xfrm>
          <a:prstGeom prst="rect">
            <a:avLst/>
          </a:prstGeom>
        </p:spPr>
        <p:txBody>
          <a:bodyPr vert="horz" lIns="91440" tIns="45720" rIns="91440" bIns="45720" rtlCol="0">
            <a:normAutofit/>
          </a:bodyPr>
          <a:lstStyle>
            <a:lvl1pPr marL="342900" marR="0" indent="-342900" algn="l" defTabSz="457200" rtl="0" eaLnBrk="1" fontAlgn="auto" latinLnBrk="0" hangingPunct="1">
              <a:lnSpc>
                <a:spcPct val="100000"/>
              </a:lnSpc>
              <a:spcBef>
                <a:spcPct val="20000"/>
              </a:spcBef>
              <a:spcAft>
                <a:spcPts val="0"/>
              </a:spcAft>
              <a:buClrTx/>
              <a:buSzTx/>
              <a:buFont typeface="Arial"/>
              <a:buNone/>
              <a:tabLst/>
              <a:defRPr sz="2250" b="0" i="0" kern="1200">
                <a:solidFill>
                  <a:srgbClr val="026CB6"/>
                </a:solidFill>
                <a:latin typeface="Arial"/>
                <a:ea typeface="+mn-ea"/>
                <a:cs typeface="Arial"/>
              </a:defRPr>
            </a:lvl1pPr>
            <a:lvl2pPr marL="0" indent="0" algn="l" defTabSz="457200" rtl="0" eaLnBrk="1" latinLnBrk="0" hangingPunct="1">
              <a:spcBef>
                <a:spcPct val="20000"/>
              </a:spcBef>
              <a:spcAft>
                <a:spcPts val="600"/>
              </a:spcAft>
              <a:buClr>
                <a:srgbClr val="026CB6"/>
              </a:buClr>
              <a:buFont typeface="Arial"/>
              <a:buNone/>
              <a:defRPr sz="1600" kern="1200" baseline="0">
                <a:solidFill>
                  <a:schemeClr val="tx1"/>
                </a:solidFill>
                <a:latin typeface="Arial"/>
                <a:ea typeface="+mn-ea"/>
                <a:cs typeface="+mn-cs"/>
              </a:defRPr>
            </a:lvl2pPr>
            <a:lvl3pPr marL="137160" indent="-137160" algn="l" defTabSz="457200" rtl="0" eaLnBrk="1" latinLnBrk="0" hangingPunct="1">
              <a:spcBef>
                <a:spcPct val="20000"/>
              </a:spcBef>
              <a:buClr>
                <a:srgbClr val="026CB6"/>
              </a:buClr>
              <a:buFont typeface="Arial"/>
              <a:buChar char="•"/>
              <a:defRPr sz="1600" kern="1200">
                <a:solidFill>
                  <a:srgbClr val="000000"/>
                </a:solidFill>
                <a:latin typeface="Arial"/>
                <a:ea typeface="+mn-ea"/>
                <a:cs typeface="+mn-cs"/>
              </a:defRPr>
            </a:lvl3pPr>
            <a:lvl4pPr marL="457200" indent="-182880" algn="l" defTabSz="457200" rtl="0" eaLnBrk="1" latinLnBrk="0" hangingPunct="1">
              <a:spcBef>
                <a:spcPct val="20000"/>
              </a:spcBef>
              <a:buClr>
                <a:srgbClr val="026CB6"/>
              </a:buClr>
              <a:buFont typeface="Arial"/>
              <a:buChar char="–"/>
              <a:defRPr sz="1600" kern="1200">
                <a:solidFill>
                  <a:schemeClr val="tx1"/>
                </a:solidFill>
                <a:latin typeface="Arial"/>
                <a:ea typeface="+mn-ea"/>
                <a:cs typeface="Arial"/>
              </a:defRPr>
            </a:lvl4pPr>
            <a:lvl5pPr marL="2057400" indent="-228600" algn="l" defTabSz="457200" rtl="0" eaLnBrk="1" latinLnBrk="0" hangingPunct="1">
              <a:spcBef>
                <a:spcPct val="20000"/>
              </a:spcBef>
              <a:buFont typeface="Arial"/>
              <a:buNone/>
              <a:defRPr sz="2000" kern="1200" baseline="0">
                <a:solidFill>
                  <a:schemeClr val="tx1"/>
                </a:solidFill>
                <a:latin typeface="+mn-lt"/>
                <a:ea typeface="+mn-ea"/>
                <a:cs typeface="+mn-cs"/>
              </a:defRPr>
            </a:lvl5pPr>
            <a:lvl6pPr marL="2514600" indent="-228600" algn="l" defTabSz="457200" rtl="0" eaLnBrk="1" latinLnBrk="0" hangingPunct="1">
              <a:spcBef>
                <a:spcPct val="20000"/>
              </a:spcBef>
              <a:buFont typeface="Arial"/>
              <a:buNone/>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dirty="0"/>
          </a:p>
        </p:txBody>
      </p:sp>
      <p:sp>
        <p:nvSpPr>
          <p:cNvPr id="13" name="TextBox 12">
            <a:extLst>
              <a:ext uri="{FF2B5EF4-FFF2-40B4-BE49-F238E27FC236}">
                <a16:creationId xmlns:a16="http://schemas.microsoft.com/office/drawing/2014/main" id="{5258C04B-FDCA-9995-6368-BC22A97417AD}"/>
              </a:ext>
            </a:extLst>
          </p:cNvPr>
          <p:cNvSpPr txBox="1"/>
          <p:nvPr/>
        </p:nvSpPr>
        <p:spPr>
          <a:xfrm>
            <a:off x="193288" y="802386"/>
            <a:ext cx="8950712" cy="4031873"/>
          </a:xfrm>
          <a:prstGeom prst="rect">
            <a:avLst/>
          </a:prstGeom>
          <a:noFill/>
        </p:spPr>
        <p:txBody>
          <a:bodyPr wrap="square">
            <a:spAutoFit/>
          </a:bodyPr>
          <a:lstStyle/>
          <a:p>
            <a:r>
              <a:rPr lang="en-US" sz="1600" dirty="0"/>
              <a:t>1. In two words, define risk. </a:t>
            </a:r>
          </a:p>
          <a:p>
            <a:r>
              <a:rPr lang="en-US" sz="1600" dirty="0">
                <a:solidFill>
                  <a:srgbClr val="006BBC"/>
                </a:solidFill>
              </a:rPr>
              <a:t>Likelihood </a:t>
            </a:r>
          </a:p>
          <a:p>
            <a:r>
              <a:rPr lang="en-US" sz="1600" dirty="0">
                <a:solidFill>
                  <a:srgbClr val="006BBC"/>
                </a:solidFill>
              </a:rPr>
              <a:t>Consequence</a:t>
            </a:r>
          </a:p>
          <a:p>
            <a:endParaRPr lang="en-US" sz="1600" dirty="0"/>
          </a:p>
          <a:p>
            <a:r>
              <a:rPr lang="en-US" sz="1600" dirty="0"/>
              <a:t>2. How are measurement risk and product risk related?</a:t>
            </a:r>
          </a:p>
          <a:p>
            <a:r>
              <a:rPr lang="en-US" sz="1600" dirty="0">
                <a:solidFill>
                  <a:srgbClr val="006BBC"/>
                </a:solidFill>
              </a:rPr>
              <a:t>Measurement risk is the risk of incorrect decisions</a:t>
            </a:r>
          </a:p>
          <a:p>
            <a:r>
              <a:rPr lang="en-US" sz="1600" dirty="0">
                <a:solidFill>
                  <a:srgbClr val="006BBC"/>
                </a:solidFill>
              </a:rPr>
              <a:t>Product risk is the negative consequence from the measurement-based decision.</a:t>
            </a:r>
          </a:p>
          <a:p>
            <a:endParaRPr lang="en-US" sz="1600" dirty="0">
              <a:solidFill>
                <a:srgbClr val="006BBC"/>
              </a:solidFill>
            </a:endParaRPr>
          </a:p>
          <a:p>
            <a:r>
              <a:rPr lang="en-US" sz="1600" dirty="0"/>
              <a:t>3. Describe the amount of risk that could be passed to you if using Simple Acceptance (W = 0, No GB)</a:t>
            </a:r>
          </a:p>
          <a:p>
            <a:r>
              <a:rPr lang="en-US" sz="1600" dirty="0">
                <a:solidFill>
                  <a:srgbClr val="006BBC"/>
                </a:solidFill>
              </a:rPr>
              <a:t>When the measurement is on the Tolerance limit both Consumer Risk and Producer Risk is at 50 % (Shared Risk)</a:t>
            </a:r>
          </a:p>
          <a:p>
            <a:endParaRPr lang="en-US" sz="1600" dirty="0"/>
          </a:p>
          <a:p>
            <a:r>
              <a:rPr lang="en-US" sz="1600" dirty="0"/>
              <a:t>4. What are the elements that determines the probability of incorrect measurement decisions for: </a:t>
            </a:r>
          </a:p>
          <a:p>
            <a:r>
              <a:rPr lang="en-US" sz="1600" b="1" dirty="0"/>
              <a:t>Specific risk: </a:t>
            </a:r>
            <a:r>
              <a:rPr lang="en-US" sz="1600" dirty="0">
                <a:solidFill>
                  <a:srgbClr val="006BBC"/>
                </a:solidFill>
              </a:rPr>
              <a:t>amount of uncertainty in measurement process, measurement location relative to limits</a:t>
            </a:r>
          </a:p>
          <a:p>
            <a:r>
              <a:rPr lang="en-US" sz="1600" b="1" dirty="0"/>
              <a:t>Global risk: </a:t>
            </a:r>
            <a:r>
              <a:rPr lang="en-US" sz="1600" dirty="0">
                <a:solidFill>
                  <a:srgbClr val="006BBC"/>
                </a:solidFill>
              </a:rPr>
              <a:t>elements of Specific risk, plus a priori knowledge of product/process</a:t>
            </a:r>
          </a:p>
          <a:p>
            <a:endParaRPr lang="en-US" sz="1600" dirty="0"/>
          </a:p>
        </p:txBody>
      </p:sp>
    </p:spTree>
    <p:extLst>
      <p:ext uri="{BB962C8B-B14F-4D97-AF65-F5344CB8AC3E}">
        <p14:creationId xmlns:p14="http://schemas.microsoft.com/office/powerpoint/2010/main" val="10550774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p:txBody>
          <a:bodyPr>
            <a:normAutofit/>
          </a:bodyPr>
          <a:lstStyle/>
          <a:p>
            <a:r>
              <a:rPr lang="en-US" sz="2800">
                <a:cs typeface="Arial" pitchFamily="34" charset="0"/>
              </a:rPr>
              <a:t>Measurement Related Terms</a:t>
            </a:r>
          </a:p>
        </p:txBody>
      </p:sp>
      <p:sp>
        <p:nvSpPr>
          <p:cNvPr id="47107" name="Rectangle 3"/>
          <p:cNvSpPr>
            <a:spLocks noGrp="1" noChangeArrowheads="1"/>
          </p:cNvSpPr>
          <p:nvPr>
            <p:ph idx="1"/>
          </p:nvPr>
        </p:nvSpPr>
        <p:spPr>
          <a:xfrm>
            <a:off x="259571" y="971550"/>
            <a:ext cx="8654353" cy="3886200"/>
          </a:xfrm>
        </p:spPr>
        <p:txBody>
          <a:bodyPr vert="horz" lIns="68580" tIns="34290" rIns="68580" bIns="34290" rtlCol="0" anchor="t">
            <a:normAutofit/>
          </a:bodyPr>
          <a:lstStyle/>
          <a:p>
            <a:pPr>
              <a:spcBef>
                <a:spcPts val="366"/>
              </a:spcBef>
            </a:pPr>
            <a:r>
              <a:rPr lang="en-US" sz="1800" b="1" dirty="0">
                <a:latin typeface="Calibri"/>
                <a:cs typeface="Calibri"/>
              </a:rPr>
              <a:t>Metrological Traceability:</a:t>
            </a:r>
            <a:r>
              <a:rPr lang="en-US" sz="1800" dirty="0">
                <a:latin typeface="Calibri"/>
                <a:cs typeface="Calibri"/>
              </a:rPr>
              <a:t> Property of a measurement result whereby the result can be related to a reference through a </a:t>
            </a:r>
            <a:r>
              <a:rPr lang="en-US" sz="1800" b="1" i="1" u="sng" dirty="0">
                <a:solidFill>
                  <a:srgbClr val="0033CC"/>
                </a:solidFill>
                <a:latin typeface="Calibri"/>
                <a:cs typeface="Calibri"/>
              </a:rPr>
              <a:t>documented unbroken chain of calibrations, each contributing to the measurement uncertainty. </a:t>
            </a:r>
          </a:p>
          <a:p>
            <a:pPr>
              <a:spcBef>
                <a:spcPts val="366"/>
              </a:spcBef>
            </a:pPr>
            <a:endParaRPr lang="en-US" sz="1500" b="1" i="1" u="sng" dirty="0">
              <a:solidFill>
                <a:srgbClr val="0033CC"/>
              </a:solidFill>
            </a:endParaRPr>
          </a:p>
          <a:p>
            <a:pPr lvl="1">
              <a:spcBef>
                <a:spcPts val="366"/>
              </a:spcBef>
            </a:pPr>
            <a:r>
              <a:rPr lang="en-US" sz="1400" dirty="0">
                <a:latin typeface="Calibri" panose="020F0502020204030204" pitchFamily="34" charset="0"/>
                <a:ea typeface="Calibri" panose="020F0502020204030204" pitchFamily="34" charset="0"/>
                <a:cs typeface="Calibri" panose="020F0502020204030204" pitchFamily="34" charset="0"/>
              </a:rPr>
              <a:t>NOTE 1 For this definition, a ‘reference’ can be a definition of a measurement unit through its practical realization, or a measurement procedure including the measurement unit for a non-ordinal quantity, or a measurement standard. </a:t>
            </a:r>
          </a:p>
          <a:p>
            <a:pPr lvl="1">
              <a:spcBef>
                <a:spcPts val="366"/>
              </a:spcBef>
            </a:pPr>
            <a:r>
              <a:rPr lang="en-US" sz="1400" dirty="0">
                <a:latin typeface="Calibri" panose="020F0502020204030204" pitchFamily="34" charset="0"/>
                <a:ea typeface="Calibri" panose="020F0502020204030204" pitchFamily="34" charset="0"/>
                <a:cs typeface="Calibri" panose="020F0502020204030204" pitchFamily="34" charset="0"/>
              </a:rPr>
              <a:t>NOTE 2 Metrological traceability requires an established calibration hierarchy. </a:t>
            </a:r>
          </a:p>
          <a:p>
            <a:pPr lvl="1">
              <a:spcBef>
                <a:spcPts val="366"/>
              </a:spcBef>
            </a:pPr>
            <a:r>
              <a:rPr lang="en-US" sz="1400" dirty="0">
                <a:latin typeface="Calibri" panose="020F0502020204030204" pitchFamily="34" charset="0"/>
                <a:ea typeface="Calibri" panose="020F0502020204030204" pitchFamily="34" charset="0"/>
                <a:cs typeface="Calibri" panose="020F0502020204030204" pitchFamily="34" charset="0"/>
              </a:rPr>
              <a:t>NOTE 3 Specification of the reference must include the time at which this reference was used in establishing the calibration hierarchy, along with any other relevant metrological information about the reference, such as when the first calibration in the calibration hierarchy was performed. </a:t>
            </a:r>
          </a:p>
          <a:p>
            <a:pPr lvl="1">
              <a:spcBef>
                <a:spcPts val="366"/>
              </a:spcBef>
            </a:pPr>
            <a:r>
              <a:rPr lang="en-US" sz="1400" dirty="0">
                <a:latin typeface="Calibri" panose="020F0502020204030204" pitchFamily="34" charset="0"/>
                <a:ea typeface="Calibri" panose="020F0502020204030204" pitchFamily="34" charset="0"/>
                <a:cs typeface="Calibri" panose="020F0502020204030204" pitchFamily="34" charset="0"/>
              </a:rPr>
              <a:t>NOTE 4 For measurements with more than one input quantity in the measurement model, each of the input quantity values should be metrologically traceable. </a:t>
            </a:r>
            <a:endParaRPr lang="en-US" sz="1400" i="1" u="sng" dirty="0">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CF0703-A81A-FC21-45C6-0F6332DB6165}"/>
              </a:ext>
            </a:extLst>
          </p:cNvPr>
          <p:cNvSpPr>
            <a:spLocks noGrp="1"/>
          </p:cNvSpPr>
          <p:nvPr>
            <p:ph type="title"/>
          </p:nvPr>
        </p:nvSpPr>
        <p:spPr/>
        <p:txBody>
          <a:bodyPr/>
          <a:lstStyle/>
          <a:p>
            <a:r>
              <a:rPr lang="en-US" dirty="0"/>
              <a:t>Exercise </a:t>
            </a:r>
          </a:p>
        </p:txBody>
      </p:sp>
      <p:sp>
        <p:nvSpPr>
          <p:cNvPr id="6" name="Content Placeholder 2">
            <a:extLst>
              <a:ext uri="{FF2B5EF4-FFF2-40B4-BE49-F238E27FC236}">
                <a16:creationId xmlns:a16="http://schemas.microsoft.com/office/drawing/2014/main" id="{E60D123E-5767-A5C1-4F6C-6645E602AA49}"/>
              </a:ext>
            </a:extLst>
          </p:cNvPr>
          <p:cNvSpPr txBox="1">
            <a:spLocks/>
          </p:cNvSpPr>
          <p:nvPr/>
        </p:nvSpPr>
        <p:spPr>
          <a:xfrm>
            <a:off x="356616" y="2571750"/>
            <a:ext cx="8238744" cy="562356"/>
          </a:xfrm>
          <a:prstGeom prst="rect">
            <a:avLst/>
          </a:prstGeom>
        </p:spPr>
        <p:txBody>
          <a:bodyPr vert="horz" lIns="91440" tIns="45720" rIns="91440" bIns="45720" rtlCol="0">
            <a:normAutofit/>
          </a:bodyPr>
          <a:lstStyle>
            <a:lvl1pPr marL="342900" marR="0" indent="-342900" algn="l" defTabSz="457200" rtl="0" eaLnBrk="1" fontAlgn="auto" latinLnBrk="0" hangingPunct="1">
              <a:lnSpc>
                <a:spcPct val="100000"/>
              </a:lnSpc>
              <a:spcBef>
                <a:spcPct val="20000"/>
              </a:spcBef>
              <a:spcAft>
                <a:spcPts val="0"/>
              </a:spcAft>
              <a:buClrTx/>
              <a:buSzTx/>
              <a:buFont typeface="Arial"/>
              <a:buNone/>
              <a:tabLst/>
              <a:defRPr sz="2250" b="0" i="0" kern="1200">
                <a:solidFill>
                  <a:srgbClr val="026CB6"/>
                </a:solidFill>
                <a:latin typeface="Arial"/>
                <a:ea typeface="+mn-ea"/>
                <a:cs typeface="Arial"/>
              </a:defRPr>
            </a:lvl1pPr>
            <a:lvl2pPr marL="0" indent="0" algn="l" defTabSz="457200" rtl="0" eaLnBrk="1" latinLnBrk="0" hangingPunct="1">
              <a:spcBef>
                <a:spcPct val="20000"/>
              </a:spcBef>
              <a:spcAft>
                <a:spcPts val="600"/>
              </a:spcAft>
              <a:buClr>
                <a:srgbClr val="026CB6"/>
              </a:buClr>
              <a:buFont typeface="Arial"/>
              <a:buNone/>
              <a:defRPr sz="1600" kern="1200" baseline="0">
                <a:solidFill>
                  <a:schemeClr val="tx1"/>
                </a:solidFill>
                <a:latin typeface="Arial"/>
                <a:ea typeface="+mn-ea"/>
                <a:cs typeface="+mn-cs"/>
              </a:defRPr>
            </a:lvl2pPr>
            <a:lvl3pPr marL="137160" indent="-137160" algn="l" defTabSz="457200" rtl="0" eaLnBrk="1" latinLnBrk="0" hangingPunct="1">
              <a:spcBef>
                <a:spcPct val="20000"/>
              </a:spcBef>
              <a:buClr>
                <a:srgbClr val="026CB6"/>
              </a:buClr>
              <a:buFont typeface="Arial"/>
              <a:buChar char="•"/>
              <a:defRPr sz="1600" kern="1200">
                <a:solidFill>
                  <a:srgbClr val="000000"/>
                </a:solidFill>
                <a:latin typeface="Arial"/>
                <a:ea typeface="+mn-ea"/>
                <a:cs typeface="+mn-cs"/>
              </a:defRPr>
            </a:lvl3pPr>
            <a:lvl4pPr marL="457200" indent="-182880" algn="l" defTabSz="457200" rtl="0" eaLnBrk="1" latinLnBrk="0" hangingPunct="1">
              <a:spcBef>
                <a:spcPct val="20000"/>
              </a:spcBef>
              <a:buClr>
                <a:srgbClr val="026CB6"/>
              </a:buClr>
              <a:buFont typeface="Arial"/>
              <a:buChar char="–"/>
              <a:defRPr sz="1600" kern="1200">
                <a:solidFill>
                  <a:schemeClr val="tx1"/>
                </a:solidFill>
                <a:latin typeface="Arial"/>
                <a:ea typeface="+mn-ea"/>
                <a:cs typeface="Arial"/>
              </a:defRPr>
            </a:lvl4pPr>
            <a:lvl5pPr marL="2057400" indent="-228600" algn="l" defTabSz="457200" rtl="0" eaLnBrk="1" latinLnBrk="0" hangingPunct="1">
              <a:spcBef>
                <a:spcPct val="20000"/>
              </a:spcBef>
              <a:buFont typeface="Arial"/>
              <a:buNone/>
              <a:defRPr sz="2000" kern="1200" baseline="0">
                <a:solidFill>
                  <a:schemeClr val="tx1"/>
                </a:solidFill>
                <a:latin typeface="+mn-lt"/>
                <a:ea typeface="+mn-ea"/>
                <a:cs typeface="+mn-cs"/>
              </a:defRPr>
            </a:lvl5pPr>
            <a:lvl6pPr marL="2514600" indent="-228600" algn="l" defTabSz="457200" rtl="0" eaLnBrk="1" latinLnBrk="0" hangingPunct="1">
              <a:spcBef>
                <a:spcPct val="20000"/>
              </a:spcBef>
              <a:buFont typeface="Arial"/>
              <a:buNone/>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dirty="0"/>
          </a:p>
        </p:txBody>
      </p:sp>
      <p:sp>
        <p:nvSpPr>
          <p:cNvPr id="13" name="TextBox 12">
            <a:extLst>
              <a:ext uri="{FF2B5EF4-FFF2-40B4-BE49-F238E27FC236}">
                <a16:creationId xmlns:a16="http://schemas.microsoft.com/office/drawing/2014/main" id="{5258C04B-FDCA-9995-6368-BC22A97417AD}"/>
              </a:ext>
            </a:extLst>
          </p:cNvPr>
          <p:cNvSpPr txBox="1"/>
          <p:nvPr/>
        </p:nvSpPr>
        <p:spPr>
          <a:xfrm>
            <a:off x="96644" y="971342"/>
            <a:ext cx="8950712" cy="3046988"/>
          </a:xfrm>
          <a:prstGeom prst="rect">
            <a:avLst/>
          </a:prstGeom>
          <a:noFill/>
        </p:spPr>
        <p:txBody>
          <a:bodyPr wrap="square">
            <a:spAutoFit/>
          </a:bodyPr>
          <a:lstStyle/>
          <a:p>
            <a:r>
              <a:rPr lang="en-US" sz="1600" dirty="0"/>
              <a:t>5. In your own words, describe a decision rule. </a:t>
            </a:r>
          </a:p>
          <a:p>
            <a:endParaRPr lang="en-US" sz="1600" dirty="0"/>
          </a:p>
          <a:p>
            <a:endParaRPr lang="en-US" sz="1600" dirty="0"/>
          </a:p>
          <a:p>
            <a:r>
              <a:rPr lang="en-US" sz="1600" dirty="0"/>
              <a:t>6. What is the difference between guarded acceptance and guarded rejection?</a:t>
            </a:r>
          </a:p>
          <a:p>
            <a:endParaRPr lang="en-US" sz="1600" dirty="0"/>
          </a:p>
          <a:p>
            <a:endParaRPr lang="en-US" sz="1600" dirty="0"/>
          </a:p>
          <a:p>
            <a:endParaRPr lang="en-US" sz="1600" dirty="0"/>
          </a:p>
          <a:p>
            <a:r>
              <a:rPr lang="en-US" sz="1600" dirty="0"/>
              <a:t>7. Describe the amount of risk that could be passed to you if using Simple Acceptance (W = 0, No GB)</a:t>
            </a:r>
          </a:p>
          <a:p>
            <a:endParaRPr lang="en-US" sz="1600" dirty="0"/>
          </a:p>
          <a:p>
            <a:endParaRPr lang="en-US" sz="1600" dirty="0"/>
          </a:p>
          <a:p>
            <a:endParaRPr lang="en-US" sz="1600" dirty="0"/>
          </a:p>
          <a:p>
            <a:r>
              <a:rPr lang="en-US" sz="1600" dirty="0"/>
              <a:t>8. In your own words, describe why a decision rule is considered a business decision. </a:t>
            </a:r>
          </a:p>
        </p:txBody>
      </p:sp>
    </p:spTree>
    <p:extLst>
      <p:ext uri="{BB962C8B-B14F-4D97-AF65-F5344CB8AC3E}">
        <p14:creationId xmlns:p14="http://schemas.microsoft.com/office/powerpoint/2010/main" val="1900878746"/>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CF0703-A81A-FC21-45C6-0F6332DB6165}"/>
              </a:ext>
            </a:extLst>
          </p:cNvPr>
          <p:cNvSpPr>
            <a:spLocks noGrp="1"/>
          </p:cNvSpPr>
          <p:nvPr>
            <p:ph type="title"/>
          </p:nvPr>
        </p:nvSpPr>
        <p:spPr/>
        <p:txBody>
          <a:bodyPr/>
          <a:lstStyle/>
          <a:p>
            <a:r>
              <a:rPr lang="en-US" dirty="0"/>
              <a:t>Exercise </a:t>
            </a:r>
          </a:p>
        </p:txBody>
      </p:sp>
      <p:sp>
        <p:nvSpPr>
          <p:cNvPr id="6" name="Content Placeholder 2">
            <a:extLst>
              <a:ext uri="{FF2B5EF4-FFF2-40B4-BE49-F238E27FC236}">
                <a16:creationId xmlns:a16="http://schemas.microsoft.com/office/drawing/2014/main" id="{E60D123E-5767-A5C1-4F6C-6645E602AA49}"/>
              </a:ext>
            </a:extLst>
          </p:cNvPr>
          <p:cNvSpPr txBox="1">
            <a:spLocks/>
          </p:cNvSpPr>
          <p:nvPr/>
        </p:nvSpPr>
        <p:spPr>
          <a:xfrm>
            <a:off x="356616" y="2571750"/>
            <a:ext cx="8238744" cy="562356"/>
          </a:xfrm>
          <a:prstGeom prst="rect">
            <a:avLst/>
          </a:prstGeom>
        </p:spPr>
        <p:txBody>
          <a:bodyPr vert="horz" lIns="91440" tIns="45720" rIns="91440" bIns="45720" rtlCol="0">
            <a:normAutofit/>
          </a:bodyPr>
          <a:lstStyle>
            <a:lvl1pPr marL="342900" marR="0" indent="-342900" algn="l" defTabSz="457200" rtl="0" eaLnBrk="1" fontAlgn="auto" latinLnBrk="0" hangingPunct="1">
              <a:lnSpc>
                <a:spcPct val="100000"/>
              </a:lnSpc>
              <a:spcBef>
                <a:spcPct val="20000"/>
              </a:spcBef>
              <a:spcAft>
                <a:spcPts val="0"/>
              </a:spcAft>
              <a:buClrTx/>
              <a:buSzTx/>
              <a:buFont typeface="Arial"/>
              <a:buNone/>
              <a:tabLst/>
              <a:defRPr sz="2250" b="0" i="0" kern="1200">
                <a:solidFill>
                  <a:srgbClr val="026CB6"/>
                </a:solidFill>
                <a:latin typeface="Arial"/>
                <a:ea typeface="+mn-ea"/>
                <a:cs typeface="Arial"/>
              </a:defRPr>
            </a:lvl1pPr>
            <a:lvl2pPr marL="0" indent="0" algn="l" defTabSz="457200" rtl="0" eaLnBrk="1" latinLnBrk="0" hangingPunct="1">
              <a:spcBef>
                <a:spcPct val="20000"/>
              </a:spcBef>
              <a:spcAft>
                <a:spcPts val="600"/>
              </a:spcAft>
              <a:buClr>
                <a:srgbClr val="026CB6"/>
              </a:buClr>
              <a:buFont typeface="Arial"/>
              <a:buNone/>
              <a:defRPr sz="1600" kern="1200" baseline="0">
                <a:solidFill>
                  <a:schemeClr val="tx1"/>
                </a:solidFill>
                <a:latin typeface="Arial"/>
                <a:ea typeface="+mn-ea"/>
                <a:cs typeface="+mn-cs"/>
              </a:defRPr>
            </a:lvl2pPr>
            <a:lvl3pPr marL="137160" indent="-137160" algn="l" defTabSz="457200" rtl="0" eaLnBrk="1" latinLnBrk="0" hangingPunct="1">
              <a:spcBef>
                <a:spcPct val="20000"/>
              </a:spcBef>
              <a:buClr>
                <a:srgbClr val="026CB6"/>
              </a:buClr>
              <a:buFont typeface="Arial"/>
              <a:buChar char="•"/>
              <a:defRPr sz="1600" kern="1200">
                <a:solidFill>
                  <a:srgbClr val="000000"/>
                </a:solidFill>
                <a:latin typeface="Arial"/>
                <a:ea typeface="+mn-ea"/>
                <a:cs typeface="+mn-cs"/>
              </a:defRPr>
            </a:lvl3pPr>
            <a:lvl4pPr marL="457200" indent="-182880" algn="l" defTabSz="457200" rtl="0" eaLnBrk="1" latinLnBrk="0" hangingPunct="1">
              <a:spcBef>
                <a:spcPct val="20000"/>
              </a:spcBef>
              <a:buClr>
                <a:srgbClr val="026CB6"/>
              </a:buClr>
              <a:buFont typeface="Arial"/>
              <a:buChar char="–"/>
              <a:defRPr sz="1600" kern="1200">
                <a:solidFill>
                  <a:schemeClr val="tx1"/>
                </a:solidFill>
                <a:latin typeface="Arial"/>
                <a:ea typeface="+mn-ea"/>
                <a:cs typeface="Arial"/>
              </a:defRPr>
            </a:lvl4pPr>
            <a:lvl5pPr marL="2057400" indent="-228600" algn="l" defTabSz="457200" rtl="0" eaLnBrk="1" latinLnBrk="0" hangingPunct="1">
              <a:spcBef>
                <a:spcPct val="20000"/>
              </a:spcBef>
              <a:buFont typeface="Arial"/>
              <a:buNone/>
              <a:defRPr sz="2000" kern="1200" baseline="0">
                <a:solidFill>
                  <a:schemeClr val="tx1"/>
                </a:solidFill>
                <a:latin typeface="+mn-lt"/>
                <a:ea typeface="+mn-ea"/>
                <a:cs typeface="+mn-cs"/>
              </a:defRPr>
            </a:lvl5pPr>
            <a:lvl6pPr marL="2514600" indent="-228600" algn="l" defTabSz="457200" rtl="0" eaLnBrk="1" latinLnBrk="0" hangingPunct="1">
              <a:spcBef>
                <a:spcPct val="20000"/>
              </a:spcBef>
              <a:buFont typeface="Arial"/>
              <a:buNone/>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dirty="0"/>
          </a:p>
        </p:txBody>
      </p:sp>
      <p:sp>
        <p:nvSpPr>
          <p:cNvPr id="13" name="TextBox 12">
            <a:extLst>
              <a:ext uri="{FF2B5EF4-FFF2-40B4-BE49-F238E27FC236}">
                <a16:creationId xmlns:a16="http://schemas.microsoft.com/office/drawing/2014/main" id="{5258C04B-FDCA-9995-6368-BC22A97417AD}"/>
              </a:ext>
            </a:extLst>
          </p:cNvPr>
          <p:cNvSpPr txBox="1"/>
          <p:nvPr/>
        </p:nvSpPr>
        <p:spPr>
          <a:xfrm>
            <a:off x="96644" y="971342"/>
            <a:ext cx="8950712" cy="3539430"/>
          </a:xfrm>
          <a:prstGeom prst="rect">
            <a:avLst/>
          </a:prstGeom>
          <a:noFill/>
        </p:spPr>
        <p:txBody>
          <a:bodyPr wrap="square">
            <a:spAutoFit/>
          </a:bodyPr>
          <a:lstStyle/>
          <a:p>
            <a:r>
              <a:rPr lang="en-US" sz="1600" dirty="0"/>
              <a:t>5. In your own words, describe a decision rule. </a:t>
            </a:r>
          </a:p>
          <a:p>
            <a:r>
              <a:rPr lang="en-US" sz="1600" dirty="0">
                <a:solidFill>
                  <a:srgbClr val="006BBC"/>
                </a:solidFill>
              </a:rPr>
              <a:t>A documented rule stating how the measurement uncertainty will be used in a conformance decision</a:t>
            </a:r>
          </a:p>
          <a:p>
            <a:endParaRPr lang="en-US" sz="1600" dirty="0">
              <a:solidFill>
                <a:srgbClr val="006BBC"/>
              </a:solidFill>
            </a:endParaRPr>
          </a:p>
          <a:p>
            <a:r>
              <a:rPr lang="en-US" sz="1600" dirty="0"/>
              <a:t>6. What is the difference between guarded acceptance and guarded rejection?</a:t>
            </a:r>
          </a:p>
          <a:p>
            <a:r>
              <a:rPr lang="en-US" sz="1600" dirty="0">
                <a:solidFill>
                  <a:srgbClr val="006BBC"/>
                </a:solidFill>
              </a:rPr>
              <a:t>Guarded acceptance decreases the acceptance zone and guarded rejection increases the acceptance zone.    </a:t>
            </a:r>
          </a:p>
          <a:p>
            <a:endParaRPr lang="en-US" sz="1600" dirty="0"/>
          </a:p>
          <a:p>
            <a:r>
              <a:rPr lang="en-US" sz="1600" dirty="0"/>
              <a:t>7. Describe the amount of risk that could be passed to you if using Simple Acceptance (W = 0, No GB)</a:t>
            </a:r>
          </a:p>
          <a:p>
            <a:r>
              <a:rPr lang="en-US" sz="1600" dirty="0">
                <a:solidFill>
                  <a:srgbClr val="006BBC"/>
                </a:solidFill>
              </a:rPr>
              <a:t>When the measurement is on the Tolerance limit both Consumer Risk and Producer Risk are at 50 % (Shared Risk)</a:t>
            </a:r>
          </a:p>
          <a:p>
            <a:endParaRPr lang="en-US" sz="1600" dirty="0"/>
          </a:p>
          <a:p>
            <a:r>
              <a:rPr lang="en-US" sz="1600" dirty="0"/>
              <a:t>8. In your own words, describe why a decision rule is considered a business decision. </a:t>
            </a:r>
          </a:p>
          <a:p>
            <a:r>
              <a:rPr lang="en-US" sz="1600" dirty="0">
                <a:solidFill>
                  <a:srgbClr val="006BBC"/>
                </a:solidFill>
              </a:rPr>
              <a:t>A decision rule establishes where the accept/reject criteria lie with respect to the specification limits, thus setting the consumer and producer risk.  The risk criteria should be established based on the consequences of a bad decision, whether it be safety, economic, or otherwise. </a:t>
            </a:r>
          </a:p>
        </p:txBody>
      </p:sp>
    </p:spTree>
    <p:extLst>
      <p:ext uri="{BB962C8B-B14F-4D97-AF65-F5344CB8AC3E}">
        <p14:creationId xmlns:p14="http://schemas.microsoft.com/office/powerpoint/2010/main" val="2153761728"/>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7078B4-139F-3F87-F605-023E9B817C6E}"/>
              </a:ext>
            </a:extLst>
          </p:cNvPr>
          <p:cNvSpPr>
            <a:spLocks noGrp="1"/>
          </p:cNvSpPr>
          <p:nvPr>
            <p:ph type="title"/>
          </p:nvPr>
        </p:nvSpPr>
        <p:spPr/>
        <p:txBody>
          <a:bodyPr/>
          <a:lstStyle/>
          <a:p>
            <a:r>
              <a:rPr lang="en-US" dirty="0"/>
              <a:t>Takeaways</a:t>
            </a:r>
          </a:p>
        </p:txBody>
      </p:sp>
      <p:sp>
        <p:nvSpPr>
          <p:cNvPr id="4" name="Footer Placeholder 3">
            <a:extLst>
              <a:ext uri="{FF2B5EF4-FFF2-40B4-BE49-F238E27FC236}">
                <a16:creationId xmlns:a16="http://schemas.microsoft.com/office/drawing/2014/main" id="{AF92AE0D-7794-1E9C-A628-BE0933B96DB8}"/>
              </a:ext>
            </a:extLst>
          </p:cNvPr>
          <p:cNvSpPr>
            <a:spLocks noGrp="1"/>
          </p:cNvSpPr>
          <p:nvPr>
            <p:ph type="ftr" sz="quarter" idx="11"/>
          </p:nvPr>
        </p:nvSpPr>
        <p:spPr/>
        <p:txBody>
          <a:bodyPr/>
          <a:lstStyle/>
          <a:p>
            <a:endParaRPr lang="en-US"/>
          </a:p>
        </p:txBody>
      </p:sp>
      <p:sp>
        <p:nvSpPr>
          <p:cNvPr id="8" name="Content Placeholder 7">
            <a:extLst>
              <a:ext uri="{FF2B5EF4-FFF2-40B4-BE49-F238E27FC236}">
                <a16:creationId xmlns:a16="http://schemas.microsoft.com/office/drawing/2014/main" id="{92C29FB2-04F2-612C-A0FE-5165B67A7831}"/>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895342836"/>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Recommended Reading – Guidance</a:t>
            </a:r>
          </a:p>
        </p:txBody>
      </p:sp>
      <p:sp>
        <p:nvSpPr>
          <p:cNvPr id="5" name="Slide Number Placeholder 4">
            <a:extLst>
              <a:ext uri="{FF2B5EF4-FFF2-40B4-BE49-F238E27FC236}">
                <a16:creationId xmlns:a16="http://schemas.microsoft.com/office/drawing/2014/main" id="{CADAEC0D-34C7-1E53-18BA-12092902C7EB}"/>
              </a:ext>
            </a:extLst>
          </p:cNvPr>
          <p:cNvSpPr>
            <a:spLocks noGrp="1"/>
          </p:cNvSpPr>
          <p:nvPr>
            <p:ph type="sldNum" sz="quarter" idx="12"/>
          </p:nvPr>
        </p:nvSpPr>
        <p:spPr>
          <a:xfrm>
            <a:off x="6460235" y="4729162"/>
            <a:ext cx="532675" cy="357188"/>
          </a:xfrm>
          <a:prstGeom prst="rect">
            <a:avLst/>
          </a:prstGeom>
        </p:spPr>
        <p:txBody>
          <a:bodyPr anchor="b"/>
          <a:lstStyle>
            <a:defPPr>
              <a:defRPr lang="en-US"/>
            </a:defPPr>
            <a:lvl1pPr marL="0" algn="ctr" defTabSz="685800" rtl="0" eaLnBrk="1" latinLnBrk="0" hangingPunct="1">
              <a:defRPr kumimoji="0" sz="900" kern="1200">
                <a:solidFill>
                  <a:schemeClr val="bg2">
                    <a:shade val="50000"/>
                    <a:satMod val="200000"/>
                  </a:schemeClr>
                </a:solidFill>
                <a:effectLst/>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defRPr/>
            </a:pPr>
            <a:fld id="{07FEC14F-CCC3-4CE3-A07B-E7CA75370AE8}" type="slidenum">
              <a:rPr lang="en-US">
                <a:solidFill>
                  <a:srgbClr val="EBEBEB">
                    <a:shade val="50000"/>
                    <a:satMod val="200000"/>
                  </a:srgbClr>
                </a:solidFill>
                <a:latin typeface="Trebuchet MS" panose="020B0603020202020204"/>
              </a:rPr>
              <a:pPr>
                <a:defRPr/>
              </a:pPr>
              <a:t>143</a:t>
            </a:fld>
            <a:endParaRPr lang="en-US">
              <a:solidFill>
                <a:srgbClr val="EBEBEB">
                  <a:shade val="50000"/>
                  <a:satMod val="200000"/>
                </a:srgbClr>
              </a:solidFill>
              <a:latin typeface="Trebuchet MS" panose="020B0603020202020204"/>
            </a:endParaRPr>
          </a:p>
        </p:txBody>
      </p:sp>
      <p:sp>
        <p:nvSpPr>
          <p:cNvPr id="6" name="Content Placeholder 5">
            <a:extLst>
              <a:ext uri="{FF2B5EF4-FFF2-40B4-BE49-F238E27FC236}">
                <a16:creationId xmlns:a16="http://schemas.microsoft.com/office/drawing/2014/main" id="{42643E56-9508-AA8D-716D-D1290B35F03B}"/>
              </a:ext>
            </a:extLst>
          </p:cNvPr>
          <p:cNvSpPr>
            <a:spLocks noGrp="1"/>
          </p:cNvSpPr>
          <p:nvPr>
            <p:ph idx="1"/>
          </p:nvPr>
        </p:nvSpPr>
        <p:spPr>
          <a:xfrm>
            <a:off x="89940" y="1068779"/>
            <a:ext cx="9001593" cy="4017571"/>
          </a:xfrm>
        </p:spPr>
        <p:txBody>
          <a:bodyPr>
            <a:normAutofit fontScale="77500" lnSpcReduction="20000"/>
          </a:bodyPr>
          <a:lstStyle/>
          <a:p>
            <a:pPr algn="l">
              <a:buFont typeface="Arial" panose="020B0604020202020204" pitchFamily="34" charset="0"/>
              <a:buChar char="•"/>
            </a:pPr>
            <a:r>
              <a:rPr lang="en-US" sz="1950" b="1">
                <a:solidFill>
                  <a:srgbClr val="E97400"/>
                </a:solidFill>
                <a:hlinkClick r:id="rId3"/>
              </a:rPr>
              <a:t>ILAC G8:09/2019 </a:t>
            </a:r>
            <a:r>
              <a:rPr lang="en-US" sz="1950" b="1" i="1">
                <a:solidFill>
                  <a:srgbClr val="E97400"/>
                </a:solidFill>
                <a:hlinkClick r:id="rId3"/>
              </a:rPr>
              <a:t>Guidelines on Decision Rules and Statements of Conformity</a:t>
            </a:r>
            <a:endParaRPr lang="en-US" sz="1950">
              <a:solidFill>
                <a:srgbClr val="2B2C28"/>
              </a:solidFill>
            </a:endParaRPr>
          </a:p>
          <a:p>
            <a:pPr algn="l">
              <a:buFont typeface="Arial" panose="020B0604020202020204" pitchFamily="34" charset="0"/>
              <a:buChar char="•"/>
            </a:pPr>
            <a:r>
              <a:rPr lang="en-US" sz="1950" b="1">
                <a:solidFill>
                  <a:srgbClr val="E97400"/>
                </a:solidFill>
                <a:hlinkClick r:id="rId4"/>
              </a:rPr>
              <a:t>JCGM 106:2012 </a:t>
            </a:r>
            <a:r>
              <a:rPr lang="en-US" sz="1950" b="1" i="1">
                <a:solidFill>
                  <a:srgbClr val="E97400"/>
                </a:solidFill>
                <a:hlinkClick r:id="rId4"/>
              </a:rPr>
              <a:t>Evaluation of measurement data – The role of measurement uncertainty in conformity assessment</a:t>
            </a:r>
            <a:endParaRPr lang="en-US" sz="1950">
              <a:solidFill>
                <a:srgbClr val="2B2C28"/>
              </a:solidFill>
            </a:endParaRPr>
          </a:p>
          <a:p>
            <a:pPr algn="l">
              <a:buFont typeface="Arial" panose="020B0604020202020204" pitchFamily="34" charset="0"/>
              <a:buChar char="•"/>
            </a:pPr>
            <a:r>
              <a:rPr lang="en-US" sz="1950" b="1">
                <a:solidFill>
                  <a:srgbClr val="E97400"/>
                </a:solidFill>
                <a:hlinkClick r:id="rId5"/>
              </a:rPr>
              <a:t>UKAS LAB 48: </a:t>
            </a:r>
            <a:r>
              <a:rPr lang="en-US" sz="1950" b="1" i="1">
                <a:solidFill>
                  <a:srgbClr val="E97400"/>
                </a:solidFill>
                <a:hlinkClick r:id="rId5"/>
              </a:rPr>
              <a:t>Decision Rules and Statements of Conformity</a:t>
            </a:r>
            <a:endParaRPr lang="en-US" sz="1950">
              <a:solidFill>
                <a:srgbClr val="2B2C28"/>
              </a:solidFill>
            </a:endParaRPr>
          </a:p>
          <a:p>
            <a:pPr algn="l">
              <a:buFont typeface="Arial" panose="020B0604020202020204" pitchFamily="34" charset="0"/>
              <a:buChar char="•"/>
            </a:pPr>
            <a:r>
              <a:rPr lang="en-US" sz="1950">
                <a:solidFill>
                  <a:srgbClr val="2B2C28"/>
                </a:solidFill>
              </a:rPr>
              <a:t>ISO/IEC 17025 2017 </a:t>
            </a:r>
            <a:r>
              <a:rPr lang="en-US" sz="1950" i="1">
                <a:solidFill>
                  <a:srgbClr val="2B2C28"/>
                </a:solidFill>
              </a:rPr>
              <a:t>General requirements for the competence of testing and calibration laboratories</a:t>
            </a:r>
            <a:endParaRPr lang="en-US" sz="1950">
              <a:solidFill>
                <a:srgbClr val="2B2C28"/>
              </a:solidFill>
            </a:endParaRPr>
          </a:p>
          <a:p>
            <a:pPr algn="l">
              <a:buFont typeface="Arial" panose="020B0604020202020204" pitchFamily="34" charset="0"/>
              <a:buChar char="•"/>
            </a:pPr>
            <a:r>
              <a:rPr lang="en-US" sz="1950">
                <a:solidFill>
                  <a:srgbClr val="2B2C28"/>
                </a:solidFill>
              </a:rPr>
              <a:t>Handbook for the Application of ANSI Z540.3-2006: </a:t>
            </a:r>
            <a:r>
              <a:rPr lang="en-US" sz="1950" i="1">
                <a:solidFill>
                  <a:srgbClr val="2B2C28"/>
                </a:solidFill>
              </a:rPr>
              <a:t>Requirements for the Calibration of Measuring and Test Equipment</a:t>
            </a:r>
            <a:endParaRPr lang="en-US" sz="1950">
              <a:solidFill>
                <a:srgbClr val="2B2C28"/>
              </a:solidFill>
            </a:endParaRPr>
          </a:p>
          <a:p>
            <a:pPr algn="l">
              <a:buFont typeface="Arial" panose="020B0604020202020204" pitchFamily="34" charset="0"/>
              <a:buChar char="•"/>
            </a:pPr>
            <a:r>
              <a:rPr lang="en-US" sz="1950">
                <a:solidFill>
                  <a:srgbClr val="2B2C28"/>
                </a:solidFill>
              </a:rPr>
              <a:t>The Metrology Handbook 3</a:t>
            </a:r>
            <a:r>
              <a:rPr lang="en-US" sz="1950" baseline="30000">
                <a:solidFill>
                  <a:srgbClr val="2B2C28"/>
                </a:solidFill>
              </a:rPr>
              <a:t>rd</a:t>
            </a:r>
            <a:r>
              <a:rPr lang="en-US" sz="1950">
                <a:solidFill>
                  <a:srgbClr val="2B2C28"/>
                </a:solidFill>
              </a:rPr>
              <a:t> Edition Chapter 30</a:t>
            </a:r>
          </a:p>
          <a:p>
            <a:pPr algn="l">
              <a:buFont typeface="Arial" panose="020B0604020202020204" pitchFamily="34" charset="0"/>
              <a:buChar char="•"/>
            </a:pPr>
            <a:r>
              <a:rPr lang="en-US" sz="1950">
                <a:solidFill>
                  <a:srgbClr val="2B2C28"/>
                </a:solidFill>
              </a:rPr>
              <a:t>NCSLI-RP18 Estimation and Evaluation of Measurement Decision Risk</a:t>
            </a:r>
          </a:p>
          <a:p>
            <a:pPr algn="l">
              <a:buFont typeface="Arial" panose="020B0604020202020204" pitchFamily="34" charset="0"/>
              <a:buChar char="•"/>
            </a:pPr>
            <a:r>
              <a:rPr lang="en-US" sz="1950">
                <a:solidFill>
                  <a:srgbClr val="2B2C28"/>
                </a:solidFill>
              </a:rPr>
              <a:t>ASME B89.7.3.1-2001 Guidelines for Decision Rules: Considering Measurement Uncertainty in Determining Conformance to Specifications</a:t>
            </a:r>
          </a:p>
          <a:p>
            <a:pPr algn="l">
              <a:buFont typeface="Arial" panose="020B0604020202020204" pitchFamily="34" charset="0"/>
              <a:buChar char="•"/>
            </a:pPr>
            <a:r>
              <a:rPr lang="en-US" sz="1950">
                <a:solidFill>
                  <a:srgbClr val="2B2C28"/>
                </a:solidFill>
              </a:rPr>
              <a:t>ASME B89.7.4.1-2005 Measurement Uncertainty and Conformance Testing: Risk Analysis *</a:t>
            </a:r>
          </a:p>
          <a:p>
            <a:pPr algn="l">
              <a:buFont typeface="Arial" panose="020B0604020202020204" pitchFamily="34" charset="0"/>
              <a:buChar char="•"/>
            </a:pPr>
            <a:r>
              <a:rPr lang="en-US" sz="1950">
                <a:solidFill>
                  <a:srgbClr val="2B2C28"/>
                </a:solidFill>
              </a:rPr>
              <a:t>ISO 14253-5 Part 1: Decision rules for proving conformity or nonconformity with specifications</a:t>
            </a:r>
          </a:p>
          <a:p>
            <a:pPr algn="l">
              <a:buFont typeface="Arial" panose="020B0604020202020204" pitchFamily="34" charset="0"/>
              <a:buChar char="•"/>
            </a:pPr>
            <a:r>
              <a:rPr lang="en-US" sz="1950">
                <a:solidFill>
                  <a:srgbClr val="2B2C28"/>
                </a:solidFill>
              </a:rPr>
              <a:t>WADA Technical Document – TD2017DK</a:t>
            </a:r>
          </a:p>
          <a:p>
            <a:endParaRPr lang="en-US"/>
          </a:p>
        </p:txBody>
      </p:sp>
    </p:spTree>
    <p:extLst>
      <p:ext uri="{BB962C8B-B14F-4D97-AF65-F5344CB8AC3E}">
        <p14:creationId xmlns:p14="http://schemas.microsoft.com/office/powerpoint/2010/main" val="2386620908"/>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Recommended Reading -Papers</a:t>
            </a:r>
          </a:p>
        </p:txBody>
      </p:sp>
      <p:sp>
        <p:nvSpPr>
          <p:cNvPr id="5" name="Slide Number Placeholder 4">
            <a:extLst>
              <a:ext uri="{FF2B5EF4-FFF2-40B4-BE49-F238E27FC236}">
                <a16:creationId xmlns:a16="http://schemas.microsoft.com/office/drawing/2014/main" id="{CADAEC0D-34C7-1E53-18BA-12092902C7EB}"/>
              </a:ext>
            </a:extLst>
          </p:cNvPr>
          <p:cNvSpPr>
            <a:spLocks noGrp="1"/>
          </p:cNvSpPr>
          <p:nvPr>
            <p:ph type="sldNum" sz="quarter" idx="12"/>
          </p:nvPr>
        </p:nvSpPr>
        <p:spPr>
          <a:xfrm>
            <a:off x="6460236" y="4729162"/>
            <a:ext cx="342900" cy="357188"/>
          </a:xfrm>
          <a:prstGeom prst="rect">
            <a:avLst/>
          </a:prstGeom>
        </p:spPr>
        <p:txBody>
          <a:bodyPr anchor="b"/>
          <a:lstStyle>
            <a:defPPr>
              <a:defRPr lang="en-US"/>
            </a:defPPr>
            <a:lvl1pPr marL="0" algn="ctr" defTabSz="685800" rtl="0" eaLnBrk="1" latinLnBrk="0" hangingPunct="1">
              <a:defRPr kumimoji="0" sz="900" kern="1200">
                <a:solidFill>
                  <a:schemeClr val="bg2">
                    <a:shade val="50000"/>
                    <a:satMod val="200000"/>
                  </a:schemeClr>
                </a:solidFill>
                <a:effectLst/>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07FEC14F-CCC3-4CE3-A07B-E7CA75370AE8}" type="slidenum">
              <a:rPr lang="en-US" smtClean="0"/>
              <a:pPr/>
              <a:t>144</a:t>
            </a:fld>
            <a:endParaRPr lang="en-US"/>
          </a:p>
        </p:txBody>
      </p:sp>
      <p:sp>
        <p:nvSpPr>
          <p:cNvPr id="6" name="Content Placeholder 5">
            <a:extLst>
              <a:ext uri="{FF2B5EF4-FFF2-40B4-BE49-F238E27FC236}">
                <a16:creationId xmlns:a16="http://schemas.microsoft.com/office/drawing/2014/main" id="{42643E56-9508-AA8D-716D-D1290B35F03B}"/>
              </a:ext>
            </a:extLst>
          </p:cNvPr>
          <p:cNvSpPr>
            <a:spLocks noGrp="1"/>
          </p:cNvSpPr>
          <p:nvPr>
            <p:ph idx="1"/>
          </p:nvPr>
        </p:nvSpPr>
        <p:spPr>
          <a:xfrm>
            <a:off x="0" y="891916"/>
            <a:ext cx="9143999" cy="3639108"/>
          </a:xfrm>
        </p:spPr>
        <p:txBody>
          <a:bodyPr>
            <a:normAutofit lnSpcReduction="10000"/>
          </a:bodyPr>
          <a:lstStyle/>
          <a:p>
            <a:pPr>
              <a:buFont typeface="Arial" panose="020B0604020202020204" pitchFamily="34" charset="0"/>
              <a:buChar char="•"/>
            </a:pPr>
            <a:r>
              <a:rPr lang="en-US" sz="1500" b="1" dirty="0">
                <a:solidFill>
                  <a:srgbClr val="000000"/>
                </a:solidFill>
              </a:rPr>
              <a:t>Evaluation of Guard Banding Methods for Calibration and Product Acceptance – Colin J. Delker</a:t>
            </a:r>
          </a:p>
          <a:p>
            <a:pPr>
              <a:buFont typeface="Arial" panose="020B0604020202020204" pitchFamily="34" charset="0"/>
              <a:buChar char="•"/>
            </a:pPr>
            <a:r>
              <a:rPr lang="en-US" sz="1500" b="1" dirty="0">
                <a:solidFill>
                  <a:srgbClr val="000000"/>
                </a:solidFill>
              </a:rPr>
              <a:t>A STUDY OF AND RECOMMENTATIONS FOR APPLYING THE FALSE ACCEPTANCE RISK SPECIFICATION OF Z540.3 – D. Deaver J. </a:t>
            </a:r>
            <a:r>
              <a:rPr lang="en-US" sz="1500" b="1" dirty="0" err="1">
                <a:solidFill>
                  <a:srgbClr val="000000"/>
                </a:solidFill>
              </a:rPr>
              <a:t>Sompri</a:t>
            </a:r>
            <a:endParaRPr lang="en-US" sz="1500" b="1" dirty="0">
              <a:solidFill>
                <a:srgbClr val="000000"/>
              </a:solidFill>
            </a:endParaRPr>
          </a:p>
          <a:p>
            <a:pPr>
              <a:buFont typeface="Arial" panose="020B0604020202020204" pitchFamily="34" charset="0"/>
              <a:buChar char="•"/>
            </a:pPr>
            <a:r>
              <a:rPr lang="en-US" sz="1500" b="1" dirty="0"/>
              <a:t>Guard-banding Methods-An Overview</a:t>
            </a:r>
            <a:r>
              <a:rPr lang="en-US" sz="1500" b="1" dirty="0">
                <a:solidFill>
                  <a:srgbClr val="000000"/>
                </a:solidFill>
              </a:rPr>
              <a:t> – S. Rishi</a:t>
            </a:r>
          </a:p>
          <a:p>
            <a:pPr>
              <a:buFont typeface="Arial" panose="020B0604020202020204" pitchFamily="34" charset="0"/>
              <a:buChar char="•"/>
            </a:pPr>
            <a:r>
              <a:rPr lang="en-US" sz="1500" b="1" dirty="0">
                <a:solidFill>
                  <a:srgbClr val="000000"/>
                </a:solidFill>
              </a:rPr>
              <a:t>A Guard-Band Strategy for Managing False-Accept Risk- M. </a:t>
            </a:r>
            <a:r>
              <a:rPr lang="en-US" sz="1500" b="1" dirty="0" err="1">
                <a:solidFill>
                  <a:srgbClr val="000000"/>
                </a:solidFill>
              </a:rPr>
              <a:t>Dobbert</a:t>
            </a:r>
            <a:endParaRPr lang="en-US" sz="1500" b="1" dirty="0">
              <a:solidFill>
                <a:srgbClr val="000000"/>
              </a:solidFill>
            </a:endParaRPr>
          </a:p>
          <a:p>
            <a:pPr>
              <a:buFont typeface="Arial" panose="020B0604020202020204" pitchFamily="34" charset="0"/>
              <a:buChar char="•"/>
            </a:pPr>
            <a:r>
              <a:rPr lang="en-US" sz="1500" b="1" dirty="0">
                <a:solidFill>
                  <a:srgbClr val="000000"/>
                </a:solidFill>
              </a:rPr>
              <a:t>Risk Mitigation Strategies for Compliance Testing – J. Harben &amp; P. Reese</a:t>
            </a:r>
          </a:p>
          <a:p>
            <a:pPr>
              <a:buFont typeface="Arial" panose="020B0604020202020204" pitchFamily="34" charset="0"/>
              <a:buChar char="•"/>
            </a:pPr>
            <a:r>
              <a:rPr lang="en-US" sz="1500" b="1" dirty="0">
                <a:solidFill>
                  <a:srgbClr val="000000"/>
                </a:solidFill>
              </a:rPr>
              <a:t>Measurement Decision Risk – The Importance of Definitions – S. Mimbs</a:t>
            </a:r>
          </a:p>
          <a:p>
            <a:pPr>
              <a:buFont typeface="Arial" panose="020B0604020202020204" pitchFamily="34" charset="0"/>
              <a:buChar char="•"/>
            </a:pPr>
            <a:r>
              <a:rPr lang="en-US" sz="1500" b="1" dirty="0">
                <a:solidFill>
                  <a:srgbClr val="000000"/>
                </a:solidFill>
              </a:rPr>
              <a:t>Understanding Measurement Risk – M. </a:t>
            </a:r>
            <a:r>
              <a:rPr lang="en-US" sz="1500" b="1" dirty="0" err="1">
                <a:solidFill>
                  <a:srgbClr val="000000"/>
                </a:solidFill>
              </a:rPr>
              <a:t>Dobbert</a:t>
            </a:r>
            <a:endParaRPr lang="en-US" sz="1500" b="1" dirty="0">
              <a:solidFill>
                <a:srgbClr val="000000"/>
              </a:solidFill>
            </a:endParaRPr>
          </a:p>
          <a:p>
            <a:pPr>
              <a:buFont typeface="Arial" panose="020B0604020202020204" pitchFamily="34" charset="0"/>
              <a:buChar char="•"/>
            </a:pPr>
            <a:r>
              <a:rPr lang="en-US" sz="1500" b="1" dirty="0">
                <a:solidFill>
                  <a:srgbClr val="000000"/>
                </a:solidFill>
              </a:rPr>
              <a:t>Conformance Testing: Measurement Decision Rules – S. Mimbs</a:t>
            </a:r>
          </a:p>
          <a:p>
            <a:pPr>
              <a:buFont typeface="Arial" panose="020B0604020202020204" pitchFamily="34" charset="0"/>
              <a:buChar char="•"/>
            </a:pPr>
            <a:r>
              <a:rPr lang="en-US" sz="1500" b="1" dirty="0">
                <a:solidFill>
                  <a:srgbClr val="000000"/>
                </a:solidFill>
              </a:rPr>
              <a:t>Using Reliability to Meet Z540.3’s 2 % Rule – S. Mimbs</a:t>
            </a:r>
          </a:p>
          <a:p>
            <a:pPr>
              <a:buFont typeface="Arial" panose="020B0604020202020204" pitchFamily="34" charset="0"/>
              <a:buChar char="•"/>
            </a:pPr>
            <a:r>
              <a:rPr lang="en-US" sz="1500" b="1" dirty="0"/>
              <a:t>Analytical Metrology SPC Methods for ATE Implementation</a:t>
            </a:r>
            <a:r>
              <a:rPr lang="en-US" sz="1500" b="1" i="1" dirty="0"/>
              <a:t> – H. </a:t>
            </a:r>
            <a:r>
              <a:rPr lang="en-US" sz="1500" b="1" i="1" dirty="0" err="1"/>
              <a:t>Castrup</a:t>
            </a:r>
            <a:endParaRPr lang="en-US" sz="1500" b="1" i="1" dirty="0"/>
          </a:p>
          <a:p>
            <a:pPr>
              <a:buFont typeface="Arial" panose="020B0604020202020204" pitchFamily="34" charset="0"/>
              <a:buChar char="•"/>
            </a:pPr>
            <a:r>
              <a:rPr lang="en-US" sz="1500" b="1" dirty="0">
                <a:solidFill>
                  <a:srgbClr val="000000"/>
                </a:solidFill>
              </a:rPr>
              <a:t>Calibration in Regulated Industries: Federal Agency use of ANSI Z540.3 and ISO 17025 – P. Reese</a:t>
            </a:r>
          </a:p>
          <a:p>
            <a:endParaRPr lang="en-US" b="1" dirty="0">
              <a:solidFill>
                <a:srgbClr val="000000"/>
              </a:solidFill>
              <a:latin typeface="Arial" panose="020B0604020202020204" pitchFamily="34" charset="0"/>
            </a:endParaRPr>
          </a:p>
          <a:p>
            <a:endParaRPr lang="en-US" b="1" dirty="0">
              <a:solidFill>
                <a:srgbClr val="000000"/>
              </a:solidFill>
              <a:latin typeface="Arial" panose="020B0604020202020204" pitchFamily="34" charset="0"/>
            </a:endParaRPr>
          </a:p>
          <a:p>
            <a:endParaRPr lang="en-US" b="1" dirty="0">
              <a:solidFill>
                <a:srgbClr val="000000"/>
              </a:solidFill>
              <a:latin typeface="Arial" panose="020B0604020202020204" pitchFamily="34" charset="0"/>
            </a:endParaRPr>
          </a:p>
          <a:p>
            <a:endParaRPr lang="en-US" sz="1350" b="1" dirty="0">
              <a:solidFill>
                <a:srgbClr val="000000"/>
              </a:solidFill>
              <a:latin typeface="Arial" panose="020B0604020202020204" pitchFamily="34" charset="0"/>
            </a:endParaRPr>
          </a:p>
          <a:p>
            <a:endParaRPr lang="en-US" dirty="0"/>
          </a:p>
        </p:txBody>
      </p:sp>
    </p:spTree>
    <p:extLst>
      <p:ext uri="{BB962C8B-B14F-4D97-AF65-F5344CB8AC3E}">
        <p14:creationId xmlns:p14="http://schemas.microsoft.com/office/powerpoint/2010/main" val="469401066"/>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60FE91CB-5CF3-47C9-9C07-C45A03F46E55}"/>
              </a:ext>
            </a:extLst>
          </p:cNvPr>
          <p:cNvCxnSpPr>
            <a:cxnSpLocks/>
          </p:cNvCxnSpPr>
          <p:nvPr/>
        </p:nvCxnSpPr>
        <p:spPr>
          <a:xfrm>
            <a:off x="4450556" y="637309"/>
            <a:ext cx="0" cy="3810748"/>
          </a:xfrm>
          <a:prstGeom prst="line">
            <a:avLst/>
          </a:prstGeom>
          <a:ln>
            <a:solidFill>
              <a:srgbClr val="EE7624"/>
            </a:solidFill>
          </a:ln>
        </p:spPr>
        <p:style>
          <a:lnRef idx="1">
            <a:schemeClr val="accent1"/>
          </a:lnRef>
          <a:fillRef idx="0">
            <a:schemeClr val="accent1"/>
          </a:fillRef>
          <a:effectRef idx="0">
            <a:schemeClr val="accent1"/>
          </a:effectRef>
          <a:fontRef idx="minor">
            <a:schemeClr val="tx1"/>
          </a:fontRef>
        </p:style>
      </p:cxnSp>
      <p:sp>
        <p:nvSpPr>
          <p:cNvPr id="15" name="Title 1">
            <a:extLst>
              <a:ext uri="{FF2B5EF4-FFF2-40B4-BE49-F238E27FC236}">
                <a16:creationId xmlns:a16="http://schemas.microsoft.com/office/drawing/2014/main" id="{B737B7C0-C717-3715-6E06-8C8F45A4D9B5}"/>
              </a:ext>
            </a:extLst>
          </p:cNvPr>
          <p:cNvSpPr>
            <a:spLocks noGrp="1"/>
          </p:cNvSpPr>
          <p:nvPr>
            <p:ph type="title"/>
          </p:nvPr>
        </p:nvSpPr>
        <p:spPr>
          <a:xfrm>
            <a:off x="1881553" y="0"/>
            <a:ext cx="5380892" cy="990600"/>
          </a:xfrm>
        </p:spPr>
        <p:txBody>
          <a:bodyPr>
            <a:normAutofit/>
          </a:bodyPr>
          <a:lstStyle/>
          <a:p>
            <a:pPr algn="ctr"/>
            <a:r>
              <a:rPr lang="en-US"/>
              <a:t>Want More Information?</a:t>
            </a:r>
          </a:p>
        </p:txBody>
      </p:sp>
      <p:cxnSp>
        <p:nvCxnSpPr>
          <p:cNvPr id="2" name="Straight Connector 1">
            <a:extLst>
              <a:ext uri="{FF2B5EF4-FFF2-40B4-BE49-F238E27FC236}">
                <a16:creationId xmlns:a16="http://schemas.microsoft.com/office/drawing/2014/main" id="{9C54DF0A-0EDC-B7D5-C4FB-7EB5A79EEBF0}"/>
              </a:ext>
            </a:extLst>
          </p:cNvPr>
          <p:cNvCxnSpPr>
            <a:cxnSpLocks/>
          </p:cNvCxnSpPr>
          <p:nvPr/>
        </p:nvCxnSpPr>
        <p:spPr>
          <a:xfrm flipH="1" flipV="1">
            <a:off x="699655" y="2542683"/>
            <a:ext cx="7162800" cy="29068"/>
          </a:xfrm>
          <a:prstGeom prst="line">
            <a:avLst/>
          </a:prstGeom>
          <a:ln>
            <a:solidFill>
              <a:srgbClr val="EE7624"/>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4E4D4EE3-8E97-F1BE-BA5D-10DC72501FEE}"/>
              </a:ext>
            </a:extLst>
          </p:cNvPr>
          <p:cNvPicPr>
            <a:picLocks noChangeAspect="1"/>
          </p:cNvPicPr>
          <p:nvPr/>
        </p:nvPicPr>
        <p:blipFill rotWithShape="1">
          <a:blip r:embed="rId2"/>
          <a:srcRect l="1" t="4252" r="1245"/>
          <a:stretch/>
        </p:blipFill>
        <p:spPr>
          <a:xfrm>
            <a:off x="951983" y="536116"/>
            <a:ext cx="2883167" cy="1717541"/>
          </a:xfrm>
          <a:prstGeom prst="rect">
            <a:avLst/>
          </a:prstGeom>
        </p:spPr>
      </p:pic>
      <p:sp>
        <p:nvSpPr>
          <p:cNvPr id="10" name="TextBox 9">
            <a:extLst>
              <a:ext uri="{FF2B5EF4-FFF2-40B4-BE49-F238E27FC236}">
                <a16:creationId xmlns:a16="http://schemas.microsoft.com/office/drawing/2014/main" id="{52A61735-1B4D-F527-B4B8-CFD3022C2822}"/>
              </a:ext>
            </a:extLst>
          </p:cNvPr>
          <p:cNvSpPr txBox="1"/>
          <p:nvPr/>
        </p:nvSpPr>
        <p:spPr>
          <a:xfrm>
            <a:off x="609600" y="2272610"/>
            <a:ext cx="3643745" cy="300082"/>
          </a:xfrm>
          <a:prstGeom prst="rect">
            <a:avLst/>
          </a:prstGeom>
          <a:noFill/>
        </p:spPr>
        <p:txBody>
          <a:bodyPr wrap="square" rtlCol="0">
            <a:spAutoFit/>
          </a:bodyPr>
          <a:lstStyle/>
          <a:p>
            <a:pPr algn="ctr"/>
            <a:r>
              <a:rPr lang="en-US" sz="1350">
                <a:hlinkClick r:id="rId3"/>
              </a:rPr>
              <a:t>Morehouse YouTube Videos </a:t>
            </a:r>
            <a:endParaRPr lang="en-US" sz="1350"/>
          </a:p>
        </p:txBody>
      </p:sp>
      <p:sp>
        <p:nvSpPr>
          <p:cNvPr id="13" name="TextBox 12">
            <a:extLst>
              <a:ext uri="{FF2B5EF4-FFF2-40B4-BE49-F238E27FC236}">
                <a16:creationId xmlns:a16="http://schemas.microsoft.com/office/drawing/2014/main" id="{1169ACC8-0180-6469-2C8F-8BC423C35B30}"/>
              </a:ext>
            </a:extLst>
          </p:cNvPr>
          <p:cNvSpPr txBox="1"/>
          <p:nvPr/>
        </p:nvSpPr>
        <p:spPr>
          <a:xfrm>
            <a:off x="4507051" y="2234373"/>
            <a:ext cx="3643745" cy="300082"/>
          </a:xfrm>
          <a:prstGeom prst="rect">
            <a:avLst/>
          </a:prstGeom>
          <a:noFill/>
        </p:spPr>
        <p:txBody>
          <a:bodyPr wrap="square" rtlCol="0">
            <a:spAutoFit/>
          </a:bodyPr>
          <a:lstStyle/>
          <a:p>
            <a:pPr algn="ctr"/>
            <a:r>
              <a:rPr lang="en-US" sz="1350">
                <a:hlinkClick r:id="rId4"/>
              </a:rPr>
              <a:t>Morehouse Free Downloads </a:t>
            </a:r>
            <a:endParaRPr lang="en-US" sz="1350"/>
          </a:p>
        </p:txBody>
      </p:sp>
      <p:sp>
        <p:nvSpPr>
          <p:cNvPr id="17" name="TextBox 16">
            <a:extLst>
              <a:ext uri="{FF2B5EF4-FFF2-40B4-BE49-F238E27FC236}">
                <a16:creationId xmlns:a16="http://schemas.microsoft.com/office/drawing/2014/main" id="{45223690-7507-4B2A-3E35-8FF34B713EDB}"/>
              </a:ext>
            </a:extLst>
          </p:cNvPr>
          <p:cNvSpPr txBox="1"/>
          <p:nvPr/>
        </p:nvSpPr>
        <p:spPr>
          <a:xfrm>
            <a:off x="685370" y="4406914"/>
            <a:ext cx="3643745" cy="307777"/>
          </a:xfrm>
          <a:prstGeom prst="rect">
            <a:avLst/>
          </a:prstGeom>
          <a:noFill/>
        </p:spPr>
        <p:txBody>
          <a:bodyPr wrap="square" rtlCol="0">
            <a:spAutoFit/>
          </a:bodyPr>
          <a:lstStyle/>
          <a:p>
            <a:pPr algn="ctr"/>
            <a:r>
              <a:rPr lang="en-US" sz="1400" err="1">
                <a:hlinkClick r:id="rId5"/>
              </a:rPr>
              <a:t>IndySoft</a:t>
            </a:r>
            <a:r>
              <a:rPr lang="en-US" sz="1400">
                <a:hlinkClick r:id="rId5"/>
              </a:rPr>
              <a:t> | Calibration Management Software</a:t>
            </a:r>
            <a:endParaRPr lang="en-US" sz="1350"/>
          </a:p>
        </p:txBody>
      </p:sp>
      <p:pic>
        <p:nvPicPr>
          <p:cNvPr id="7" name="Picture 6">
            <a:extLst>
              <a:ext uri="{FF2B5EF4-FFF2-40B4-BE49-F238E27FC236}">
                <a16:creationId xmlns:a16="http://schemas.microsoft.com/office/drawing/2014/main" id="{375D0B30-B7C4-539A-0FA1-F4B4005E59B9}"/>
              </a:ext>
            </a:extLst>
          </p:cNvPr>
          <p:cNvPicPr>
            <a:picLocks noChangeAspect="1"/>
          </p:cNvPicPr>
          <p:nvPr/>
        </p:nvPicPr>
        <p:blipFill>
          <a:blip r:embed="rId6"/>
          <a:stretch>
            <a:fillRect/>
          </a:stretch>
        </p:blipFill>
        <p:spPr>
          <a:xfrm>
            <a:off x="5232037" y="594729"/>
            <a:ext cx="2323667" cy="1639644"/>
          </a:xfrm>
          <a:prstGeom prst="rect">
            <a:avLst/>
          </a:prstGeom>
        </p:spPr>
      </p:pic>
      <p:pic>
        <p:nvPicPr>
          <p:cNvPr id="8" name="Picture 7">
            <a:extLst>
              <a:ext uri="{FF2B5EF4-FFF2-40B4-BE49-F238E27FC236}">
                <a16:creationId xmlns:a16="http://schemas.microsoft.com/office/drawing/2014/main" id="{B017FDDC-02B4-692F-13F5-394F78DBF3DF}"/>
              </a:ext>
            </a:extLst>
          </p:cNvPr>
          <p:cNvPicPr>
            <a:picLocks noChangeAspect="1"/>
          </p:cNvPicPr>
          <p:nvPr/>
        </p:nvPicPr>
        <p:blipFill>
          <a:blip r:embed="rId7"/>
          <a:stretch>
            <a:fillRect/>
          </a:stretch>
        </p:blipFill>
        <p:spPr>
          <a:xfrm>
            <a:off x="861309" y="3011792"/>
            <a:ext cx="3065127" cy="842910"/>
          </a:xfrm>
          <a:prstGeom prst="rect">
            <a:avLst/>
          </a:prstGeom>
        </p:spPr>
      </p:pic>
      <p:sp>
        <p:nvSpPr>
          <p:cNvPr id="11" name="Title 4">
            <a:extLst>
              <a:ext uri="{FF2B5EF4-FFF2-40B4-BE49-F238E27FC236}">
                <a16:creationId xmlns:a16="http://schemas.microsoft.com/office/drawing/2014/main" id="{3CBE5FBE-9B1C-D499-8668-AC5D6D49649C}"/>
              </a:ext>
            </a:extLst>
          </p:cNvPr>
          <p:cNvSpPr txBox="1">
            <a:spLocks/>
          </p:cNvSpPr>
          <p:nvPr/>
        </p:nvSpPr>
        <p:spPr>
          <a:xfrm>
            <a:off x="5422781" y="2730614"/>
            <a:ext cx="1942177" cy="562356"/>
          </a:xfrm>
          <a:prstGeom prst="rect">
            <a:avLst/>
          </a:prstGeom>
        </p:spPr>
        <p:txBody>
          <a:bodyPr vert="horz" lIns="91440" tIns="45720" rIns="91440" bIns="45720" rtlCol="0" anchor="t" anchorCtr="0">
            <a:normAutofit fontScale="97500"/>
          </a:bodyPr>
          <a:lstStyle>
            <a:lvl1pPr algn="l" defTabSz="457200" rtl="0" eaLnBrk="1" latinLnBrk="0" hangingPunct="1">
              <a:spcBef>
                <a:spcPct val="0"/>
              </a:spcBef>
              <a:buNone/>
              <a:defRPr sz="2900" kern="1200">
                <a:solidFill>
                  <a:srgbClr val="026CB6"/>
                </a:solidFill>
                <a:latin typeface="Arial"/>
                <a:ea typeface="+mj-ea"/>
                <a:cs typeface="+mj-cs"/>
              </a:defRPr>
            </a:lvl1pPr>
          </a:lstStyle>
          <a:p>
            <a:r>
              <a:rPr lang="en-US"/>
              <a:t>Thank you</a:t>
            </a:r>
          </a:p>
        </p:txBody>
      </p:sp>
      <p:sp>
        <p:nvSpPr>
          <p:cNvPr id="14" name="TextBox 13">
            <a:extLst>
              <a:ext uri="{FF2B5EF4-FFF2-40B4-BE49-F238E27FC236}">
                <a16:creationId xmlns:a16="http://schemas.microsoft.com/office/drawing/2014/main" id="{7C72232F-6B29-6419-D370-33762A4B297E}"/>
              </a:ext>
            </a:extLst>
          </p:cNvPr>
          <p:cNvSpPr txBox="1"/>
          <p:nvPr/>
        </p:nvSpPr>
        <p:spPr>
          <a:xfrm>
            <a:off x="4253345" y="3284026"/>
            <a:ext cx="3290455" cy="923330"/>
          </a:xfrm>
          <a:prstGeom prst="rect">
            <a:avLst/>
          </a:prstGeom>
          <a:noFill/>
        </p:spPr>
        <p:txBody>
          <a:bodyPr wrap="square">
            <a:spAutoFit/>
          </a:bodyPr>
          <a:lstStyle/>
          <a:p>
            <a:pPr algn="ctr"/>
            <a:r>
              <a:rPr lang="en-US" u="sng" dirty="0">
                <a:solidFill>
                  <a:schemeClr val="tx1"/>
                </a:solidFill>
                <a:hlinkClick r:id="rId8"/>
              </a:rPr>
              <a:t>greg.cenker@indysoft.com</a:t>
            </a:r>
            <a:endParaRPr lang="en-US" u="sng" dirty="0">
              <a:solidFill>
                <a:schemeClr val="tx1"/>
              </a:solidFill>
            </a:endParaRPr>
          </a:p>
          <a:p>
            <a:pPr algn="ctr"/>
            <a:endParaRPr lang="en-US" u="sng" dirty="0"/>
          </a:p>
          <a:p>
            <a:pPr algn="ctr"/>
            <a:r>
              <a:rPr lang="en-US" u="sng" dirty="0">
                <a:solidFill>
                  <a:schemeClr val="tx1"/>
                </a:solidFill>
                <a:hlinkClick r:id="rId9"/>
              </a:rPr>
              <a:t>hzumbrun@mhforce.com</a:t>
            </a:r>
            <a:endParaRPr lang="en-US" u="sng" dirty="0">
              <a:solidFill>
                <a:schemeClr val="tx1"/>
              </a:solidFill>
            </a:endParaRPr>
          </a:p>
        </p:txBody>
      </p:sp>
      <p:pic>
        <p:nvPicPr>
          <p:cNvPr id="4" name="Picture 3">
            <a:extLst>
              <a:ext uri="{FF2B5EF4-FFF2-40B4-BE49-F238E27FC236}">
                <a16:creationId xmlns:a16="http://schemas.microsoft.com/office/drawing/2014/main" id="{F23833E1-DBFA-4052-72A4-3EF5EEC0B8D9}"/>
              </a:ext>
            </a:extLst>
          </p:cNvPr>
          <p:cNvPicPr>
            <a:picLocks noChangeAspect="1"/>
          </p:cNvPicPr>
          <p:nvPr/>
        </p:nvPicPr>
        <p:blipFill>
          <a:blip r:embed="rId10"/>
          <a:stretch>
            <a:fillRect/>
          </a:stretch>
        </p:blipFill>
        <p:spPr>
          <a:xfrm>
            <a:off x="7420401" y="2661259"/>
            <a:ext cx="1460789" cy="1429374"/>
          </a:xfrm>
          <a:prstGeom prst="rect">
            <a:avLst/>
          </a:prstGeom>
        </p:spPr>
      </p:pic>
      <p:sp>
        <p:nvSpPr>
          <p:cNvPr id="5" name="TextBox 4">
            <a:extLst>
              <a:ext uri="{FF2B5EF4-FFF2-40B4-BE49-F238E27FC236}">
                <a16:creationId xmlns:a16="http://schemas.microsoft.com/office/drawing/2014/main" id="{AA352F1B-173D-91B7-DD51-CA8DB79D1519}"/>
              </a:ext>
            </a:extLst>
          </p:cNvPr>
          <p:cNvSpPr txBox="1"/>
          <p:nvPr/>
        </p:nvSpPr>
        <p:spPr>
          <a:xfrm>
            <a:off x="7262445" y="4090865"/>
            <a:ext cx="2096085" cy="369332"/>
          </a:xfrm>
          <a:prstGeom prst="rect">
            <a:avLst/>
          </a:prstGeom>
          <a:noFill/>
        </p:spPr>
        <p:txBody>
          <a:bodyPr wrap="square" rtlCol="0">
            <a:spAutoFit/>
          </a:bodyPr>
          <a:lstStyle/>
          <a:p>
            <a:r>
              <a:rPr lang="en-US" dirty="0"/>
              <a:t>Mhforce.com/</a:t>
            </a:r>
            <a:r>
              <a:rPr lang="en-US" dirty="0" err="1"/>
              <a:t>asq</a:t>
            </a:r>
            <a:endParaRPr lang="en-US" dirty="0"/>
          </a:p>
        </p:txBody>
      </p:sp>
    </p:spTree>
    <p:extLst>
      <p:ext uri="{BB962C8B-B14F-4D97-AF65-F5344CB8AC3E}">
        <p14:creationId xmlns:p14="http://schemas.microsoft.com/office/powerpoint/2010/main" val="12668766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iagram&#10;&#10;Description automatically generated">
            <a:extLst>
              <a:ext uri="{FF2B5EF4-FFF2-40B4-BE49-F238E27FC236}">
                <a16:creationId xmlns:a16="http://schemas.microsoft.com/office/drawing/2014/main" id="{CE392560-F775-E25C-AD70-4BF9609C1CA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3544" y="184522"/>
            <a:ext cx="8496912" cy="4774455"/>
          </a:xfrm>
          <a:prstGeom prst="rect">
            <a:avLst/>
          </a:prstGeom>
          <a:noFill/>
          <a:ln>
            <a:noFill/>
          </a:ln>
        </p:spPr>
      </p:pic>
    </p:spTree>
    <p:extLst>
      <p:ext uri="{BB962C8B-B14F-4D97-AF65-F5344CB8AC3E}">
        <p14:creationId xmlns:p14="http://schemas.microsoft.com/office/powerpoint/2010/main" val="10037619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4" name="Picture 13" descr="Picture 13"/>
          <p:cNvPicPr>
            <a:picLocks noChangeAspect="1"/>
          </p:cNvPicPr>
          <p:nvPr/>
        </p:nvPicPr>
        <p:blipFill>
          <a:blip r:embed="rId2"/>
          <a:stretch>
            <a:fillRect/>
          </a:stretch>
        </p:blipFill>
        <p:spPr>
          <a:xfrm>
            <a:off x="3552795" y="629003"/>
            <a:ext cx="3111901" cy="4109685"/>
          </a:xfrm>
          <a:prstGeom prst="rect">
            <a:avLst/>
          </a:prstGeom>
          <a:ln w="12700">
            <a:miter lim="400000"/>
          </a:ln>
        </p:spPr>
      </p:pic>
      <p:pic>
        <p:nvPicPr>
          <p:cNvPr id="495" name="Picture 15" descr="Picture 15"/>
          <p:cNvPicPr>
            <a:picLocks noChangeAspect="1"/>
          </p:cNvPicPr>
          <p:nvPr/>
        </p:nvPicPr>
        <p:blipFill>
          <a:blip r:embed="rId3"/>
          <a:stretch>
            <a:fillRect/>
          </a:stretch>
        </p:blipFill>
        <p:spPr>
          <a:xfrm>
            <a:off x="2303174" y="639670"/>
            <a:ext cx="1148418" cy="4109741"/>
          </a:xfrm>
          <a:prstGeom prst="rect">
            <a:avLst/>
          </a:prstGeom>
          <a:ln w="12700">
            <a:miter lim="400000"/>
          </a:ln>
        </p:spPr>
      </p:pic>
      <p:grpSp>
        <p:nvGrpSpPr>
          <p:cNvPr id="499" name="Group 6"/>
          <p:cNvGrpSpPr/>
          <p:nvPr/>
        </p:nvGrpSpPr>
        <p:grpSpPr>
          <a:xfrm>
            <a:off x="3444453" y="2035576"/>
            <a:ext cx="4384871" cy="2093878"/>
            <a:chOff x="0" y="0"/>
            <a:chExt cx="11692988" cy="5583672"/>
          </a:xfrm>
        </p:grpSpPr>
        <p:sp>
          <p:nvSpPr>
            <p:cNvPr id="496" name="Rectangle 16"/>
            <p:cNvSpPr/>
            <p:nvPr/>
          </p:nvSpPr>
          <p:spPr>
            <a:xfrm>
              <a:off x="0" y="-1"/>
              <a:ext cx="5682325" cy="5583674"/>
            </a:xfrm>
            <a:prstGeom prst="rect">
              <a:avLst/>
            </a:prstGeom>
            <a:solidFill>
              <a:srgbClr val="0000FF">
                <a:alpha val="10196"/>
              </a:srgbClr>
            </a:solidFill>
            <a:ln w="25400" cap="flat">
              <a:solidFill>
                <a:srgbClr val="0000FF"/>
              </a:solidFill>
              <a:prstDash val="solid"/>
              <a:miter lim="800000"/>
            </a:ln>
            <a:effectLst/>
          </p:spPr>
          <p:txBody>
            <a:bodyPr wrap="square" lIns="45720" tIns="45720" rIns="45720" bIns="45720" numCol="1" anchor="ctr">
              <a:noAutofit/>
            </a:bodyPr>
            <a:lstStyle/>
            <a:p>
              <a:endParaRPr sz="675"/>
            </a:p>
          </p:txBody>
        </p:sp>
        <p:sp>
          <p:nvSpPr>
            <p:cNvPr id="497" name="Text Box 17"/>
            <p:cNvSpPr txBox="1"/>
            <p:nvPr/>
          </p:nvSpPr>
          <p:spPr>
            <a:xfrm>
              <a:off x="7241486" y="459277"/>
              <a:ext cx="4451503" cy="3256870"/>
            </a:xfrm>
            <a:prstGeom prst="rect">
              <a:avLst/>
            </a:prstGeom>
            <a:solidFill>
              <a:srgbClr val="0000FF">
                <a:alpha val="10196"/>
              </a:srgbClr>
            </a:solidFill>
            <a:ln w="25400" cap="flat">
              <a:solidFill>
                <a:srgbClr val="0000FF"/>
              </a:solidFill>
              <a:prstDash val="solid"/>
              <a:miter lim="8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44450" tIns="44450" rIns="44450" bIns="44450" numCol="1" anchor="t">
              <a:noAutofit/>
            </a:bodyPr>
            <a:lstStyle>
              <a:lvl1pPr>
                <a:spcBef>
                  <a:spcPts val="1900"/>
                </a:spcBef>
                <a:defRPr sz="3200"/>
              </a:lvl1pPr>
            </a:lstStyle>
            <a:p>
              <a:r>
                <a:rPr sz="1200"/>
                <a:t>Calibration requirements must ensure measuring and test equipment are acceptable and ready for use by end-users</a:t>
              </a:r>
            </a:p>
          </p:txBody>
        </p:sp>
        <p:sp>
          <p:nvSpPr>
            <p:cNvPr id="498" name="Line 20"/>
            <p:cNvSpPr/>
            <p:nvPr/>
          </p:nvSpPr>
          <p:spPr>
            <a:xfrm flipH="1">
              <a:off x="5649912" y="2797712"/>
              <a:ext cx="1585621" cy="13760"/>
            </a:xfrm>
            <a:prstGeom prst="line">
              <a:avLst/>
            </a:prstGeom>
            <a:noFill/>
            <a:ln w="50800" cap="flat">
              <a:solidFill>
                <a:srgbClr val="000099"/>
              </a:solidFill>
              <a:prstDash val="solid"/>
              <a:round/>
              <a:tailEnd type="triangle" w="med" len="med"/>
            </a:ln>
            <a:effectLst/>
          </p:spPr>
          <p:txBody>
            <a:bodyPr wrap="square" lIns="45720" tIns="45720" rIns="45720" bIns="45720" numCol="1" anchor="t">
              <a:noAutofit/>
            </a:bodyPr>
            <a:lstStyle/>
            <a:p>
              <a:endParaRPr sz="675"/>
            </a:p>
          </p:txBody>
        </p:sp>
      </p:grpSp>
      <p:grpSp>
        <p:nvGrpSpPr>
          <p:cNvPr id="503" name="Group 7"/>
          <p:cNvGrpSpPr/>
          <p:nvPr/>
        </p:nvGrpSpPr>
        <p:grpSpPr>
          <a:xfrm>
            <a:off x="1028880" y="2210613"/>
            <a:ext cx="4456107" cy="2543132"/>
            <a:chOff x="0" y="0"/>
            <a:chExt cx="11882951" cy="6781683"/>
          </a:xfrm>
        </p:grpSpPr>
        <p:sp>
          <p:nvSpPr>
            <p:cNvPr id="500" name="Text Box 18"/>
            <p:cNvSpPr txBox="1"/>
            <p:nvPr/>
          </p:nvSpPr>
          <p:spPr>
            <a:xfrm>
              <a:off x="0" y="0"/>
              <a:ext cx="4723926" cy="4052279"/>
            </a:xfrm>
            <a:prstGeom prst="rect">
              <a:avLst/>
            </a:prstGeom>
            <a:solidFill>
              <a:srgbClr val="FF0000">
                <a:alpha val="14902"/>
              </a:srgbClr>
            </a:solidFill>
            <a:ln w="25400" cap="flat">
              <a:solidFill>
                <a:srgbClr val="FF0000"/>
              </a:solidFill>
              <a:prstDash val="solid"/>
              <a:miter lim="8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44450" tIns="44450" rIns="44450" bIns="44450" numCol="1" anchor="t">
              <a:noAutofit/>
            </a:bodyPr>
            <a:lstStyle/>
            <a:p>
              <a:pPr>
                <a:spcBef>
                  <a:spcPts val="713"/>
                </a:spcBef>
                <a:defRPr sz="3200"/>
              </a:pPr>
              <a:r>
                <a:rPr sz="1200"/>
                <a:t>Quality requirements must ensure the measurement will support the decision</a:t>
              </a:r>
            </a:p>
            <a:p>
              <a:pPr>
                <a:spcBef>
                  <a:spcPts val="713"/>
                </a:spcBef>
                <a:defRPr sz="3200"/>
              </a:pPr>
              <a:r>
                <a:rPr sz="1200"/>
                <a:t>A perfect instrument does not guarantee a “good” measurement…</a:t>
              </a:r>
            </a:p>
          </p:txBody>
        </p:sp>
        <p:sp>
          <p:nvSpPr>
            <p:cNvPr id="501" name="Line 19"/>
            <p:cNvSpPr/>
            <p:nvPr/>
          </p:nvSpPr>
          <p:spPr>
            <a:xfrm>
              <a:off x="4722663" y="2144330"/>
              <a:ext cx="1868678" cy="3312903"/>
            </a:xfrm>
            <a:prstGeom prst="line">
              <a:avLst/>
            </a:prstGeom>
            <a:noFill/>
            <a:ln w="50800" cap="flat">
              <a:solidFill>
                <a:srgbClr val="FF0000"/>
              </a:solidFill>
              <a:prstDash val="solid"/>
              <a:round/>
              <a:tailEnd type="triangle" w="med" len="med"/>
            </a:ln>
            <a:effectLst/>
          </p:spPr>
          <p:txBody>
            <a:bodyPr wrap="square" lIns="45720" tIns="45720" rIns="45720" bIns="45720" numCol="1" anchor="t">
              <a:noAutofit/>
            </a:bodyPr>
            <a:lstStyle/>
            <a:p>
              <a:endParaRPr sz="675"/>
            </a:p>
          </p:txBody>
        </p:sp>
        <p:sp>
          <p:nvSpPr>
            <p:cNvPr id="502" name="Rectangle 25"/>
            <p:cNvSpPr/>
            <p:nvPr/>
          </p:nvSpPr>
          <p:spPr>
            <a:xfrm>
              <a:off x="6605651" y="5221351"/>
              <a:ext cx="5277301" cy="1560333"/>
            </a:xfrm>
            <a:prstGeom prst="rect">
              <a:avLst/>
            </a:prstGeom>
            <a:solidFill>
              <a:srgbClr val="FF0000">
                <a:alpha val="14902"/>
              </a:srgbClr>
            </a:solidFill>
            <a:ln w="25400" cap="flat">
              <a:solidFill>
                <a:srgbClr val="FF0000"/>
              </a:solidFill>
              <a:prstDash val="solid"/>
              <a:miter lim="800000"/>
            </a:ln>
            <a:effectLst/>
          </p:spPr>
          <p:txBody>
            <a:bodyPr wrap="square" lIns="45720" tIns="45720" rIns="45720" bIns="45720" numCol="1" anchor="ctr">
              <a:noAutofit/>
            </a:bodyPr>
            <a:lstStyle/>
            <a:p>
              <a:endParaRPr sz="675"/>
            </a:p>
          </p:txBody>
        </p:sp>
      </p:grpSp>
      <p:sp>
        <p:nvSpPr>
          <p:cNvPr id="504" name="Title 4"/>
          <p:cNvSpPr txBox="1">
            <a:spLocks noGrp="1"/>
          </p:cNvSpPr>
          <p:nvPr>
            <p:ph type="title"/>
          </p:nvPr>
        </p:nvSpPr>
        <p:spPr>
          <a:xfrm>
            <a:off x="457200" y="38101"/>
            <a:ext cx="8229600" cy="360992"/>
          </a:xfrm>
          <a:prstGeom prst="rect">
            <a:avLst/>
          </a:prstGeom>
        </p:spPr>
        <p:txBody>
          <a:bodyPr>
            <a:noAutofit/>
          </a:bodyPr>
          <a:lstStyle>
            <a:lvl1pPr defTabSz="889938">
              <a:defRPr sz="4672"/>
            </a:lvl1pPr>
          </a:lstStyle>
          <a:p>
            <a:r>
              <a:rPr sz="2400"/>
              <a:t>Measurement Accuracy, Risk, and the Metrology chain</a:t>
            </a:r>
          </a:p>
        </p:txBody>
      </p:sp>
    </p:spTree>
  </p:cSld>
  <p:clrMapOvr>
    <a:masterClrMapping/>
  </p:clrMapOvr>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49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2" fill="hold" grpId="0" nodeType="clickEffect">
                                  <p:stCondLst>
                                    <p:cond delay="0"/>
                                  </p:stCondLst>
                                  <p:iterate>
                                    <p:tmAbs val="0"/>
                                  </p:iterate>
                                  <p:childTnLst>
                                    <p:set>
                                      <p:cBhvr>
                                        <p:cTn id="10" fill="hold"/>
                                        <p:tgtEl>
                                          <p:spTgt spid="499"/>
                                        </p:tgtEl>
                                        <p:attrNameLst>
                                          <p:attrName>style.visibility</p:attrName>
                                        </p:attrNameLst>
                                      </p:cBhvr>
                                      <p:to>
                                        <p:strVal val="visible"/>
                                      </p:to>
                                    </p:set>
                                    <p:anim calcmode="lin" valueType="num">
                                      <p:cBhvr>
                                        <p:cTn id="11" dur="500" fill="hold"/>
                                        <p:tgtEl>
                                          <p:spTgt spid="499"/>
                                        </p:tgtEl>
                                        <p:attrNameLst>
                                          <p:attrName>ppt_x</p:attrName>
                                        </p:attrNameLst>
                                      </p:cBhvr>
                                      <p:tavLst>
                                        <p:tav tm="0">
                                          <p:val>
                                            <p:strVal val="1+#ppt_w/2"/>
                                          </p:val>
                                        </p:tav>
                                        <p:tav tm="100000">
                                          <p:val>
                                            <p:strVal val="#ppt_x"/>
                                          </p:val>
                                        </p:tav>
                                      </p:tavLst>
                                    </p:anim>
                                    <p:anim calcmode="lin" valueType="num">
                                      <p:cBhvr>
                                        <p:cTn id="12" dur="500" fill="hold"/>
                                        <p:tgtEl>
                                          <p:spTgt spid="499"/>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0" nodeType="clickEffect">
                                  <p:stCondLst>
                                    <p:cond delay="0"/>
                                  </p:stCondLst>
                                  <p:iterate>
                                    <p:tmAbs val="0"/>
                                  </p:iterate>
                                  <p:childTnLst>
                                    <p:set>
                                      <p:cBhvr>
                                        <p:cTn id="16" fill="hold"/>
                                        <p:tgtEl>
                                          <p:spTgt spid="503"/>
                                        </p:tgtEl>
                                        <p:attrNameLst>
                                          <p:attrName>style.visibility</p:attrName>
                                        </p:attrNameLst>
                                      </p:cBhvr>
                                      <p:to>
                                        <p:strVal val="visible"/>
                                      </p:to>
                                    </p:set>
                                    <p:anim calcmode="lin" valueType="num">
                                      <p:cBhvr>
                                        <p:cTn id="17" dur="500" fill="hold"/>
                                        <p:tgtEl>
                                          <p:spTgt spid="503"/>
                                        </p:tgtEl>
                                        <p:attrNameLst>
                                          <p:attrName>ppt_x</p:attrName>
                                        </p:attrNameLst>
                                      </p:cBhvr>
                                      <p:tavLst>
                                        <p:tav tm="0">
                                          <p:val>
                                            <p:strVal val="0-#ppt_w/2"/>
                                          </p:val>
                                        </p:tav>
                                        <p:tav tm="100000">
                                          <p:val>
                                            <p:strVal val="#ppt_x"/>
                                          </p:val>
                                        </p:tav>
                                      </p:tavLst>
                                    </p:anim>
                                    <p:anim calcmode="lin" valueType="num">
                                      <p:cBhvr>
                                        <p:cTn id="18" dur="500" fill="hold"/>
                                        <p:tgtEl>
                                          <p:spTgt spid="50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5" grpId="0" animBg="1" advAuto="0"/>
      <p:bldP spid="499" grpId="0" animBg="1" advAuto="0"/>
      <p:bldP spid="503" grpId="0" animBg="1" advAuto="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a:xfrm>
            <a:off x="69397" y="114300"/>
            <a:ext cx="8879218" cy="857250"/>
          </a:xfrm>
        </p:spPr>
        <p:txBody>
          <a:bodyPr>
            <a:noAutofit/>
          </a:bodyPr>
          <a:lstStyle/>
          <a:p>
            <a:r>
              <a:rPr lang="en-US" sz="2400"/>
              <a:t>Measurement Uncertainty’s  Relation to Measurement Hierarchy</a:t>
            </a:r>
          </a:p>
        </p:txBody>
      </p:sp>
      <p:sp>
        <p:nvSpPr>
          <p:cNvPr id="22" name="Slide Number Placeholder 3"/>
          <p:cNvSpPr>
            <a:spLocks noGrp="1"/>
          </p:cNvSpPr>
          <p:nvPr>
            <p:ph type="sldNum" sz="quarter" idx="12"/>
          </p:nvPr>
        </p:nvSpPr>
        <p:spPr>
          <a:xfrm>
            <a:off x="6553200" y="4857750"/>
            <a:ext cx="2133600" cy="273844"/>
          </a:xfrm>
          <a:prstGeom prst="rect">
            <a:avLst/>
          </a:prstGeom>
        </p:spPr>
        <p:txBody>
          <a:bodyPr vert="horz" lIns="68580" tIns="34290" rIns="68580" bIns="34290" rtlCol="0" anchor="ctr"/>
          <a:lstStyle>
            <a:defPPr>
              <a:defRPr lang="en-US"/>
            </a:defPPr>
            <a:lvl1pPr marL="0" algn="r" defTabSz="685800" rtl="0" eaLnBrk="1" latinLnBrk="0" hangingPunct="1">
              <a:defRPr sz="1200" kern="1200">
                <a:solidFill>
                  <a:schemeClr val="tx1">
                    <a:tint val="75000"/>
                  </a:schemeClr>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defRPr/>
            </a:pPr>
            <a:fld id="{A19DD271-7072-4415-B438-C0BE0194F991}" type="slidenum">
              <a:rPr lang="en-US">
                <a:solidFill>
                  <a:prstClr val="black">
                    <a:tint val="75000"/>
                  </a:prstClr>
                </a:solidFill>
                <a:latin typeface="Trebuchet MS" panose="020B0603020202020204"/>
              </a:rPr>
              <a:pPr>
                <a:defRPr/>
              </a:pPr>
              <a:t>17</a:t>
            </a:fld>
            <a:endParaRPr lang="en-US">
              <a:solidFill>
                <a:prstClr val="black">
                  <a:tint val="75000"/>
                </a:prstClr>
              </a:solidFill>
              <a:latin typeface="Trebuchet MS" panose="020B0603020202020204"/>
            </a:endParaRPr>
          </a:p>
        </p:txBody>
      </p:sp>
      <p:sp>
        <p:nvSpPr>
          <p:cNvPr id="12" name="Rectangle 11"/>
          <p:cNvSpPr/>
          <p:nvPr/>
        </p:nvSpPr>
        <p:spPr>
          <a:xfrm>
            <a:off x="1485900" y="1257300"/>
            <a:ext cx="1371600" cy="342900"/>
          </a:xfrm>
          <a:prstGeom prst="rect">
            <a:avLst/>
          </a:prstGeom>
        </p:spPr>
        <p:style>
          <a:lnRef idx="1">
            <a:schemeClr val="accent1"/>
          </a:lnRef>
          <a:fillRef idx="2">
            <a:schemeClr val="accent1"/>
          </a:fillRef>
          <a:effectRef idx="1">
            <a:schemeClr val="accent1"/>
          </a:effectRef>
          <a:fontRef idx="minor">
            <a:schemeClr val="dk1"/>
          </a:fontRef>
        </p:style>
        <p:txBody>
          <a:bodyPr anchor="ctr"/>
          <a:lstStyle/>
          <a:p>
            <a:pPr algn="ctr" defTabSz="342900">
              <a:defRPr/>
            </a:pPr>
            <a:r>
              <a:rPr lang="en-US" sz="1050">
                <a:solidFill>
                  <a:srgbClr val="FF0000"/>
                </a:solidFill>
                <a:latin typeface="Trebuchet MS" panose="020B0603020202020204"/>
              </a:rPr>
              <a:t>SI</a:t>
            </a:r>
          </a:p>
        </p:txBody>
      </p:sp>
      <p:sp>
        <p:nvSpPr>
          <p:cNvPr id="13" name="Rectangle 12"/>
          <p:cNvSpPr/>
          <p:nvPr/>
        </p:nvSpPr>
        <p:spPr>
          <a:xfrm>
            <a:off x="2171700" y="1828800"/>
            <a:ext cx="1371600" cy="342900"/>
          </a:xfrm>
          <a:prstGeom prst="rect">
            <a:avLst/>
          </a:prstGeom>
        </p:spPr>
        <p:style>
          <a:lnRef idx="1">
            <a:schemeClr val="dk1"/>
          </a:lnRef>
          <a:fillRef idx="2">
            <a:schemeClr val="dk1"/>
          </a:fillRef>
          <a:effectRef idx="1">
            <a:schemeClr val="dk1"/>
          </a:effectRef>
          <a:fontRef idx="minor">
            <a:schemeClr val="dk1"/>
          </a:fontRef>
        </p:style>
        <p:txBody>
          <a:bodyPr anchor="ctr"/>
          <a:lstStyle/>
          <a:p>
            <a:pPr algn="ctr" defTabSz="342900">
              <a:defRPr/>
            </a:pPr>
            <a:r>
              <a:rPr lang="en-US" sz="1050" b="1">
                <a:solidFill>
                  <a:prstClr val="black"/>
                </a:solidFill>
                <a:latin typeface="Trebuchet MS" panose="020B0603020202020204"/>
              </a:rPr>
              <a:t>National Metrology Institute (NMI)</a:t>
            </a:r>
          </a:p>
        </p:txBody>
      </p:sp>
      <p:sp>
        <p:nvSpPr>
          <p:cNvPr id="14" name="Rectangle 13"/>
          <p:cNvSpPr/>
          <p:nvPr/>
        </p:nvSpPr>
        <p:spPr>
          <a:xfrm>
            <a:off x="2286001" y="2400300"/>
            <a:ext cx="2586038" cy="342900"/>
          </a:xfrm>
          <a:prstGeom prst="rect">
            <a:avLst/>
          </a:prstGeom>
        </p:spPr>
        <p:style>
          <a:lnRef idx="1">
            <a:schemeClr val="accent6"/>
          </a:lnRef>
          <a:fillRef idx="2">
            <a:schemeClr val="accent6"/>
          </a:fillRef>
          <a:effectRef idx="1">
            <a:schemeClr val="accent6"/>
          </a:effectRef>
          <a:fontRef idx="minor">
            <a:schemeClr val="dk1"/>
          </a:fontRef>
        </p:style>
        <p:txBody>
          <a:bodyPr anchor="ctr"/>
          <a:lstStyle/>
          <a:p>
            <a:pPr algn="ctr" defTabSz="342900">
              <a:defRPr/>
            </a:pPr>
            <a:endParaRPr lang="en-US" sz="1050">
              <a:solidFill>
                <a:srgbClr val="0D7D10"/>
              </a:solidFill>
              <a:latin typeface="Trebuchet MS" panose="020B0603020202020204"/>
            </a:endParaRPr>
          </a:p>
          <a:p>
            <a:pPr algn="ctr" defTabSz="342900">
              <a:defRPr/>
            </a:pPr>
            <a:r>
              <a:rPr lang="en-US" sz="1050">
                <a:solidFill>
                  <a:srgbClr val="0D7D10"/>
                </a:solidFill>
                <a:latin typeface="Trebuchet MS" panose="020B0603020202020204"/>
              </a:rPr>
              <a:t>Primary Reference Laboratory</a:t>
            </a:r>
          </a:p>
          <a:p>
            <a:pPr algn="ctr" defTabSz="342900">
              <a:defRPr/>
            </a:pPr>
            <a:r>
              <a:rPr lang="en-US" sz="1050">
                <a:solidFill>
                  <a:srgbClr val="104012"/>
                </a:solidFill>
                <a:latin typeface="morehouse" pitchFamily="34" charset="0"/>
              </a:rPr>
              <a:t>Morehouse</a:t>
            </a:r>
            <a:r>
              <a:rPr lang="en-US" sz="1050">
                <a:solidFill>
                  <a:prstClr val="black"/>
                </a:solidFill>
                <a:latin typeface="Trebuchet MS" panose="020B0603020202020204"/>
              </a:rPr>
              <a:t> Instrument Company</a:t>
            </a:r>
          </a:p>
          <a:p>
            <a:pPr algn="ctr" defTabSz="342900">
              <a:defRPr/>
            </a:pPr>
            <a:endParaRPr lang="en-US" sz="1050">
              <a:solidFill>
                <a:srgbClr val="0D7D10"/>
              </a:solidFill>
              <a:latin typeface="Trebuchet MS" panose="020B0603020202020204"/>
            </a:endParaRPr>
          </a:p>
        </p:txBody>
      </p:sp>
      <p:sp>
        <p:nvSpPr>
          <p:cNvPr id="15" name="Rectangle 14"/>
          <p:cNvSpPr/>
          <p:nvPr/>
        </p:nvSpPr>
        <p:spPr>
          <a:xfrm>
            <a:off x="3368532" y="2971800"/>
            <a:ext cx="1546368" cy="342900"/>
          </a:xfrm>
          <a:prstGeom prst="rect">
            <a:avLst/>
          </a:prstGeom>
        </p:spPr>
        <p:style>
          <a:lnRef idx="1">
            <a:schemeClr val="accent4"/>
          </a:lnRef>
          <a:fillRef idx="2">
            <a:schemeClr val="accent4"/>
          </a:fillRef>
          <a:effectRef idx="1">
            <a:schemeClr val="accent4"/>
          </a:effectRef>
          <a:fontRef idx="minor">
            <a:schemeClr val="dk1"/>
          </a:fontRef>
        </p:style>
        <p:txBody>
          <a:bodyPr anchor="ctr"/>
          <a:lstStyle/>
          <a:p>
            <a:pPr algn="ctr" defTabSz="342900">
              <a:defRPr/>
            </a:pPr>
            <a:r>
              <a:rPr lang="en-US" sz="1050">
                <a:solidFill>
                  <a:srgbClr val="7030A0"/>
                </a:solidFill>
                <a:latin typeface="Trebuchet MS" panose="020B0603020202020204"/>
              </a:rPr>
              <a:t>Accredited Calibration</a:t>
            </a:r>
          </a:p>
          <a:p>
            <a:pPr algn="ctr" defTabSz="342900">
              <a:defRPr/>
            </a:pPr>
            <a:r>
              <a:rPr lang="en-US" sz="1050">
                <a:solidFill>
                  <a:srgbClr val="7030A0"/>
                </a:solidFill>
                <a:latin typeface="Trebuchet MS" panose="020B0603020202020204"/>
              </a:rPr>
              <a:t>Service Supplier</a:t>
            </a:r>
          </a:p>
        </p:txBody>
      </p:sp>
      <p:sp>
        <p:nvSpPr>
          <p:cNvPr id="16" name="Rectangle 15"/>
          <p:cNvSpPr/>
          <p:nvPr/>
        </p:nvSpPr>
        <p:spPr>
          <a:xfrm>
            <a:off x="4000500" y="3558397"/>
            <a:ext cx="1714500" cy="327805"/>
          </a:xfrm>
          <a:prstGeom prst="rect">
            <a:avLst/>
          </a:prstGeom>
        </p:spPr>
        <p:style>
          <a:lnRef idx="1">
            <a:schemeClr val="accent5"/>
          </a:lnRef>
          <a:fillRef idx="2">
            <a:schemeClr val="accent5"/>
          </a:fillRef>
          <a:effectRef idx="1">
            <a:schemeClr val="accent5"/>
          </a:effectRef>
          <a:fontRef idx="minor">
            <a:schemeClr val="dk1"/>
          </a:fontRef>
        </p:style>
        <p:txBody>
          <a:bodyPr anchor="ctr"/>
          <a:lstStyle/>
          <a:p>
            <a:pPr algn="ctr" defTabSz="342900">
              <a:defRPr/>
            </a:pPr>
            <a:r>
              <a:rPr lang="en-US" sz="1050" b="1">
                <a:solidFill>
                  <a:srgbClr val="00B0F0"/>
                </a:solidFill>
                <a:latin typeface="Trebuchet MS" panose="020B0603020202020204"/>
              </a:rPr>
              <a:t>Working Standards Instrument/Equipment</a:t>
            </a:r>
          </a:p>
        </p:txBody>
      </p:sp>
      <p:sp>
        <p:nvSpPr>
          <p:cNvPr id="17" name="Rectangle 16"/>
          <p:cNvSpPr/>
          <p:nvPr/>
        </p:nvSpPr>
        <p:spPr>
          <a:xfrm>
            <a:off x="4994694" y="4114800"/>
            <a:ext cx="1371600" cy="342900"/>
          </a:xfrm>
          <a:prstGeom prst="rect">
            <a:avLst/>
          </a:prstGeom>
          <a:ln w="76200"/>
        </p:spPr>
        <p:style>
          <a:lnRef idx="1">
            <a:schemeClr val="accent2"/>
          </a:lnRef>
          <a:fillRef idx="2">
            <a:schemeClr val="accent2"/>
          </a:fillRef>
          <a:effectRef idx="1">
            <a:schemeClr val="accent2"/>
          </a:effectRef>
          <a:fontRef idx="minor">
            <a:schemeClr val="dk1"/>
          </a:fontRef>
        </p:style>
        <p:txBody>
          <a:bodyPr anchor="ctr"/>
          <a:lstStyle/>
          <a:p>
            <a:pPr algn="ctr" defTabSz="342900">
              <a:defRPr/>
            </a:pPr>
            <a:r>
              <a:rPr lang="en-US" sz="1050" b="1" cap="all">
                <a:ln w="9000" cmpd="sng">
                  <a:solidFill>
                    <a:srgbClr val="E76618">
                      <a:shade val="50000"/>
                      <a:satMod val="120000"/>
                    </a:srgbClr>
                  </a:solidFill>
                  <a:prstDash val="solid"/>
                </a:ln>
                <a:solidFill>
                  <a:srgbClr val="FFC000"/>
                </a:solidFill>
                <a:effectLst>
                  <a:reflection blurRad="12700" stA="28000" endPos="45000" dist="1000" dir="5400000" sy="-100000" algn="bl" rotWithShape="0"/>
                </a:effectLst>
                <a:latin typeface="Trebuchet MS" panose="020B0603020202020204"/>
              </a:rPr>
              <a:t>Field Measurement</a:t>
            </a:r>
          </a:p>
        </p:txBody>
      </p:sp>
      <p:cxnSp>
        <p:nvCxnSpPr>
          <p:cNvPr id="19" name="Elbow Connector 18"/>
          <p:cNvCxnSpPr>
            <a:stCxn id="12" idx="2"/>
            <a:endCxn id="13" idx="0"/>
          </p:cNvCxnSpPr>
          <p:nvPr/>
        </p:nvCxnSpPr>
        <p:spPr>
          <a:xfrm rot="16200000" flipH="1">
            <a:off x="2400300" y="1371600"/>
            <a:ext cx="228600" cy="685800"/>
          </a:xfrm>
          <a:prstGeom prst="bentConnector3">
            <a:avLst>
              <a:gd name="adj1" fmla="val 50000"/>
            </a:avLst>
          </a:prstGeom>
          <a:ln w="25400">
            <a:solidFill>
              <a:schemeClr val="tx2"/>
            </a:solidFill>
            <a:tailEnd type="arrow"/>
          </a:ln>
        </p:spPr>
        <p:style>
          <a:lnRef idx="1">
            <a:schemeClr val="accent1"/>
          </a:lnRef>
          <a:fillRef idx="0">
            <a:schemeClr val="accent1"/>
          </a:fillRef>
          <a:effectRef idx="0">
            <a:schemeClr val="accent1"/>
          </a:effectRef>
          <a:fontRef idx="minor">
            <a:schemeClr val="tx1"/>
          </a:fontRef>
        </p:style>
      </p:cxnSp>
      <p:cxnSp>
        <p:nvCxnSpPr>
          <p:cNvPr id="24" name="Elbow Connector 23"/>
          <p:cNvCxnSpPr/>
          <p:nvPr/>
        </p:nvCxnSpPr>
        <p:spPr>
          <a:xfrm rot="16200000" flipH="1">
            <a:off x="3086100" y="1943100"/>
            <a:ext cx="228600" cy="685800"/>
          </a:xfrm>
          <a:prstGeom prst="bentConnector3">
            <a:avLst>
              <a:gd name="adj1" fmla="val 50000"/>
            </a:avLst>
          </a:prstGeom>
          <a:ln w="25400">
            <a:solidFill>
              <a:schemeClr val="tx2"/>
            </a:solidFill>
            <a:tailEnd type="arrow"/>
          </a:ln>
        </p:spPr>
        <p:style>
          <a:lnRef idx="1">
            <a:schemeClr val="accent1"/>
          </a:lnRef>
          <a:fillRef idx="0">
            <a:schemeClr val="accent1"/>
          </a:fillRef>
          <a:effectRef idx="0">
            <a:schemeClr val="accent1"/>
          </a:effectRef>
          <a:fontRef idx="minor">
            <a:schemeClr val="tx1"/>
          </a:fontRef>
        </p:style>
      </p:cxnSp>
      <p:cxnSp>
        <p:nvCxnSpPr>
          <p:cNvPr id="25" name="Elbow Connector 24"/>
          <p:cNvCxnSpPr/>
          <p:nvPr/>
        </p:nvCxnSpPr>
        <p:spPr>
          <a:xfrm rot="16200000" flipH="1">
            <a:off x="3771900" y="2514600"/>
            <a:ext cx="228600" cy="685800"/>
          </a:xfrm>
          <a:prstGeom prst="bentConnector3">
            <a:avLst>
              <a:gd name="adj1" fmla="val 50000"/>
            </a:avLst>
          </a:prstGeom>
          <a:ln w="25400">
            <a:solidFill>
              <a:schemeClr val="tx2"/>
            </a:solidFill>
            <a:tailEnd type="arrow"/>
          </a:ln>
        </p:spPr>
        <p:style>
          <a:lnRef idx="1">
            <a:schemeClr val="accent1"/>
          </a:lnRef>
          <a:fillRef idx="0">
            <a:schemeClr val="accent1"/>
          </a:fillRef>
          <a:effectRef idx="0">
            <a:schemeClr val="accent1"/>
          </a:effectRef>
          <a:fontRef idx="minor">
            <a:schemeClr val="tx1"/>
          </a:fontRef>
        </p:style>
      </p:cxnSp>
      <p:cxnSp>
        <p:nvCxnSpPr>
          <p:cNvPr id="26" name="Elbow Connector 25"/>
          <p:cNvCxnSpPr/>
          <p:nvPr/>
        </p:nvCxnSpPr>
        <p:spPr>
          <a:xfrm rot="16200000" flipH="1">
            <a:off x="4457700" y="3086100"/>
            <a:ext cx="228600" cy="685800"/>
          </a:xfrm>
          <a:prstGeom prst="bentConnector3">
            <a:avLst>
              <a:gd name="adj1" fmla="val 50000"/>
            </a:avLst>
          </a:prstGeom>
          <a:ln w="25400">
            <a:solidFill>
              <a:schemeClr val="tx2"/>
            </a:solidFill>
            <a:tailEnd type="arrow"/>
          </a:ln>
        </p:spPr>
        <p:style>
          <a:lnRef idx="1">
            <a:schemeClr val="accent1"/>
          </a:lnRef>
          <a:fillRef idx="0">
            <a:schemeClr val="accent1"/>
          </a:fillRef>
          <a:effectRef idx="0">
            <a:schemeClr val="accent1"/>
          </a:effectRef>
          <a:fontRef idx="minor">
            <a:schemeClr val="tx1"/>
          </a:fontRef>
        </p:style>
      </p:cxnSp>
      <p:cxnSp>
        <p:nvCxnSpPr>
          <p:cNvPr id="27" name="Elbow Connector 26"/>
          <p:cNvCxnSpPr/>
          <p:nvPr/>
        </p:nvCxnSpPr>
        <p:spPr>
          <a:xfrm rot="16200000" flipH="1">
            <a:off x="5200650" y="3657600"/>
            <a:ext cx="228600" cy="685800"/>
          </a:xfrm>
          <a:prstGeom prst="bentConnector3">
            <a:avLst>
              <a:gd name="adj1" fmla="val 50000"/>
            </a:avLst>
          </a:prstGeom>
          <a:ln w="25400">
            <a:solidFill>
              <a:schemeClr val="tx2"/>
            </a:solidFill>
            <a:tailEnd type="arrow"/>
          </a:ln>
        </p:spPr>
        <p:style>
          <a:lnRef idx="1">
            <a:schemeClr val="accent1"/>
          </a:lnRef>
          <a:fillRef idx="0">
            <a:schemeClr val="accent1"/>
          </a:fillRef>
          <a:effectRef idx="0">
            <a:schemeClr val="accent1"/>
          </a:effectRef>
          <a:fontRef idx="minor">
            <a:schemeClr val="tx1"/>
          </a:fontRef>
        </p:style>
      </p:cxnSp>
      <p:sp>
        <p:nvSpPr>
          <p:cNvPr id="18" name="Rounded Rectangle 17"/>
          <p:cNvSpPr/>
          <p:nvPr/>
        </p:nvSpPr>
        <p:spPr>
          <a:xfrm>
            <a:off x="5143501" y="1764507"/>
            <a:ext cx="2697794" cy="1721645"/>
          </a:xfrm>
          <a:prstGeom prst="roundRect">
            <a:avLst/>
          </a:prstGeom>
        </p:spPr>
        <p:style>
          <a:lnRef idx="2">
            <a:schemeClr val="accent2"/>
          </a:lnRef>
          <a:fillRef idx="1">
            <a:schemeClr val="lt1"/>
          </a:fillRef>
          <a:effectRef idx="0">
            <a:schemeClr val="accent2"/>
          </a:effectRef>
          <a:fontRef idx="minor">
            <a:schemeClr val="dk1"/>
          </a:fontRef>
        </p:style>
        <p:txBody>
          <a:bodyPr anchor="ctr"/>
          <a:lstStyle/>
          <a:p>
            <a:pPr algn="ctr" defTabSz="342900">
              <a:defRPr/>
            </a:pPr>
            <a:r>
              <a:rPr lang="en-US" sz="1050">
                <a:solidFill>
                  <a:prstClr val="black"/>
                </a:solidFill>
                <a:latin typeface="Trebuchet MS" panose="020B0603020202020204"/>
              </a:rPr>
              <a:t>Typical Uncertainties for Force Measurement </a:t>
            </a:r>
            <a:r>
              <a:rPr lang="en-US" sz="1050" i="1">
                <a:solidFill>
                  <a:prstClr val="black"/>
                </a:solidFill>
                <a:latin typeface="Trebuchet MS" panose="020B0603020202020204"/>
              </a:rPr>
              <a:t>k</a:t>
            </a:r>
            <a:r>
              <a:rPr lang="en-US" sz="1050">
                <a:solidFill>
                  <a:prstClr val="black"/>
                </a:solidFill>
                <a:latin typeface="Trebuchet MS" panose="020B0603020202020204"/>
              </a:rPr>
              <a:t> =1 </a:t>
            </a:r>
          </a:p>
          <a:p>
            <a:pPr defTabSz="342900">
              <a:defRPr/>
            </a:pPr>
            <a:r>
              <a:rPr lang="en-US" sz="1050" b="1">
                <a:solidFill>
                  <a:prstClr val="black"/>
                </a:solidFill>
                <a:latin typeface="Trebuchet MS" panose="020B0603020202020204"/>
              </a:rPr>
              <a:t> NIST = 0.0004 – 0.0005 %</a:t>
            </a:r>
          </a:p>
          <a:p>
            <a:pPr defTabSz="342900">
              <a:defRPr/>
            </a:pPr>
            <a:r>
              <a:rPr lang="en-US" sz="1050" b="1">
                <a:solidFill>
                  <a:srgbClr val="00B050"/>
                </a:solidFill>
                <a:latin typeface="Trebuchet MS" panose="020B0603020202020204"/>
              </a:rPr>
              <a:t> </a:t>
            </a:r>
            <a:r>
              <a:rPr lang="en-US" sz="1200" b="1">
                <a:solidFill>
                  <a:srgbClr val="00B050"/>
                </a:solidFill>
                <a:latin typeface="morehouse" panose="020B0500000000000000" pitchFamily="34" charset="0"/>
              </a:rPr>
              <a:t>Morehouse = </a:t>
            </a:r>
            <a:r>
              <a:rPr lang="en-US" sz="1050" b="1">
                <a:solidFill>
                  <a:srgbClr val="00B050"/>
                </a:solidFill>
                <a:latin typeface="Trebuchet MS" panose="020B0603020202020204"/>
              </a:rPr>
              <a:t>0.0008 %</a:t>
            </a:r>
            <a:endParaRPr lang="en-US" sz="1200" b="1">
              <a:solidFill>
                <a:srgbClr val="00B050"/>
              </a:solidFill>
              <a:latin typeface="Trebuchet MS" panose="020B0603020202020204"/>
            </a:endParaRPr>
          </a:p>
          <a:p>
            <a:pPr defTabSz="342900">
              <a:defRPr/>
            </a:pPr>
            <a:r>
              <a:rPr lang="en-US" sz="1050">
                <a:solidFill>
                  <a:prstClr val="black"/>
                </a:solidFill>
                <a:latin typeface="Trebuchet MS" panose="020B0603020202020204"/>
              </a:rPr>
              <a:t> Accredited Calibration Supplier = 0.02 %</a:t>
            </a:r>
          </a:p>
          <a:p>
            <a:pPr defTabSz="342900">
              <a:defRPr/>
            </a:pPr>
            <a:r>
              <a:rPr lang="en-US" sz="1050">
                <a:solidFill>
                  <a:prstClr val="black"/>
                </a:solidFill>
                <a:latin typeface="Trebuchet MS" panose="020B0603020202020204"/>
              </a:rPr>
              <a:t> Working Standards  = 0.1 %</a:t>
            </a:r>
          </a:p>
          <a:p>
            <a:pPr defTabSz="342900">
              <a:defRPr/>
            </a:pPr>
            <a:r>
              <a:rPr lang="en-US" sz="1050">
                <a:solidFill>
                  <a:prstClr val="black"/>
                </a:solidFill>
                <a:latin typeface="Trebuchet MS" panose="020B0603020202020204"/>
              </a:rPr>
              <a:t> Field Measurement = 0.5 % </a:t>
            </a:r>
          </a:p>
        </p:txBody>
      </p:sp>
      <p:cxnSp>
        <p:nvCxnSpPr>
          <p:cNvPr id="21" name="Elbow Connector 20"/>
          <p:cNvCxnSpPr/>
          <p:nvPr/>
        </p:nvCxnSpPr>
        <p:spPr>
          <a:xfrm rot="16200000" flipV="1">
            <a:off x="4736309" y="-157162"/>
            <a:ext cx="100011" cy="3743324"/>
          </a:xfrm>
          <a:prstGeom prst="bentConnector2">
            <a:avLst/>
          </a:prstGeom>
          <a:ln w="25400">
            <a:solidFill>
              <a:schemeClr val="accent2"/>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67" name="Elbow Connector 66"/>
          <p:cNvCxnSpPr>
            <a:stCxn id="18" idx="2"/>
          </p:cNvCxnSpPr>
          <p:nvPr/>
        </p:nvCxnSpPr>
        <p:spPr>
          <a:xfrm rot="5400000">
            <a:off x="5829280" y="3337382"/>
            <a:ext cx="514347" cy="811889"/>
          </a:xfrm>
          <a:prstGeom prst="bentConnector2">
            <a:avLst/>
          </a:prstGeom>
          <a:ln w="25400">
            <a:solidFill>
              <a:schemeClr val="accent2"/>
            </a:solidFill>
            <a:tailEnd type="arrow"/>
          </a:ln>
        </p:spPr>
        <p:style>
          <a:lnRef idx="1">
            <a:schemeClr val="accent1"/>
          </a:lnRef>
          <a:fillRef idx="0">
            <a:schemeClr val="accent1"/>
          </a:fillRef>
          <a:effectRef idx="0">
            <a:schemeClr val="accent1"/>
          </a:effectRef>
          <a:fontRef idx="minor">
            <a:schemeClr val="tx1"/>
          </a:fontRef>
        </p:style>
      </p:cxnSp>
      <p:sp>
        <p:nvSpPr>
          <p:cNvPr id="20" name="Isosceles Triangle 19"/>
          <p:cNvSpPr/>
          <p:nvPr/>
        </p:nvSpPr>
        <p:spPr>
          <a:xfrm>
            <a:off x="1371600" y="1714500"/>
            <a:ext cx="1314450" cy="2990850"/>
          </a:xfrm>
          <a:prstGeom prst="triangle">
            <a:avLst/>
          </a:prstGeom>
          <a:gradFill flip="none" rotWithShape="1">
            <a:gsLst>
              <a:gs pos="0">
                <a:srgbClr val="5E9EFF"/>
              </a:gs>
              <a:gs pos="39999">
                <a:srgbClr val="85C2FF"/>
              </a:gs>
              <a:gs pos="70000">
                <a:srgbClr val="C4D6EB"/>
              </a:gs>
              <a:gs pos="100000">
                <a:srgbClr val="FFEBFA"/>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vert="vert270" anchor="ctr"/>
          <a:lstStyle/>
          <a:p>
            <a:pPr algn="ctr" defTabSz="342900">
              <a:defRPr/>
            </a:pPr>
            <a:r>
              <a:rPr lang="en-US" sz="1500">
                <a:solidFill>
                  <a:prstClr val="black"/>
                </a:solidFill>
                <a:latin typeface="Trebuchet MS" panose="020B0603020202020204"/>
              </a:rPr>
              <a:t>Uncertainty</a:t>
            </a:r>
          </a:p>
        </p:txBody>
      </p:sp>
      <p:sp>
        <p:nvSpPr>
          <p:cNvPr id="23" name="TextBox 22">
            <a:extLst>
              <a:ext uri="{FF2B5EF4-FFF2-40B4-BE49-F238E27FC236}">
                <a16:creationId xmlns:a16="http://schemas.microsoft.com/office/drawing/2014/main" id="{44352702-127E-4B9F-9ADC-BF249C2C0F6D}"/>
              </a:ext>
            </a:extLst>
          </p:cNvPr>
          <p:cNvSpPr txBox="1"/>
          <p:nvPr/>
        </p:nvSpPr>
        <p:spPr>
          <a:xfrm>
            <a:off x="242887" y="2094915"/>
            <a:ext cx="1285875" cy="1027589"/>
          </a:xfrm>
          <a:prstGeom prst="rect">
            <a:avLst/>
          </a:prstGeom>
          <a:noFill/>
        </p:spPr>
        <p:txBody>
          <a:bodyPr wrap="square" rtlCol="0">
            <a:spAutoFit/>
          </a:bodyPr>
          <a:lstStyle/>
          <a:p>
            <a:pPr defTabSz="342900">
              <a:defRPr/>
            </a:pPr>
            <a:r>
              <a:rPr lang="en-US" sz="1013" b="1">
                <a:solidFill>
                  <a:prstClr val="black"/>
                </a:solidFill>
                <a:latin typeface="Trebuchet MS" panose="020B0603020202020204"/>
              </a:rPr>
              <a:t>Measurement Uncertainty Data is cumulative from one level of hierarchy to another!</a:t>
            </a:r>
          </a:p>
        </p:txBody>
      </p:sp>
    </p:spTree>
    <p:extLst>
      <p:ext uri="{BB962C8B-B14F-4D97-AF65-F5344CB8AC3E}">
        <p14:creationId xmlns:p14="http://schemas.microsoft.com/office/powerpoint/2010/main" val="18274400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D8394FD8-90E5-53FA-4C42-9E1F1BDDDAF7}"/>
              </a:ext>
            </a:extLst>
          </p:cNvPr>
          <p:cNvSpPr>
            <a:spLocks noGrp="1" noChangeArrowheads="1"/>
          </p:cNvSpPr>
          <p:nvPr>
            <p:ph type="title"/>
          </p:nvPr>
        </p:nvSpPr>
        <p:spPr>
          <a:xfrm>
            <a:off x="0" y="49068"/>
            <a:ext cx="9073662" cy="857250"/>
          </a:xfrm>
        </p:spPr>
        <p:txBody>
          <a:bodyPr>
            <a:normAutofit/>
          </a:bodyPr>
          <a:lstStyle/>
          <a:p>
            <a:pPr algn="ctr"/>
            <a:r>
              <a:rPr lang="en-US" sz="2800"/>
              <a:t>Measurement Uncertainty</a:t>
            </a:r>
            <a:endParaRPr lang="en-US" sz="2800" i="1">
              <a:solidFill>
                <a:srgbClr val="C00000"/>
              </a:solidFill>
              <a:cs typeface="Times New Roman" pitchFamily="18" charset="0"/>
            </a:endParaRPr>
          </a:p>
        </p:txBody>
      </p:sp>
      <p:sp>
        <p:nvSpPr>
          <p:cNvPr id="3" name="TextBox 2">
            <a:extLst>
              <a:ext uri="{FF2B5EF4-FFF2-40B4-BE49-F238E27FC236}">
                <a16:creationId xmlns:a16="http://schemas.microsoft.com/office/drawing/2014/main" id="{55B33BE8-8B0F-FF3D-293D-7CD2EE6E3E0A}"/>
              </a:ext>
            </a:extLst>
          </p:cNvPr>
          <p:cNvSpPr txBox="1"/>
          <p:nvPr/>
        </p:nvSpPr>
        <p:spPr>
          <a:xfrm>
            <a:off x="140677" y="631672"/>
            <a:ext cx="9003323" cy="4462760"/>
          </a:xfrm>
          <a:prstGeom prst="rect">
            <a:avLst/>
          </a:prstGeom>
          <a:noFill/>
        </p:spPr>
        <p:txBody>
          <a:bodyPr wrap="square">
            <a:spAutoFit/>
          </a:bodyPr>
          <a:lstStyle/>
          <a:p>
            <a:r>
              <a:rPr lang="en-US" sz="1400">
                <a:latin typeface="Calibri" panose="020F0502020204030204" pitchFamily="34" charset="0"/>
                <a:ea typeface="Calibri" panose="020F0502020204030204" pitchFamily="34" charset="0"/>
                <a:cs typeface="Calibri" panose="020F0502020204030204" pitchFamily="34" charset="0"/>
              </a:rPr>
              <a:t>7.6 Evaluation of measurement uncertainty</a:t>
            </a:r>
          </a:p>
          <a:p>
            <a:endParaRPr lang="en-US" sz="1400">
              <a:latin typeface="Calibri" panose="020F0502020204030204" pitchFamily="34" charset="0"/>
              <a:ea typeface="Calibri" panose="020F0502020204030204" pitchFamily="34" charset="0"/>
              <a:cs typeface="Calibri" panose="020F0502020204030204" pitchFamily="34" charset="0"/>
            </a:endParaRPr>
          </a:p>
          <a:p>
            <a:r>
              <a:rPr lang="en-US" sz="1400">
                <a:latin typeface="Calibri" panose="020F0502020204030204" pitchFamily="34" charset="0"/>
                <a:ea typeface="Calibri" panose="020F0502020204030204" pitchFamily="34" charset="0"/>
                <a:cs typeface="Calibri" panose="020F0502020204030204" pitchFamily="34" charset="0"/>
              </a:rPr>
              <a:t>7.6.1 Laboratories shall identify the contributions to measurement uncertainty. When evaluating </a:t>
            </a:r>
          </a:p>
          <a:p>
            <a:r>
              <a:rPr lang="en-US" sz="1400">
                <a:latin typeface="Calibri" panose="020F0502020204030204" pitchFamily="34" charset="0"/>
                <a:ea typeface="Calibri" panose="020F0502020204030204" pitchFamily="34" charset="0"/>
                <a:cs typeface="Calibri" panose="020F0502020204030204" pitchFamily="34" charset="0"/>
              </a:rPr>
              <a:t>measurement uncertainty, all contributions that are of significance, including those arising from </a:t>
            </a:r>
          </a:p>
          <a:p>
            <a:r>
              <a:rPr lang="en-US" sz="1400">
                <a:latin typeface="Calibri" panose="020F0502020204030204" pitchFamily="34" charset="0"/>
                <a:ea typeface="Calibri" panose="020F0502020204030204" pitchFamily="34" charset="0"/>
                <a:cs typeface="Calibri" panose="020F0502020204030204" pitchFamily="34" charset="0"/>
              </a:rPr>
              <a:t>sampling, shall be taken into account using appropriate methods of analysis.</a:t>
            </a:r>
          </a:p>
          <a:p>
            <a:endParaRPr lang="en-US" sz="1400">
              <a:latin typeface="Calibri" panose="020F0502020204030204" pitchFamily="34" charset="0"/>
              <a:ea typeface="Calibri" panose="020F0502020204030204" pitchFamily="34" charset="0"/>
              <a:cs typeface="Calibri" panose="020F0502020204030204" pitchFamily="34" charset="0"/>
            </a:endParaRPr>
          </a:p>
          <a:p>
            <a:r>
              <a:rPr lang="en-US" sz="1400">
                <a:latin typeface="Calibri" panose="020F0502020204030204" pitchFamily="34" charset="0"/>
                <a:ea typeface="Calibri" panose="020F0502020204030204" pitchFamily="34" charset="0"/>
                <a:cs typeface="Calibri" panose="020F0502020204030204" pitchFamily="34" charset="0"/>
              </a:rPr>
              <a:t>7.6.2 A laboratory performing calibrations, including of its own equipment, shall evaluate the </a:t>
            </a:r>
          </a:p>
          <a:p>
            <a:r>
              <a:rPr lang="en-US" sz="1400">
                <a:latin typeface="Calibri" panose="020F0502020204030204" pitchFamily="34" charset="0"/>
                <a:ea typeface="Calibri" panose="020F0502020204030204" pitchFamily="34" charset="0"/>
                <a:cs typeface="Calibri" panose="020F0502020204030204" pitchFamily="34" charset="0"/>
              </a:rPr>
              <a:t>measurement uncertainty for all calibrations.</a:t>
            </a:r>
          </a:p>
          <a:p>
            <a:endParaRPr lang="en-US" sz="1400">
              <a:latin typeface="Calibri" panose="020F0502020204030204" pitchFamily="34" charset="0"/>
              <a:ea typeface="Calibri" panose="020F0502020204030204" pitchFamily="34" charset="0"/>
              <a:cs typeface="Calibri" panose="020F0502020204030204" pitchFamily="34" charset="0"/>
            </a:endParaRPr>
          </a:p>
          <a:p>
            <a:r>
              <a:rPr lang="en-US" sz="1400">
                <a:latin typeface="Calibri" panose="020F0502020204030204" pitchFamily="34" charset="0"/>
                <a:ea typeface="Calibri" panose="020F0502020204030204" pitchFamily="34" charset="0"/>
                <a:cs typeface="Calibri" panose="020F0502020204030204" pitchFamily="34" charset="0"/>
              </a:rPr>
              <a:t>7.6.3 A laboratory performing testing shall evaluate measurement uncertainty. Where the test method </a:t>
            </a:r>
          </a:p>
          <a:p>
            <a:r>
              <a:rPr lang="en-US" sz="1400">
                <a:latin typeface="Calibri" panose="020F0502020204030204" pitchFamily="34" charset="0"/>
                <a:ea typeface="Calibri" panose="020F0502020204030204" pitchFamily="34" charset="0"/>
                <a:cs typeface="Calibri" panose="020F0502020204030204" pitchFamily="34" charset="0"/>
              </a:rPr>
              <a:t>precludes rigorous evaluation of measurement uncertainty, an estimation shall be made based on an </a:t>
            </a:r>
          </a:p>
          <a:p>
            <a:r>
              <a:rPr lang="en-US" sz="1400">
                <a:latin typeface="Calibri" panose="020F0502020204030204" pitchFamily="34" charset="0"/>
                <a:ea typeface="Calibri" panose="020F0502020204030204" pitchFamily="34" charset="0"/>
                <a:cs typeface="Calibri" panose="020F0502020204030204" pitchFamily="34" charset="0"/>
              </a:rPr>
              <a:t>understanding of the theoretical principles or practical experience of the performance of the method.</a:t>
            </a:r>
          </a:p>
          <a:p>
            <a:endParaRPr lang="en-US" sz="1400">
              <a:latin typeface="Calibri" panose="020F0502020204030204" pitchFamily="34" charset="0"/>
              <a:ea typeface="Calibri" panose="020F0502020204030204" pitchFamily="34" charset="0"/>
              <a:cs typeface="Calibri" panose="020F0502020204030204" pitchFamily="34" charset="0"/>
            </a:endParaRPr>
          </a:p>
          <a:p>
            <a:r>
              <a:rPr lang="en-US" sz="1400">
                <a:latin typeface="Calibri" panose="020F0502020204030204" pitchFamily="34" charset="0"/>
                <a:ea typeface="Calibri" panose="020F0502020204030204" pitchFamily="34" charset="0"/>
                <a:cs typeface="Calibri" panose="020F0502020204030204" pitchFamily="34" charset="0"/>
              </a:rPr>
              <a:t>NOTE 1 In those cases where a well-recognized test method specifies limits to the values of the major sources </a:t>
            </a:r>
          </a:p>
          <a:p>
            <a:r>
              <a:rPr lang="en-US" sz="1400">
                <a:latin typeface="Calibri" panose="020F0502020204030204" pitchFamily="34" charset="0"/>
                <a:ea typeface="Calibri" panose="020F0502020204030204" pitchFamily="34" charset="0"/>
                <a:cs typeface="Calibri" panose="020F0502020204030204" pitchFamily="34" charset="0"/>
              </a:rPr>
              <a:t>of measurement uncertainty and specifies the form of presentation of the calculated results, the laboratory is </a:t>
            </a:r>
          </a:p>
          <a:p>
            <a:r>
              <a:rPr lang="en-US" sz="1400">
                <a:latin typeface="Calibri" panose="020F0502020204030204" pitchFamily="34" charset="0"/>
                <a:ea typeface="Calibri" panose="020F0502020204030204" pitchFamily="34" charset="0"/>
                <a:cs typeface="Calibri" panose="020F0502020204030204" pitchFamily="34" charset="0"/>
              </a:rPr>
              <a:t>considered to have satisfied 7.6.3 by following the test method and reporting instructions.</a:t>
            </a:r>
          </a:p>
          <a:p>
            <a:r>
              <a:rPr lang="en-US" sz="1400">
                <a:latin typeface="Calibri" panose="020F0502020204030204" pitchFamily="34" charset="0"/>
                <a:ea typeface="Calibri" panose="020F0502020204030204" pitchFamily="34" charset="0"/>
                <a:cs typeface="Calibri" panose="020F0502020204030204" pitchFamily="34" charset="0"/>
              </a:rPr>
              <a:t>NOTE 2 For a particular method where the measurement uncertainty of the results has been established and </a:t>
            </a:r>
          </a:p>
          <a:p>
            <a:r>
              <a:rPr lang="en-US" sz="1400">
                <a:latin typeface="Calibri" panose="020F0502020204030204" pitchFamily="34" charset="0"/>
                <a:ea typeface="Calibri" panose="020F0502020204030204" pitchFamily="34" charset="0"/>
                <a:cs typeface="Calibri" panose="020F0502020204030204" pitchFamily="34" charset="0"/>
              </a:rPr>
              <a:t>verified, there is no need to evaluate measurement uncertainty for each result if the laboratory can demonstrate </a:t>
            </a:r>
          </a:p>
          <a:p>
            <a:r>
              <a:rPr lang="en-US" sz="1400">
                <a:latin typeface="Calibri" panose="020F0502020204030204" pitchFamily="34" charset="0"/>
                <a:ea typeface="Calibri" panose="020F0502020204030204" pitchFamily="34" charset="0"/>
                <a:cs typeface="Calibri" panose="020F0502020204030204" pitchFamily="34" charset="0"/>
              </a:rPr>
              <a:t>that the identified critical influencing factors are under control.</a:t>
            </a:r>
          </a:p>
          <a:p>
            <a:r>
              <a:rPr lang="en-US" sz="1400">
                <a:latin typeface="Calibri" panose="020F0502020204030204" pitchFamily="34" charset="0"/>
                <a:ea typeface="Calibri" panose="020F0502020204030204" pitchFamily="34" charset="0"/>
                <a:cs typeface="Calibri" panose="020F0502020204030204" pitchFamily="34" charset="0"/>
              </a:rPr>
              <a:t>NOTE 3 For further information, see ISO/IEC Guide 98-3, ISO 21748 and the ISO 5725 series.</a:t>
            </a:r>
          </a:p>
        </p:txBody>
      </p:sp>
    </p:spTree>
    <p:extLst>
      <p:ext uri="{BB962C8B-B14F-4D97-AF65-F5344CB8AC3E}">
        <p14:creationId xmlns:p14="http://schemas.microsoft.com/office/powerpoint/2010/main" val="9618034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1" name="Group 123"/>
          <p:cNvGrpSpPr/>
          <p:nvPr/>
        </p:nvGrpSpPr>
        <p:grpSpPr>
          <a:xfrm>
            <a:off x="1979678" y="3610286"/>
            <a:ext cx="5190595" cy="249032"/>
            <a:chOff x="0" y="0"/>
            <a:chExt cx="13841585" cy="664084"/>
          </a:xfrm>
        </p:grpSpPr>
        <p:sp>
          <p:nvSpPr>
            <p:cNvPr id="919" name="Line 5"/>
            <p:cNvSpPr/>
            <p:nvPr/>
          </p:nvSpPr>
          <p:spPr>
            <a:xfrm>
              <a:off x="0" y="664083"/>
              <a:ext cx="12054652" cy="1"/>
            </a:xfrm>
            <a:prstGeom prst="line">
              <a:avLst/>
            </a:prstGeom>
            <a:noFill/>
            <a:ln w="25400" cap="flat">
              <a:solidFill>
                <a:srgbClr val="000000"/>
              </a:solidFill>
              <a:prstDash val="lgDash"/>
              <a:round/>
            </a:ln>
            <a:effectLst/>
          </p:spPr>
          <p:txBody>
            <a:bodyPr wrap="square" lIns="45720" tIns="45720" rIns="45720" bIns="45720" numCol="1" anchor="t">
              <a:noAutofit/>
            </a:bodyPr>
            <a:lstStyle/>
            <a:p>
              <a:endParaRPr sz="675"/>
            </a:p>
          </p:txBody>
        </p:sp>
        <p:sp>
          <p:nvSpPr>
            <p:cNvPr id="920" name="Text Box 35"/>
            <p:cNvSpPr txBox="1"/>
            <p:nvPr/>
          </p:nvSpPr>
          <p:spPr>
            <a:xfrm>
              <a:off x="10973476" y="0"/>
              <a:ext cx="2868109" cy="646329"/>
            </a:xfrm>
            <a:prstGeom prst="rect">
              <a:avLst/>
            </a:prstGeom>
            <a:noFill/>
            <a:ln w="254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45720" tIns="45720" rIns="45720" bIns="45720" numCol="1" anchor="t">
              <a:spAutoFit/>
            </a:bodyPr>
            <a:lstStyle>
              <a:lvl1pPr algn="ctr">
                <a:defRPr sz="2600">
                  <a:latin typeface="Times New Roman"/>
                  <a:ea typeface="Times New Roman"/>
                  <a:cs typeface="Times New Roman"/>
                  <a:sym typeface="Times New Roman"/>
                </a:defRPr>
              </a:lvl1pPr>
            </a:lstStyle>
            <a:p>
              <a:r>
                <a:rPr sz="975"/>
                <a:t>Nominal</a:t>
              </a:r>
            </a:p>
          </p:txBody>
        </p:sp>
      </p:grpSp>
      <p:sp>
        <p:nvSpPr>
          <p:cNvPr id="922" name="Title 7"/>
          <p:cNvSpPr txBox="1">
            <a:spLocks noGrp="1"/>
          </p:cNvSpPr>
          <p:nvPr>
            <p:ph type="title"/>
          </p:nvPr>
        </p:nvSpPr>
        <p:spPr>
          <a:xfrm>
            <a:off x="198783" y="38101"/>
            <a:ext cx="8488017" cy="445120"/>
          </a:xfrm>
          <a:prstGeom prst="rect">
            <a:avLst/>
          </a:prstGeom>
        </p:spPr>
        <p:txBody>
          <a:bodyPr>
            <a:noAutofit/>
          </a:bodyPr>
          <a:lstStyle>
            <a:lvl1pPr defTabSz="889938">
              <a:defRPr sz="4672"/>
            </a:lvl1pPr>
          </a:lstStyle>
          <a:p>
            <a:r>
              <a:rPr sz="2400"/>
              <a:t>Introduction - Measurements, Uncertainty, and Specifications</a:t>
            </a:r>
          </a:p>
        </p:txBody>
      </p:sp>
      <p:sp>
        <p:nvSpPr>
          <p:cNvPr id="923" name="Content Placeholder 9"/>
          <p:cNvSpPr txBox="1">
            <a:spLocks noGrp="1"/>
          </p:cNvSpPr>
          <p:nvPr>
            <p:ph type="body" sz="half" idx="1"/>
          </p:nvPr>
        </p:nvSpPr>
        <p:spPr>
          <a:xfrm>
            <a:off x="198783" y="680935"/>
            <a:ext cx="8749832" cy="1924411"/>
          </a:xfrm>
          <a:prstGeom prst="rect">
            <a:avLst/>
          </a:prstGeom>
        </p:spPr>
        <p:txBody>
          <a:bodyPr>
            <a:normAutofit/>
          </a:bodyPr>
          <a:lstStyle/>
          <a:p>
            <a:pPr marL="342870" indent="-342870">
              <a:lnSpc>
                <a:spcPct val="120000"/>
              </a:lnSpc>
              <a:defRPr b="1"/>
            </a:pPr>
            <a:r>
              <a:rPr sz="1800">
                <a:solidFill>
                  <a:schemeClr val="tx1"/>
                </a:solidFill>
                <a:latin typeface="Calibri" panose="020F0502020204030204" pitchFamily="34" charset="0"/>
                <a:ea typeface="Calibri" panose="020F0502020204030204" pitchFamily="34" charset="0"/>
                <a:cs typeface="Calibri" panose="020F0502020204030204" pitchFamily="34" charset="0"/>
              </a:rPr>
              <a:t>Measurement Uncertainty:</a:t>
            </a:r>
            <a:r>
              <a:rPr sz="1800" b="0">
                <a:solidFill>
                  <a:schemeClr val="tx1"/>
                </a:solidFill>
                <a:latin typeface="Calibri" panose="020F0502020204030204" pitchFamily="34" charset="0"/>
                <a:ea typeface="Calibri" panose="020F0502020204030204" pitchFamily="34" charset="0"/>
                <a:cs typeface="Calibri" panose="020F0502020204030204" pitchFamily="34" charset="0"/>
              </a:rPr>
              <a:t> The doubt that exists about a measurement’s result</a:t>
            </a:r>
          </a:p>
          <a:p>
            <a:pPr marL="371839" indent="-287312">
              <a:lnSpc>
                <a:spcPct val="110000"/>
              </a:lnSpc>
              <a:buFont typeface="Lucida Grande"/>
              <a:buChar char="-"/>
            </a:pPr>
            <a:r>
              <a:rPr sz="1800">
                <a:solidFill>
                  <a:schemeClr val="tx1"/>
                </a:solidFill>
                <a:latin typeface="Calibri" panose="020F0502020204030204" pitchFamily="34" charset="0"/>
                <a:ea typeface="Calibri" panose="020F0502020204030204" pitchFamily="34" charset="0"/>
                <a:cs typeface="Calibri" panose="020F0502020204030204" pitchFamily="34" charset="0"/>
              </a:rPr>
              <a:t>Every measurement—even the most careful—always has a margin of doubt</a:t>
            </a:r>
          </a:p>
          <a:p>
            <a:pPr marL="371839" indent="-287312">
              <a:lnSpc>
                <a:spcPct val="110000"/>
              </a:lnSpc>
              <a:buFont typeface="Lucida Grande"/>
              <a:buChar char="-"/>
            </a:pPr>
            <a:r>
              <a:rPr sz="1800">
                <a:solidFill>
                  <a:schemeClr val="tx1"/>
                </a:solidFill>
                <a:latin typeface="Calibri" panose="020F0502020204030204" pitchFamily="34" charset="0"/>
                <a:ea typeface="Calibri" panose="020F0502020204030204" pitchFamily="34" charset="0"/>
                <a:cs typeface="Calibri" panose="020F0502020204030204" pitchFamily="34" charset="0"/>
              </a:rPr>
              <a:t>Uncertainty is the inherent limitation of a measurement process, due to instrumentation and process variation</a:t>
            </a:r>
          </a:p>
          <a:p>
            <a:pPr marL="371839" indent="-287312">
              <a:lnSpc>
                <a:spcPct val="110000"/>
              </a:lnSpc>
              <a:buFont typeface="Lucida Grande"/>
              <a:buChar char="-"/>
            </a:pPr>
            <a:r>
              <a:rPr sz="1800">
                <a:solidFill>
                  <a:schemeClr val="tx1"/>
                </a:solidFill>
                <a:latin typeface="Calibri" panose="020F0502020204030204" pitchFamily="34" charset="0"/>
                <a:ea typeface="Calibri" panose="020F0502020204030204" pitchFamily="34" charset="0"/>
                <a:cs typeface="Calibri" panose="020F0502020204030204" pitchFamily="34" charset="0"/>
              </a:rPr>
              <a:t>Measurement uncertainty does not include mistakes</a:t>
            </a:r>
          </a:p>
        </p:txBody>
      </p:sp>
      <p:grpSp>
        <p:nvGrpSpPr>
          <p:cNvPr id="952" name="Group 122"/>
          <p:cNvGrpSpPr/>
          <p:nvPr/>
        </p:nvGrpSpPr>
        <p:grpSpPr>
          <a:xfrm>
            <a:off x="2910419" y="2952885"/>
            <a:ext cx="3095512" cy="1781597"/>
            <a:chOff x="0" y="-2"/>
            <a:chExt cx="8254697" cy="4750924"/>
          </a:xfrm>
        </p:grpSpPr>
        <p:sp>
          <p:nvSpPr>
            <p:cNvPr id="924" name="Text Box 36"/>
            <p:cNvSpPr txBox="1"/>
            <p:nvPr/>
          </p:nvSpPr>
          <p:spPr>
            <a:xfrm>
              <a:off x="1838936" y="3471186"/>
              <a:ext cx="6415761" cy="1224266"/>
            </a:xfrm>
            <a:prstGeom prst="rect">
              <a:avLst/>
            </a:prstGeom>
            <a:noFill/>
            <a:ln w="254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44450" tIns="44450" rIns="44450" bIns="44450" numCol="1" anchor="t">
              <a:spAutoFit/>
            </a:bodyPr>
            <a:lstStyle>
              <a:lvl1pPr>
                <a:spcBef>
                  <a:spcPts val="1900"/>
                </a:spcBef>
                <a:defRPr sz="3200"/>
              </a:lvl1pPr>
            </a:lstStyle>
            <a:p>
              <a:r>
                <a:rPr sz="1200"/>
                <a:t>Range of possible values at 95% confidence</a:t>
              </a:r>
            </a:p>
          </p:txBody>
        </p:sp>
        <p:sp>
          <p:nvSpPr>
            <p:cNvPr id="925" name="Line 37"/>
            <p:cNvSpPr/>
            <p:nvPr/>
          </p:nvSpPr>
          <p:spPr>
            <a:xfrm flipH="1" flipV="1">
              <a:off x="972454" y="3445964"/>
              <a:ext cx="778623" cy="489942"/>
            </a:xfrm>
            <a:prstGeom prst="line">
              <a:avLst/>
            </a:prstGeom>
            <a:noFill/>
            <a:ln w="25400" cap="flat">
              <a:solidFill>
                <a:srgbClr val="000000"/>
              </a:solidFill>
              <a:prstDash val="solid"/>
              <a:round/>
              <a:tailEnd type="triangle" w="med" len="med"/>
            </a:ln>
            <a:effectLst/>
          </p:spPr>
          <p:txBody>
            <a:bodyPr wrap="square" lIns="45720" tIns="45720" rIns="45720" bIns="45720" numCol="1" anchor="t">
              <a:noAutofit/>
            </a:bodyPr>
            <a:lstStyle/>
            <a:p>
              <a:endParaRPr sz="675"/>
            </a:p>
          </p:txBody>
        </p:sp>
        <p:grpSp>
          <p:nvGrpSpPr>
            <p:cNvPr id="951" name="Group 121"/>
            <p:cNvGrpSpPr/>
            <p:nvPr/>
          </p:nvGrpSpPr>
          <p:grpSpPr>
            <a:xfrm>
              <a:off x="0" y="-2"/>
              <a:ext cx="6187236" cy="4750924"/>
              <a:chOff x="0" y="-1"/>
              <a:chExt cx="6187235" cy="4750922"/>
            </a:xfrm>
          </p:grpSpPr>
          <p:grpSp>
            <p:nvGrpSpPr>
              <p:cNvPr id="932" name="Group 6"/>
              <p:cNvGrpSpPr/>
              <p:nvPr/>
            </p:nvGrpSpPr>
            <p:grpSpPr>
              <a:xfrm>
                <a:off x="645411" y="-1"/>
                <a:ext cx="563657" cy="4750922"/>
                <a:chOff x="0" y="0"/>
                <a:chExt cx="563655" cy="4750920"/>
              </a:xfrm>
            </p:grpSpPr>
            <p:sp>
              <p:nvSpPr>
                <p:cNvPr id="926" name="Oval 7"/>
                <p:cNvSpPr/>
                <p:nvPr/>
              </p:nvSpPr>
              <p:spPr>
                <a:xfrm>
                  <a:off x="166796" y="2303929"/>
                  <a:ext cx="244443" cy="243419"/>
                </a:xfrm>
                <a:prstGeom prst="ellipse">
                  <a:avLst/>
                </a:prstGeom>
                <a:solidFill>
                  <a:srgbClr val="000000"/>
                </a:solidFill>
                <a:ln w="25400" cap="flat">
                  <a:solidFill>
                    <a:srgbClr val="000000"/>
                  </a:solidFill>
                  <a:prstDash val="solid"/>
                  <a:round/>
                </a:ln>
                <a:effectLst/>
              </p:spPr>
              <p:txBody>
                <a:bodyPr wrap="square" lIns="45720" tIns="45720" rIns="45720" bIns="45720" numCol="1" anchor="t">
                  <a:noAutofit/>
                </a:bodyPr>
                <a:lstStyle/>
                <a:p>
                  <a:endParaRPr sz="675"/>
                </a:p>
              </p:txBody>
            </p:sp>
            <p:grpSp>
              <p:nvGrpSpPr>
                <p:cNvPr id="929" name="Group 8"/>
                <p:cNvGrpSpPr/>
                <p:nvPr/>
              </p:nvGrpSpPr>
              <p:grpSpPr>
                <a:xfrm>
                  <a:off x="284703" y="4272"/>
                  <a:ext cx="1" cy="4746648"/>
                  <a:chOff x="0" y="0"/>
                  <a:chExt cx="0" cy="4746647"/>
                </a:xfrm>
              </p:grpSpPr>
              <p:sp>
                <p:nvSpPr>
                  <p:cNvPr id="927" name="Line 9"/>
                  <p:cNvSpPr/>
                  <p:nvPr/>
                </p:nvSpPr>
                <p:spPr>
                  <a:xfrm flipV="1">
                    <a:off x="-1" y="-1"/>
                    <a:ext cx="2" cy="2367556"/>
                  </a:xfrm>
                  <a:prstGeom prst="line">
                    <a:avLst/>
                  </a:prstGeom>
                  <a:noFill/>
                  <a:ln w="25400" cap="flat">
                    <a:solidFill>
                      <a:srgbClr val="000000"/>
                    </a:solidFill>
                    <a:prstDash val="solid"/>
                    <a:round/>
                  </a:ln>
                  <a:effectLst/>
                </p:spPr>
                <p:txBody>
                  <a:bodyPr wrap="square" lIns="45720" tIns="45720" rIns="45720" bIns="45720" numCol="1" anchor="t">
                    <a:noAutofit/>
                  </a:bodyPr>
                  <a:lstStyle/>
                  <a:p>
                    <a:endParaRPr sz="675"/>
                  </a:p>
                </p:txBody>
              </p:sp>
              <p:sp>
                <p:nvSpPr>
                  <p:cNvPr id="928" name="Line 10"/>
                  <p:cNvSpPr/>
                  <p:nvPr/>
                </p:nvSpPr>
                <p:spPr>
                  <a:xfrm flipV="1">
                    <a:off x="-1" y="2379092"/>
                    <a:ext cx="2" cy="2367556"/>
                  </a:xfrm>
                  <a:prstGeom prst="line">
                    <a:avLst/>
                  </a:prstGeom>
                  <a:noFill/>
                  <a:ln w="25400" cap="flat">
                    <a:solidFill>
                      <a:srgbClr val="000000"/>
                    </a:solidFill>
                    <a:prstDash val="solid"/>
                    <a:round/>
                  </a:ln>
                  <a:effectLst/>
                </p:spPr>
                <p:txBody>
                  <a:bodyPr wrap="square" lIns="45720" tIns="45720" rIns="45720" bIns="45720" numCol="1" anchor="t">
                    <a:noAutofit/>
                  </a:bodyPr>
                  <a:lstStyle/>
                  <a:p>
                    <a:endParaRPr sz="675"/>
                  </a:p>
                </p:txBody>
              </p:sp>
            </p:grpSp>
            <p:sp>
              <p:nvSpPr>
                <p:cNvPr id="930" name="Line 11"/>
                <p:cNvSpPr/>
                <p:nvPr/>
              </p:nvSpPr>
              <p:spPr>
                <a:xfrm>
                  <a:off x="20130" y="-1"/>
                  <a:ext cx="543526" cy="1"/>
                </a:xfrm>
                <a:prstGeom prst="line">
                  <a:avLst/>
                </a:prstGeom>
                <a:noFill/>
                <a:ln w="25400" cap="flat">
                  <a:solidFill>
                    <a:srgbClr val="000000"/>
                  </a:solidFill>
                  <a:prstDash val="solid"/>
                  <a:round/>
                </a:ln>
                <a:effectLst/>
              </p:spPr>
              <p:txBody>
                <a:bodyPr wrap="square" lIns="45720" tIns="45720" rIns="45720" bIns="45720" numCol="1" anchor="t">
                  <a:noAutofit/>
                </a:bodyPr>
                <a:lstStyle/>
                <a:p>
                  <a:endParaRPr sz="675"/>
                </a:p>
              </p:txBody>
            </p:sp>
            <p:sp>
              <p:nvSpPr>
                <p:cNvPr id="931" name="Line 12"/>
                <p:cNvSpPr/>
                <p:nvPr/>
              </p:nvSpPr>
              <p:spPr>
                <a:xfrm>
                  <a:off x="0" y="4735973"/>
                  <a:ext cx="543526" cy="1"/>
                </a:xfrm>
                <a:prstGeom prst="line">
                  <a:avLst/>
                </a:prstGeom>
                <a:noFill/>
                <a:ln w="25400" cap="flat">
                  <a:solidFill>
                    <a:srgbClr val="000000"/>
                  </a:solidFill>
                  <a:prstDash val="solid"/>
                  <a:round/>
                </a:ln>
                <a:effectLst/>
              </p:spPr>
              <p:txBody>
                <a:bodyPr wrap="square" lIns="45720" tIns="45720" rIns="45720" bIns="45720" numCol="1" anchor="t">
                  <a:noAutofit/>
                </a:bodyPr>
                <a:lstStyle/>
                <a:p>
                  <a:endParaRPr sz="675"/>
                </a:p>
              </p:txBody>
            </p:sp>
          </p:grpSp>
          <p:grpSp>
            <p:nvGrpSpPr>
              <p:cNvPr id="939" name="Group 13"/>
              <p:cNvGrpSpPr/>
              <p:nvPr/>
            </p:nvGrpSpPr>
            <p:grpSpPr>
              <a:xfrm>
                <a:off x="3127392" y="1509547"/>
                <a:ext cx="544710" cy="1171225"/>
                <a:chOff x="0" y="1"/>
                <a:chExt cx="544709" cy="1171223"/>
              </a:xfrm>
            </p:grpSpPr>
            <p:sp>
              <p:nvSpPr>
                <p:cNvPr id="933" name="Oval 14"/>
                <p:cNvSpPr/>
                <p:nvPr/>
              </p:nvSpPr>
              <p:spPr>
                <a:xfrm>
                  <a:off x="146985" y="496173"/>
                  <a:ext cx="244977" cy="244892"/>
                </a:xfrm>
                <a:prstGeom prst="ellipse">
                  <a:avLst/>
                </a:prstGeom>
                <a:solidFill>
                  <a:srgbClr val="000000"/>
                </a:solidFill>
                <a:ln w="25400" cap="flat">
                  <a:solidFill>
                    <a:srgbClr val="000000"/>
                  </a:solidFill>
                  <a:prstDash val="solid"/>
                  <a:round/>
                </a:ln>
                <a:effectLst/>
              </p:spPr>
              <p:txBody>
                <a:bodyPr wrap="square" lIns="45720" tIns="45720" rIns="45720" bIns="45720" numCol="1" anchor="t">
                  <a:noAutofit/>
                </a:bodyPr>
                <a:lstStyle/>
                <a:p>
                  <a:endParaRPr sz="675"/>
                </a:p>
              </p:txBody>
            </p:sp>
            <p:grpSp>
              <p:nvGrpSpPr>
                <p:cNvPr id="936" name="Group 15"/>
                <p:cNvGrpSpPr/>
                <p:nvPr/>
              </p:nvGrpSpPr>
              <p:grpSpPr>
                <a:xfrm>
                  <a:off x="265149" y="1"/>
                  <a:ext cx="1" cy="1164836"/>
                  <a:chOff x="0" y="0"/>
                  <a:chExt cx="0" cy="1164835"/>
                </a:xfrm>
              </p:grpSpPr>
              <p:sp>
                <p:nvSpPr>
                  <p:cNvPr id="934" name="Line 16"/>
                  <p:cNvSpPr/>
                  <p:nvPr/>
                </p:nvSpPr>
                <p:spPr>
                  <a:xfrm flipV="1">
                    <a:off x="-1" y="-1"/>
                    <a:ext cx="2" cy="578543"/>
                  </a:xfrm>
                  <a:prstGeom prst="line">
                    <a:avLst/>
                  </a:prstGeom>
                  <a:noFill/>
                  <a:ln w="25400" cap="flat">
                    <a:solidFill>
                      <a:srgbClr val="000000"/>
                    </a:solidFill>
                    <a:prstDash val="solid"/>
                    <a:round/>
                  </a:ln>
                  <a:effectLst/>
                </p:spPr>
                <p:txBody>
                  <a:bodyPr wrap="square" lIns="45720" tIns="45720" rIns="45720" bIns="45720" numCol="1" anchor="t">
                    <a:noAutofit/>
                  </a:bodyPr>
                  <a:lstStyle/>
                  <a:p>
                    <a:endParaRPr sz="675"/>
                  </a:p>
                </p:txBody>
              </p:sp>
              <p:sp>
                <p:nvSpPr>
                  <p:cNvPr id="935" name="Line 17"/>
                  <p:cNvSpPr/>
                  <p:nvPr/>
                </p:nvSpPr>
                <p:spPr>
                  <a:xfrm flipV="1">
                    <a:off x="-1" y="586294"/>
                    <a:ext cx="2" cy="578542"/>
                  </a:xfrm>
                  <a:prstGeom prst="line">
                    <a:avLst/>
                  </a:prstGeom>
                  <a:noFill/>
                  <a:ln w="25400" cap="flat">
                    <a:solidFill>
                      <a:srgbClr val="000000"/>
                    </a:solidFill>
                    <a:prstDash val="solid"/>
                    <a:round/>
                  </a:ln>
                  <a:effectLst/>
                </p:spPr>
                <p:txBody>
                  <a:bodyPr wrap="square" lIns="45720" tIns="45720" rIns="45720" bIns="45720" numCol="1" anchor="t">
                    <a:noAutofit/>
                  </a:bodyPr>
                  <a:lstStyle/>
                  <a:p>
                    <a:endParaRPr sz="675"/>
                  </a:p>
                </p:txBody>
              </p:sp>
            </p:grpSp>
            <p:sp>
              <p:nvSpPr>
                <p:cNvPr id="937" name="Line 18"/>
                <p:cNvSpPr/>
                <p:nvPr/>
              </p:nvSpPr>
              <p:spPr>
                <a:xfrm>
                  <a:off x="0" y="8518"/>
                  <a:ext cx="544710" cy="1"/>
                </a:xfrm>
                <a:prstGeom prst="line">
                  <a:avLst/>
                </a:prstGeom>
                <a:noFill/>
                <a:ln w="25400" cap="flat">
                  <a:solidFill>
                    <a:srgbClr val="000000"/>
                  </a:solidFill>
                  <a:prstDash val="solid"/>
                  <a:round/>
                </a:ln>
                <a:effectLst/>
              </p:spPr>
              <p:txBody>
                <a:bodyPr wrap="square" lIns="45720" tIns="45720" rIns="45720" bIns="45720" numCol="1" anchor="t">
                  <a:noAutofit/>
                </a:bodyPr>
                <a:lstStyle/>
                <a:p>
                  <a:endParaRPr sz="675"/>
                </a:p>
              </p:txBody>
            </p:sp>
            <p:sp>
              <p:nvSpPr>
                <p:cNvPr id="938" name="Line 19"/>
                <p:cNvSpPr/>
                <p:nvPr/>
              </p:nvSpPr>
              <p:spPr>
                <a:xfrm>
                  <a:off x="0" y="1171225"/>
                  <a:ext cx="544710" cy="1"/>
                </a:xfrm>
                <a:prstGeom prst="line">
                  <a:avLst/>
                </a:prstGeom>
                <a:noFill/>
                <a:ln w="25400" cap="flat">
                  <a:solidFill>
                    <a:srgbClr val="000000"/>
                  </a:solidFill>
                  <a:prstDash val="solid"/>
                  <a:round/>
                </a:ln>
                <a:effectLst/>
              </p:spPr>
              <p:txBody>
                <a:bodyPr wrap="square" lIns="45720" tIns="45720" rIns="45720" bIns="45720" numCol="1" anchor="t">
                  <a:noAutofit/>
                </a:bodyPr>
                <a:lstStyle/>
                <a:p>
                  <a:endParaRPr sz="675"/>
                </a:p>
              </p:txBody>
            </p:sp>
          </p:grpSp>
          <p:sp>
            <p:nvSpPr>
              <p:cNvPr id="940" name="Text Box 20"/>
              <p:cNvSpPr txBox="1"/>
              <p:nvPr/>
            </p:nvSpPr>
            <p:spPr>
              <a:xfrm>
                <a:off x="0" y="2329707"/>
                <a:ext cx="850314" cy="892551"/>
              </a:xfrm>
              <a:prstGeom prst="rect">
                <a:avLst/>
              </a:prstGeom>
              <a:noFill/>
              <a:ln w="254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45720" tIns="45720" rIns="45720" bIns="45720" numCol="1" anchor="t">
                <a:spAutoFit/>
              </a:bodyPr>
              <a:lstStyle>
                <a:lvl1pPr algn="ctr">
                  <a:defRPr sz="4200">
                    <a:latin typeface="Times New Roman"/>
                    <a:ea typeface="Times New Roman"/>
                    <a:cs typeface="Times New Roman"/>
                    <a:sym typeface="Times New Roman"/>
                  </a:defRPr>
                </a:lvl1pPr>
              </a:lstStyle>
              <a:p>
                <a:r>
                  <a:rPr sz="1575"/>
                  <a:t>A</a:t>
                </a:r>
              </a:p>
            </p:txBody>
          </p:sp>
          <p:sp>
            <p:nvSpPr>
              <p:cNvPr id="941" name="Text Box 21"/>
              <p:cNvSpPr txBox="1"/>
              <p:nvPr/>
            </p:nvSpPr>
            <p:spPr>
              <a:xfrm>
                <a:off x="2434615" y="1617977"/>
                <a:ext cx="850317" cy="892551"/>
              </a:xfrm>
              <a:prstGeom prst="rect">
                <a:avLst/>
              </a:prstGeom>
              <a:noFill/>
              <a:ln w="254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45720" tIns="45720" rIns="45720" bIns="45720" numCol="1" anchor="t">
                <a:spAutoFit/>
              </a:bodyPr>
              <a:lstStyle>
                <a:lvl1pPr algn="ctr">
                  <a:defRPr sz="4200">
                    <a:latin typeface="Times New Roman"/>
                    <a:ea typeface="Times New Roman"/>
                    <a:cs typeface="Times New Roman"/>
                    <a:sym typeface="Times New Roman"/>
                  </a:defRPr>
                </a:lvl1pPr>
              </a:lstStyle>
              <a:p>
                <a:r>
                  <a:rPr sz="1575"/>
                  <a:t>B</a:t>
                </a:r>
              </a:p>
            </p:txBody>
          </p:sp>
          <p:sp>
            <p:nvSpPr>
              <p:cNvPr id="942" name="Text Box 22"/>
              <p:cNvSpPr txBox="1"/>
              <p:nvPr/>
            </p:nvSpPr>
            <p:spPr>
              <a:xfrm>
                <a:off x="4802918" y="2330024"/>
                <a:ext cx="850317" cy="892551"/>
              </a:xfrm>
              <a:prstGeom prst="rect">
                <a:avLst/>
              </a:prstGeom>
              <a:noFill/>
              <a:ln w="254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45720" tIns="45720" rIns="45720" bIns="45720" numCol="1" anchor="t">
                <a:spAutoFit/>
              </a:bodyPr>
              <a:lstStyle>
                <a:lvl1pPr algn="ctr">
                  <a:defRPr sz="4200">
                    <a:latin typeface="Times New Roman"/>
                    <a:ea typeface="Times New Roman"/>
                    <a:cs typeface="Times New Roman"/>
                    <a:sym typeface="Times New Roman"/>
                  </a:defRPr>
                </a:lvl1pPr>
              </a:lstStyle>
              <a:p>
                <a:r>
                  <a:rPr sz="1575"/>
                  <a:t>C</a:t>
                </a:r>
              </a:p>
            </p:txBody>
          </p:sp>
          <p:grpSp>
            <p:nvGrpSpPr>
              <p:cNvPr id="950" name="Group 23"/>
              <p:cNvGrpSpPr/>
              <p:nvPr/>
            </p:nvGrpSpPr>
            <p:grpSpPr>
              <a:xfrm>
                <a:off x="5628318" y="2160748"/>
                <a:ext cx="558917" cy="487994"/>
                <a:chOff x="0" y="0"/>
                <a:chExt cx="558916" cy="487993"/>
              </a:xfrm>
            </p:grpSpPr>
            <p:sp>
              <p:nvSpPr>
                <p:cNvPr id="943" name="Line 24"/>
                <p:cNvSpPr/>
                <p:nvPr/>
              </p:nvSpPr>
              <p:spPr>
                <a:xfrm>
                  <a:off x="-1" y="487993"/>
                  <a:ext cx="538956" cy="1"/>
                </a:xfrm>
                <a:prstGeom prst="line">
                  <a:avLst/>
                </a:prstGeom>
                <a:noFill/>
                <a:ln w="25400" cap="flat">
                  <a:solidFill>
                    <a:srgbClr val="000000"/>
                  </a:solidFill>
                  <a:prstDash val="solid"/>
                  <a:round/>
                </a:ln>
                <a:effectLst/>
              </p:spPr>
              <p:txBody>
                <a:bodyPr wrap="square" lIns="45720" tIns="45720" rIns="45720" bIns="45720" numCol="1" anchor="t">
                  <a:noAutofit/>
                </a:bodyPr>
                <a:lstStyle/>
                <a:p>
                  <a:endParaRPr sz="675"/>
                </a:p>
              </p:txBody>
            </p:sp>
            <p:grpSp>
              <p:nvGrpSpPr>
                <p:cNvPr id="949" name="Group 25"/>
                <p:cNvGrpSpPr/>
                <p:nvPr/>
              </p:nvGrpSpPr>
              <p:grpSpPr>
                <a:xfrm>
                  <a:off x="19961" y="0"/>
                  <a:ext cx="538956" cy="475152"/>
                  <a:chOff x="0" y="0"/>
                  <a:chExt cx="538954" cy="475151"/>
                </a:xfrm>
              </p:grpSpPr>
              <p:sp>
                <p:nvSpPr>
                  <p:cNvPr id="944" name="Oval 26"/>
                  <p:cNvSpPr/>
                  <p:nvPr/>
                </p:nvSpPr>
                <p:spPr>
                  <a:xfrm>
                    <a:off x="145432" y="139121"/>
                    <a:ext cx="245239" cy="243995"/>
                  </a:xfrm>
                  <a:prstGeom prst="ellipse">
                    <a:avLst/>
                  </a:prstGeom>
                  <a:solidFill>
                    <a:srgbClr val="000000"/>
                  </a:solidFill>
                  <a:ln w="25400" cap="flat">
                    <a:solidFill>
                      <a:srgbClr val="000000"/>
                    </a:solidFill>
                    <a:prstDash val="solid"/>
                    <a:round/>
                  </a:ln>
                  <a:effectLst/>
                </p:spPr>
                <p:txBody>
                  <a:bodyPr wrap="square" lIns="45720" tIns="45720" rIns="45720" bIns="45720" numCol="1" anchor="t">
                    <a:noAutofit/>
                  </a:bodyPr>
                  <a:lstStyle/>
                  <a:p>
                    <a:endParaRPr sz="675"/>
                  </a:p>
                </p:txBody>
              </p:sp>
              <p:sp>
                <p:nvSpPr>
                  <p:cNvPr id="945" name="Line 27"/>
                  <p:cNvSpPr/>
                  <p:nvPr/>
                </p:nvSpPr>
                <p:spPr>
                  <a:xfrm>
                    <a:off x="-1" y="8561"/>
                    <a:ext cx="538956" cy="1"/>
                  </a:xfrm>
                  <a:prstGeom prst="line">
                    <a:avLst/>
                  </a:prstGeom>
                  <a:noFill/>
                  <a:ln w="25400" cap="flat">
                    <a:solidFill>
                      <a:srgbClr val="000000"/>
                    </a:solidFill>
                    <a:prstDash val="solid"/>
                    <a:round/>
                  </a:ln>
                  <a:effectLst/>
                </p:spPr>
                <p:txBody>
                  <a:bodyPr wrap="square" lIns="45720" tIns="45720" rIns="45720" bIns="45720" numCol="1" anchor="t">
                    <a:noAutofit/>
                  </a:bodyPr>
                  <a:lstStyle/>
                  <a:p>
                    <a:endParaRPr sz="675"/>
                  </a:p>
                </p:txBody>
              </p:sp>
              <p:grpSp>
                <p:nvGrpSpPr>
                  <p:cNvPr id="948" name="Group 28"/>
                  <p:cNvGrpSpPr/>
                  <p:nvPr/>
                </p:nvGrpSpPr>
                <p:grpSpPr>
                  <a:xfrm>
                    <a:off x="268052" y="0"/>
                    <a:ext cx="1" cy="475152"/>
                    <a:chOff x="0" y="0"/>
                    <a:chExt cx="0" cy="475151"/>
                  </a:xfrm>
                </p:grpSpPr>
                <p:sp>
                  <p:nvSpPr>
                    <p:cNvPr id="946" name="Line 29"/>
                    <p:cNvSpPr/>
                    <p:nvPr/>
                  </p:nvSpPr>
                  <p:spPr>
                    <a:xfrm flipV="1">
                      <a:off x="-1" y="0"/>
                      <a:ext cx="2" cy="228798"/>
                    </a:xfrm>
                    <a:prstGeom prst="line">
                      <a:avLst/>
                    </a:prstGeom>
                    <a:noFill/>
                    <a:ln w="25400" cap="flat">
                      <a:solidFill>
                        <a:srgbClr val="000000"/>
                      </a:solidFill>
                      <a:prstDash val="solid"/>
                      <a:round/>
                    </a:ln>
                    <a:effectLst/>
                  </p:spPr>
                  <p:txBody>
                    <a:bodyPr wrap="square" lIns="45720" tIns="45720" rIns="45720" bIns="45720" numCol="1" anchor="t">
                      <a:noAutofit/>
                    </a:bodyPr>
                    <a:lstStyle/>
                    <a:p>
                      <a:endParaRPr sz="675"/>
                    </a:p>
                  </p:txBody>
                </p:sp>
                <p:sp>
                  <p:nvSpPr>
                    <p:cNvPr id="947" name="Line 30"/>
                    <p:cNvSpPr/>
                    <p:nvPr/>
                  </p:nvSpPr>
                  <p:spPr>
                    <a:xfrm flipV="1">
                      <a:off x="-1" y="313239"/>
                      <a:ext cx="2" cy="161913"/>
                    </a:xfrm>
                    <a:prstGeom prst="line">
                      <a:avLst/>
                    </a:prstGeom>
                    <a:noFill/>
                    <a:ln w="25400" cap="flat">
                      <a:solidFill>
                        <a:srgbClr val="000000"/>
                      </a:solidFill>
                      <a:prstDash val="solid"/>
                      <a:round/>
                    </a:ln>
                    <a:effectLst/>
                  </p:spPr>
                  <p:txBody>
                    <a:bodyPr wrap="square" lIns="45720" tIns="45720" rIns="45720" bIns="45720" numCol="1" anchor="t">
                      <a:noAutofit/>
                    </a:bodyPr>
                    <a:lstStyle/>
                    <a:p>
                      <a:endParaRPr sz="675"/>
                    </a:p>
                  </p:txBody>
                </p:sp>
              </p:grpSp>
            </p:grpSp>
          </p:grpSp>
        </p:grpSp>
      </p:grpSp>
      <p:grpSp>
        <p:nvGrpSpPr>
          <p:cNvPr id="957" name="Group 119"/>
          <p:cNvGrpSpPr/>
          <p:nvPr/>
        </p:nvGrpSpPr>
        <p:grpSpPr>
          <a:xfrm>
            <a:off x="1632159" y="2714023"/>
            <a:ext cx="5453473" cy="2034901"/>
            <a:chOff x="0" y="0"/>
            <a:chExt cx="14542594" cy="5426400"/>
          </a:xfrm>
        </p:grpSpPr>
        <p:sp>
          <p:nvSpPr>
            <p:cNvPr id="953" name="Line 31"/>
            <p:cNvSpPr/>
            <p:nvPr/>
          </p:nvSpPr>
          <p:spPr>
            <a:xfrm>
              <a:off x="42629" y="628580"/>
              <a:ext cx="14190855" cy="1"/>
            </a:xfrm>
            <a:prstGeom prst="line">
              <a:avLst/>
            </a:prstGeom>
            <a:noFill/>
            <a:ln w="25400" cap="flat">
              <a:solidFill>
                <a:srgbClr val="000000"/>
              </a:solidFill>
              <a:prstDash val="solid"/>
              <a:round/>
            </a:ln>
            <a:effectLst/>
          </p:spPr>
          <p:txBody>
            <a:bodyPr wrap="square" lIns="45720" tIns="45720" rIns="45720" bIns="45720" numCol="1" anchor="t">
              <a:noAutofit/>
            </a:bodyPr>
            <a:lstStyle/>
            <a:p>
              <a:endParaRPr sz="675"/>
            </a:p>
          </p:txBody>
        </p:sp>
        <p:sp>
          <p:nvSpPr>
            <p:cNvPr id="954" name="Line 32"/>
            <p:cNvSpPr/>
            <p:nvPr/>
          </p:nvSpPr>
          <p:spPr>
            <a:xfrm>
              <a:off x="0" y="5376690"/>
              <a:ext cx="14190855" cy="1"/>
            </a:xfrm>
            <a:prstGeom prst="line">
              <a:avLst/>
            </a:prstGeom>
            <a:noFill/>
            <a:ln w="25400" cap="flat">
              <a:solidFill>
                <a:srgbClr val="000000"/>
              </a:solidFill>
              <a:prstDash val="solid"/>
              <a:round/>
            </a:ln>
            <a:effectLst/>
          </p:spPr>
          <p:txBody>
            <a:bodyPr wrap="square" lIns="45720" tIns="45720" rIns="45720" bIns="45720" numCol="1" anchor="t">
              <a:noAutofit/>
            </a:bodyPr>
            <a:lstStyle/>
            <a:p>
              <a:endParaRPr sz="675"/>
            </a:p>
          </p:txBody>
        </p:sp>
        <p:sp>
          <p:nvSpPr>
            <p:cNvPr id="955" name="Text Box 33"/>
            <p:cNvSpPr txBox="1"/>
            <p:nvPr/>
          </p:nvSpPr>
          <p:spPr>
            <a:xfrm>
              <a:off x="12995999" y="0"/>
              <a:ext cx="1513437" cy="646330"/>
            </a:xfrm>
            <a:prstGeom prst="rect">
              <a:avLst/>
            </a:prstGeom>
            <a:noFill/>
            <a:ln w="254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45720" tIns="45720" rIns="45720" bIns="45720" numCol="1" anchor="t">
              <a:spAutoFit/>
            </a:bodyPr>
            <a:lstStyle>
              <a:lvl1pPr algn="ctr">
                <a:defRPr sz="2600">
                  <a:latin typeface="Times New Roman"/>
                  <a:ea typeface="Times New Roman"/>
                  <a:cs typeface="Times New Roman"/>
                  <a:sym typeface="Times New Roman"/>
                </a:defRPr>
              </a:lvl1pPr>
            </a:lstStyle>
            <a:p>
              <a:r>
                <a:rPr sz="975"/>
                <a:t>+ L</a:t>
              </a:r>
            </a:p>
          </p:txBody>
        </p:sp>
        <p:sp>
          <p:nvSpPr>
            <p:cNvPr id="956" name="Text Box 34"/>
            <p:cNvSpPr txBox="1"/>
            <p:nvPr/>
          </p:nvSpPr>
          <p:spPr>
            <a:xfrm>
              <a:off x="13038629" y="4780070"/>
              <a:ext cx="1503965" cy="646330"/>
            </a:xfrm>
            <a:prstGeom prst="rect">
              <a:avLst/>
            </a:prstGeom>
            <a:noFill/>
            <a:ln w="254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45720" tIns="45720" rIns="45720" bIns="45720" numCol="1" anchor="t">
              <a:spAutoFit/>
            </a:bodyPr>
            <a:lstStyle>
              <a:lvl1pPr algn="ctr">
                <a:defRPr sz="2600">
                  <a:latin typeface="Times New Roman"/>
                  <a:ea typeface="Times New Roman"/>
                  <a:cs typeface="Times New Roman"/>
                  <a:sym typeface="Times New Roman"/>
                </a:defRPr>
              </a:lvl1pPr>
            </a:lstStyle>
            <a:p>
              <a:r>
                <a:rPr sz="975"/>
                <a:t>- L</a:t>
              </a:r>
            </a:p>
          </p:txBody>
        </p:sp>
      </p:grpSp>
      <p:grpSp>
        <p:nvGrpSpPr>
          <p:cNvPr id="964" name="Group 2"/>
          <p:cNvGrpSpPr/>
          <p:nvPr/>
        </p:nvGrpSpPr>
        <p:grpSpPr>
          <a:xfrm>
            <a:off x="2412658" y="2586579"/>
            <a:ext cx="515286" cy="1787199"/>
            <a:chOff x="0" y="0"/>
            <a:chExt cx="1374095" cy="4765861"/>
          </a:xfrm>
        </p:grpSpPr>
        <p:sp>
          <p:nvSpPr>
            <p:cNvPr id="958" name="Oval 7"/>
            <p:cNvSpPr/>
            <p:nvPr/>
          </p:nvSpPr>
          <p:spPr>
            <a:xfrm>
              <a:off x="968612" y="2382486"/>
              <a:ext cx="243841" cy="243841"/>
            </a:xfrm>
            <a:prstGeom prst="ellipse">
              <a:avLst/>
            </a:prstGeom>
            <a:solidFill>
              <a:srgbClr val="000000"/>
            </a:solidFill>
            <a:ln w="25400" cap="flat">
              <a:solidFill>
                <a:srgbClr val="000000"/>
              </a:solidFill>
              <a:prstDash val="solid"/>
              <a:round/>
            </a:ln>
            <a:effectLst/>
          </p:spPr>
          <p:txBody>
            <a:bodyPr wrap="square" lIns="45720" tIns="45720" rIns="45720" bIns="45720" numCol="1" anchor="t">
              <a:noAutofit/>
            </a:bodyPr>
            <a:lstStyle/>
            <a:p>
              <a:endParaRPr sz="675"/>
            </a:p>
          </p:txBody>
        </p:sp>
        <p:sp>
          <p:nvSpPr>
            <p:cNvPr id="959" name="Line 9"/>
            <p:cNvSpPr/>
            <p:nvPr/>
          </p:nvSpPr>
          <p:spPr>
            <a:xfrm flipV="1">
              <a:off x="1095145" y="0"/>
              <a:ext cx="1" cy="2367073"/>
            </a:xfrm>
            <a:prstGeom prst="line">
              <a:avLst/>
            </a:prstGeom>
            <a:noFill/>
            <a:ln w="25400" cap="flat">
              <a:solidFill>
                <a:srgbClr val="000000"/>
              </a:solidFill>
              <a:prstDash val="solid"/>
              <a:round/>
            </a:ln>
            <a:effectLst/>
          </p:spPr>
          <p:txBody>
            <a:bodyPr wrap="square" lIns="45720" tIns="45720" rIns="45720" bIns="45720" numCol="1" anchor="t">
              <a:noAutofit/>
            </a:bodyPr>
            <a:lstStyle/>
            <a:p>
              <a:endParaRPr sz="675"/>
            </a:p>
          </p:txBody>
        </p:sp>
        <p:sp>
          <p:nvSpPr>
            <p:cNvPr id="960" name="Line 10"/>
            <p:cNvSpPr/>
            <p:nvPr/>
          </p:nvSpPr>
          <p:spPr>
            <a:xfrm flipV="1">
              <a:off x="1095145" y="2398788"/>
              <a:ext cx="1" cy="2367073"/>
            </a:xfrm>
            <a:prstGeom prst="line">
              <a:avLst/>
            </a:prstGeom>
            <a:noFill/>
            <a:ln w="25400" cap="flat">
              <a:solidFill>
                <a:srgbClr val="000000"/>
              </a:solidFill>
              <a:prstDash val="solid"/>
              <a:round/>
            </a:ln>
            <a:effectLst/>
          </p:spPr>
          <p:txBody>
            <a:bodyPr wrap="square" lIns="45720" tIns="45720" rIns="45720" bIns="45720" numCol="1" anchor="t">
              <a:noAutofit/>
            </a:bodyPr>
            <a:lstStyle/>
            <a:p>
              <a:endParaRPr sz="675"/>
            </a:p>
          </p:txBody>
        </p:sp>
        <p:sp>
          <p:nvSpPr>
            <p:cNvPr id="961" name="Line 11"/>
            <p:cNvSpPr/>
            <p:nvPr/>
          </p:nvSpPr>
          <p:spPr>
            <a:xfrm>
              <a:off x="830574" y="7301"/>
              <a:ext cx="543521" cy="1"/>
            </a:xfrm>
            <a:prstGeom prst="line">
              <a:avLst/>
            </a:prstGeom>
            <a:noFill/>
            <a:ln w="25400" cap="flat">
              <a:solidFill>
                <a:srgbClr val="000000"/>
              </a:solidFill>
              <a:prstDash val="solid"/>
              <a:round/>
            </a:ln>
            <a:effectLst/>
          </p:spPr>
          <p:txBody>
            <a:bodyPr wrap="square" lIns="45720" tIns="45720" rIns="45720" bIns="45720" numCol="1" anchor="t">
              <a:noAutofit/>
            </a:bodyPr>
            <a:lstStyle/>
            <a:p>
              <a:endParaRPr sz="675"/>
            </a:p>
          </p:txBody>
        </p:sp>
        <p:sp>
          <p:nvSpPr>
            <p:cNvPr id="962" name="Line 12"/>
            <p:cNvSpPr/>
            <p:nvPr/>
          </p:nvSpPr>
          <p:spPr>
            <a:xfrm>
              <a:off x="810445" y="4753049"/>
              <a:ext cx="543521" cy="1"/>
            </a:xfrm>
            <a:prstGeom prst="line">
              <a:avLst/>
            </a:prstGeom>
            <a:noFill/>
            <a:ln w="25400" cap="flat">
              <a:solidFill>
                <a:srgbClr val="000000"/>
              </a:solidFill>
              <a:prstDash val="solid"/>
              <a:round/>
            </a:ln>
            <a:effectLst/>
          </p:spPr>
          <p:txBody>
            <a:bodyPr wrap="square" lIns="45720" tIns="45720" rIns="45720" bIns="45720" numCol="1" anchor="t">
              <a:noAutofit/>
            </a:bodyPr>
            <a:lstStyle/>
            <a:p>
              <a:endParaRPr sz="675"/>
            </a:p>
          </p:txBody>
        </p:sp>
        <p:sp>
          <p:nvSpPr>
            <p:cNvPr id="963" name="Text Box 20"/>
            <p:cNvSpPr txBox="1"/>
            <p:nvPr/>
          </p:nvSpPr>
          <p:spPr>
            <a:xfrm>
              <a:off x="0" y="2304799"/>
              <a:ext cx="1015346" cy="892551"/>
            </a:xfrm>
            <a:prstGeom prst="rect">
              <a:avLst/>
            </a:prstGeom>
            <a:noFill/>
            <a:ln w="254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45720" tIns="45720" rIns="45720" bIns="45720" numCol="1" anchor="t">
              <a:spAutoFit/>
            </a:bodyPr>
            <a:lstStyle>
              <a:lvl1pPr algn="ctr">
                <a:defRPr sz="4200">
                  <a:latin typeface="Times New Roman"/>
                  <a:ea typeface="Times New Roman"/>
                  <a:cs typeface="Times New Roman"/>
                  <a:sym typeface="Times New Roman"/>
                </a:defRPr>
              </a:lvl1pPr>
            </a:lstStyle>
            <a:p>
              <a:r>
                <a:rPr sz="1575"/>
                <a:t>A’</a:t>
              </a:r>
            </a:p>
          </p:txBody>
        </p:sp>
      </p:grpSp>
      <p:grpSp>
        <p:nvGrpSpPr>
          <p:cNvPr id="971" name="Group 3"/>
          <p:cNvGrpSpPr/>
          <p:nvPr/>
        </p:nvGrpSpPr>
        <p:grpSpPr>
          <a:xfrm>
            <a:off x="5008693" y="2956627"/>
            <a:ext cx="582703" cy="368000"/>
            <a:chOff x="0" y="0"/>
            <a:chExt cx="1553872" cy="981331"/>
          </a:xfrm>
        </p:grpSpPr>
        <p:sp>
          <p:nvSpPr>
            <p:cNvPr id="965" name="Text Box 22"/>
            <p:cNvSpPr txBox="1"/>
            <p:nvPr/>
          </p:nvSpPr>
          <p:spPr>
            <a:xfrm>
              <a:off x="0" y="88781"/>
              <a:ext cx="1019868" cy="892550"/>
            </a:xfrm>
            <a:prstGeom prst="rect">
              <a:avLst/>
            </a:prstGeom>
            <a:noFill/>
            <a:ln w="254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45720" tIns="45720" rIns="45720" bIns="45720" numCol="1" anchor="t">
              <a:spAutoFit/>
            </a:bodyPr>
            <a:lstStyle>
              <a:lvl1pPr algn="ctr">
                <a:defRPr sz="4200">
                  <a:latin typeface="Times New Roman"/>
                  <a:ea typeface="Times New Roman"/>
                  <a:cs typeface="Times New Roman"/>
                  <a:sym typeface="Times New Roman"/>
                </a:defRPr>
              </a:lvl1pPr>
            </a:lstStyle>
            <a:p>
              <a:r>
                <a:rPr sz="1575"/>
                <a:t>C’</a:t>
              </a:r>
            </a:p>
          </p:txBody>
        </p:sp>
        <p:sp>
          <p:nvSpPr>
            <p:cNvPr id="966" name="Line 24"/>
            <p:cNvSpPr/>
            <p:nvPr/>
          </p:nvSpPr>
          <p:spPr>
            <a:xfrm>
              <a:off x="994952" y="479420"/>
              <a:ext cx="538959" cy="1"/>
            </a:xfrm>
            <a:prstGeom prst="line">
              <a:avLst/>
            </a:prstGeom>
            <a:noFill/>
            <a:ln w="25400" cap="flat">
              <a:solidFill>
                <a:srgbClr val="000000"/>
              </a:solidFill>
              <a:prstDash val="solid"/>
              <a:round/>
            </a:ln>
            <a:effectLst/>
          </p:spPr>
          <p:txBody>
            <a:bodyPr wrap="square" lIns="45720" tIns="45720" rIns="45720" bIns="45720" numCol="1" anchor="t">
              <a:noAutofit/>
            </a:bodyPr>
            <a:lstStyle/>
            <a:p>
              <a:endParaRPr sz="675"/>
            </a:p>
          </p:txBody>
        </p:sp>
        <p:sp>
          <p:nvSpPr>
            <p:cNvPr id="967" name="Oval 26"/>
            <p:cNvSpPr/>
            <p:nvPr/>
          </p:nvSpPr>
          <p:spPr>
            <a:xfrm>
              <a:off x="1160083" y="130557"/>
              <a:ext cx="243841" cy="243841"/>
            </a:xfrm>
            <a:prstGeom prst="ellipse">
              <a:avLst/>
            </a:prstGeom>
            <a:solidFill>
              <a:srgbClr val="000000"/>
            </a:solidFill>
            <a:ln w="25400" cap="flat">
              <a:solidFill>
                <a:srgbClr val="000000"/>
              </a:solidFill>
              <a:prstDash val="solid"/>
              <a:round/>
            </a:ln>
            <a:effectLst/>
          </p:spPr>
          <p:txBody>
            <a:bodyPr wrap="square" lIns="45720" tIns="45720" rIns="45720" bIns="45720" numCol="1" anchor="t">
              <a:noAutofit/>
            </a:bodyPr>
            <a:lstStyle/>
            <a:p>
              <a:endParaRPr sz="675"/>
            </a:p>
          </p:txBody>
        </p:sp>
        <p:sp>
          <p:nvSpPr>
            <p:cNvPr id="968" name="Line 27"/>
            <p:cNvSpPr/>
            <p:nvPr/>
          </p:nvSpPr>
          <p:spPr>
            <a:xfrm>
              <a:off x="1014913" y="0"/>
              <a:ext cx="538959" cy="0"/>
            </a:xfrm>
            <a:prstGeom prst="line">
              <a:avLst/>
            </a:prstGeom>
            <a:noFill/>
            <a:ln w="25400" cap="flat">
              <a:solidFill>
                <a:srgbClr val="000000"/>
              </a:solidFill>
              <a:prstDash val="solid"/>
              <a:round/>
            </a:ln>
            <a:effectLst/>
          </p:spPr>
          <p:txBody>
            <a:bodyPr wrap="square" lIns="45720" tIns="45720" rIns="45720" bIns="45720" numCol="1" anchor="t">
              <a:noAutofit/>
            </a:bodyPr>
            <a:lstStyle/>
            <a:p>
              <a:endParaRPr sz="675"/>
            </a:p>
          </p:txBody>
        </p:sp>
        <p:sp>
          <p:nvSpPr>
            <p:cNvPr id="969" name="Line 29"/>
            <p:cNvSpPr/>
            <p:nvPr/>
          </p:nvSpPr>
          <p:spPr>
            <a:xfrm flipV="1">
              <a:off x="1282968" y="17124"/>
              <a:ext cx="1" cy="229609"/>
            </a:xfrm>
            <a:prstGeom prst="line">
              <a:avLst/>
            </a:prstGeom>
            <a:noFill/>
            <a:ln w="25400" cap="flat">
              <a:solidFill>
                <a:srgbClr val="000000"/>
              </a:solidFill>
              <a:prstDash val="solid"/>
              <a:round/>
            </a:ln>
            <a:effectLst/>
          </p:spPr>
          <p:txBody>
            <a:bodyPr wrap="square" lIns="45720" tIns="45720" rIns="45720" bIns="45720" numCol="1" anchor="t">
              <a:noAutofit/>
            </a:bodyPr>
            <a:lstStyle/>
            <a:p>
              <a:endParaRPr sz="675"/>
            </a:p>
          </p:txBody>
        </p:sp>
        <p:sp>
          <p:nvSpPr>
            <p:cNvPr id="970" name="Line 30"/>
            <p:cNvSpPr/>
            <p:nvPr/>
          </p:nvSpPr>
          <p:spPr>
            <a:xfrm flipV="1">
              <a:off x="1282968" y="249812"/>
              <a:ext cx="1" cy="229609"/>
            </a:xfrm>
            <a:prstGeom prst="line">
              <a:avLst/>
            </a:prstGeom>
            <a:noFill/>
            <a:ln w="25400" cap="flat">
              <a:solidFill>
                <a:srgbClr val="000000"/>
              </a:solidFill>
              <a:prstDash val="solid"/>
              <a:round/>
            </a:ln>
            <a:effectLst/>
          </p:spPr>
          <p:txBody>
            <a:bodyPr wrap="square" lIns="45720" tIns="45720" rIns="45720" bIns="45720" numCol="1" anchor="t">
              <a:noAutofit/>
            </a:bodyPr>
            <a:lstStyle/>
            <a:p>
              <a:endParaRPr sz="675"/>
            </a:p>
          </p:txBody>
        </p:sp>
      </p:grpSp>
    </p:spTree>
  </p:cSld>
  <p:clrMapOvr>
    <a:masterClrMapping/>
  </p:clrMapOvr>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500"/>
                                  </p:stCondLst>
                                  <p:iterate>
                                    <p:tmAbs val="0"/>
                                  </p:iterate>
                                  <p:childTnLst>
                                    <p:set>
                                      <p:cBhvr>
                                        <p:cTn id="6" fill="hold"/>
                                        <p:tgtEl>
                                          <p:spTgt spid="923">
                                            <p:txEl>
                                              <p:pRg st="1" end="1"/>
                                            </p:txEl>
                                          </p:spTgt>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0" nodeType="afterEffect">
                                  <p:stCondLst>
                                    <p:cond delay="1000"/>
                                  </p:stCondLst>
                                  <p:iterate>
                                    <p:tmAbs val="0"/>
                                  </p:iterate>
                                  <p:childTnLst>
                                    <p:set>
                                      <p:cBhvr>
                                        <p:cTn id="9" fill="hold"/>
                                        <p:tgtEl>
                                          <p:spTgt spid="923">
                                            <p:txEl>
                                              <p:pRg st="2" end="2"/>
                                            </p:txEl>
                                          </p:spTgt>
                                        </p:tgtEl>
                                        <p:attrNameLst>
                                          <p:attrName>style.visibility</p:attrName>
                                        </p:attrNameLst>
                                      </p:cBhvr>
                                      <p:to>
                                        <p:strVal val="visible"/>
                                      </p:to>
                                    </p:set>
                                  </p:childTnLst>
                                </p:cTn>
                              </p:par>
                            </p:childTnLst>
                          </p:cTn>
                        </p:par>
                        <p:par>
                          <p:cTn id="10" fill="hold">
                            <p:stCondLst>
                              <p:cond delay="1500"/>
                            </p:stCondLst>
                            <p:childTnLst>
                              <p:par>
                                <p:cTn id="11" presetID="1" presetClass="entr" presetSubtype="0" fill="hold" grpId="0" nodeType="afterEffect">
                                  <p:stCondLst>
                                    <p:cond delay="500"/>
                                  </p:stCondLst>
                                  <p:iterate>
                                    <p:tmAbs val="0"/>
                                  </p:iterate>
                                  <p:childTnLst>
                                    <p:set>
                                      <p:cBhvr>
                                        <p:cTn id="12" fill="hold"/>
                                        <p:tgtEl>
                                          <p:spTgt spid="952"/>
                                        </p:tgtEl>
                                        <p:attrNameLst>
                                          <p:attrName>style.visibility</p:attrName>
                                        </p:attrNameLst>
                                      </p:cBhvr>
                                      <p:to>
                                        <p:strVal val="visible"/>
                                      </p:to>
                                    </p:set>
                                  </p:childTnLst>
                                </p:cTn>
                              </p:par>
                            </p:childTnLst>
                          </p:cTn>
                        </p:par>
                        <p:par>
                          <p:cTn id="13" fill="hold">
                            <p:stCondLst>
                              <p:cond delay="2000"/>
                            </p:stCondLst>
                            <p:childTnLst>
                              <p:par>
                                <p:cTn id="14" presetID="1" presetClass="entr" presetSubtype="0" fill="hold" grpId="0" nodeType="afterEffect">
                                  <p:stCondLst>
                                    <p:cond delay="1000"/>
                                  </p:stCondLst>
                                  <p:iterate>
                                    <p:tmAbs val="0"/>
                                  </p:iterate>
                                  <p:childTnLst>
                                    <p:set>
                                      <p:cBhvr>
                                        <p:cTn id="15" fill="hold"/>
                                        <p:tgtEl>
                                          <p:spTgt spid="923">
                                            <p:txEl>
                                              <p:pRg st="3" end="3"/>
                                            </p:txEl>
                                          </p:spTgt>
                                        </p:tgtEl>
                                        <p:attrNameLst>
                                          <p:attrName>style.visibility</p:attrName>
                                        </p:attrNameLst>
                                      </p:cBhvr>
                                      <p:to>
                                        <p:strVal val="visible"/>
                                      </p:to>
                                    </p:set>
                                  </p:childTnLst>
                                </p:cTn>
                              </p:par>
                            </p:childTnLst>
                          </p:cTn>
                        </p:par>
                        <p:par>
                          <p:cTn id="16" fill="hold">
                            <p:stCondLst>
                              <p:cond delay="3000"/>
                            </p:stCondLst>
                            <p:childTnLst>
                              <p:par>
                                <p:cTn id="17" presetID="2" presetClass="entr" presetSubtype="8" fill="hold" grpId="0" nodeType="afterEffect">
                                  <p:stCondLst>
                                    <p:cond delay="500"/>
                                  </p:stCondLst>
                                  <p:iterate>
                                    <p:tmAbs val="0"/>
                                  </p:iterate>
                                  <p:childTnLst>
                                    <p:set>
                                      <p:cBhvr>
                                        <p:cTn id="18" fill="hold"/>
                                        <p:tgtEl>
                                          <p:spTgt spid="921"/>
                                        </p:tgtEl>
                                        <p:attrNameLst>
                                          <p:attrName>style.visibility</p:attrName>
                                        </p:attrNameLst>
                                      </p:cBhvr>
                                      <p:to>
                                        <p:strVal val="visible"/>
                                      </p:to>
                                    </p:set>
                                    <p:anim calcmode="lin" valueType="num">
                                      <p:cBhvr>
                                        <p:cTn id="19" dur="500" fill="hold"/>
                                        <p:tgtEl>
                                          <p:spTgt spid="921"/>
                                        </p:tgtEl>
                                        <p:attrNameLst>
                                          <p:attrName>ppt_x</p:attrName>
                                        </p:attrNameLst>
                                      </p:cBhvr>
                                      <p:tavLst>
                                        <p:tav tm="0">
                                          <p:val>
                                            <p:strVal val="0-#ppt_w/2"/>
                                          </p:val>
                                        </p:tav>
                                        <p:tav tm="100000">
                                          <p:val>
                                            <p:strVal val="#ppt_x"/>
                                          </p:val>
                                        </p:tav>
                                      </p:tavLst>
                                    </p:anim>
                                    <p:anim calcmode="lin" valueType="num">
                                      <p:cBhvr>
                                        <p:cTn id="20" dur="500" fill="hold"/>
                                        <p:tgtEl>
                                          <p:spTgt spid="921"/>
                                        </p:tgtEl>
                                        <p:attrNameLst>
                                          <p:attrName>ppt_y</p:attrName>
                                        </p:attrNameLst>
                                      </p:cBhvr>
                                      <p:tavLst>
                                        <p:tav tm="0">
                                          <p:val>
                                            <p:strVal val="#ppt_y"/>
                                          </p:val>
                                        </p:tav>
                                        <p:tav tm="100000">
                                          <p:val>
                                            <p:strVal val="#ppt_y"/>
                                          </p:val>
                                        </p:tav>
                                      </p:tavLst>
                                    </p:anim>
                                  </p:childTnLst>
                                </p:cTn>
                              </p:par>
                            </p:childTnLst>
                          </p:cTn>
                        </p:par>
                        <p:par>
                          <p:cTn id="21" fill="hold">
                            <p:stCondLst>
                              <p:cond delay="4000"/>
                            </p:stCondLst>
                            <p:childTnLst>
                              <p:par>
                                <p:cTn id="22" presetID="2" presetClass="entr" presetSubtype="2" fill="hold" grpId="0" nodeType="afterEffect">
                                  <p:stCondLst>
                                    <p:cond delay="0"/>
                                  </p:stCondLst>
                                  <p:iterate>
                                    <p:tmAbs val="0"/>
                                  </p:iterate>
                                  <p:childTnLst>
                                    <p:set>
                                      <p:cBhvr>
                                        <p:cTn id="23" fill="hold"/>
                                        <p:tgtEl>
                                          <p:spTgt spid="957"/>
                                        </p:tgtEl>
                                        <p:attrNameLst>
                                          <p:attrName>style.visibility</p:attrName>
                                        </p:attrNameLst>
                                      </p:cBhvr>
                                      <p:to>
                                        <p:strVal val="visible"/>
                                      </p:to>
                                    </p:set>
                                    <p:anim calcmode="lin" valueType="num">
                                      <p:cBhvr>
                                        <p:cTn id="24" dur="500" fill="hold"/>
                                        <p:tgtEl>
                                          <p:spTgt spid="957"/>
                                        </p:tgtEl>
                                        <p:attrNameLst>
                                          <p:attrName>ppt_x</p:attrName>
                                        </p:attrNameLst>
                                      </p:cBhvr>
                                      <p:tavLst>
                                        <p:tav tm="0">
                                          <p:val>
                                            <p:strVal val="1+#ppt_w/2"/>
                                          </p:val>
                                        </p:tav>
                                        <p:tav tm="100000">
                                          <p:val>
                                            <p:strVal val="#ppt_x"/>
                                          </p:val>
                                        </p:tav>
                                      </p:tavLst>
                                    </p:anim>
                                    <p:anim calcmode="lin" valueType="num">
                                      <p:cBhvr>
                                        <p:cTn id="25" dur="500" fill="hold"/>
                                        <p:tgtEl>
                                          <p:spTgt spid="957"/>
                                        </p:tgtEl>
                                        <p:attrNameLst>
                                          <p:attrName>ppt_y</p:attrName>
                                        </p:attrNameLst>
                                      </p:cBhvr>
                                      <p:tavLst>
                                        <p:tav tm="0">
                                          <p:val>
                                            <p:strVal val="#ppt_y"/>
                                          </p:val>
                                        </p:tav>
                                        <p:tav tm="100000">
                                          <p:val>
                                            <p:strVal val="#ppt_y"/>
                                          </p:val>
                                        </p:tav>
                                      </p:tavLst>
                                    </p:anim>
                                  </p:childTnLst>
                                </p:cTn>
                              </p:par>
                            </p:childTnLst>
                          </p:cTn>
                        </p:par>
                        <p:par>
                          <p:cTn id="26" fill="hold">
                            <p:stCondLst>
                              <p:cond delay="4500"/>
                            </p:stCondLst>
                            <p:childTnLst>
                              <p:par>
                                <p:cTn id="27" presetID="10" presetClass="entr" fill="hold" grpId="0" nodeType="afterEffect">
                                  <p:stCondLst>
                                    <p:cond delay="0"/>
                                  </p:stCondLst>
                                  <p:iterate>
                                    <p:tmAbs val="0"/>
                                  </p:iterate>
                                  <p:childTnLst>
                                    <p:set>
                                      <p:cBhvr>
                                        <p:cTn id="28" fill="hold"/>
                                        <p:tgtEl>
                                          <p:spTgt spid="964"/>
                                        </p:tgtEl>
                                        <p:attrNameLst>
                                          <p:attrName>style.visibility</p:attrName>
                                        </p:attrNameLst>
                                      </p:cBhvr>
                                      <p:to>
                                        <p:strVal val="visible"/>
                                      </p:to>
                                    </p:set>
                                    <p:animEffect transition="in" filter="fade">
                                      <p:cBhvr>
                                        <p:cTn id="29" dur="500"/>
                                        <p:tgtEl>
                                          <p:spTgt spid="964"/>
                                        </p:tgtEl>
                                      </p:cBhvr>
                                    </p:animEffect>
                                  </p:childTnLst>
                                </p:cTn>
                              </p:par>
                            </p:childTnLst>
                          </p:cTn>
                        </p:par>
                        <p:par>
                          <p:cTn id="30" fill="hold">
                            <p:stCondLst>
                              <p:cond delay="5000"/>
                            </p:stCondLst>
                            <p:childTnLst>
                              <p:par>
                                <p:cTn id="31" presetID="10" presetClass="entr" fill="hold" grpId="0" nodeType="afterEffect">
                                  <p:stCondLst>
                                    <p:cond delay="0"/>
                                  </p:stCondLst>
                                  <p:iterate>
                                    <p:tmAbs val="0"/>
                                  </p:iterate>
                                  <p:childTnLst>
                                    <p:set>
                                      <p:cBhvr>
                                        <p:cTn id="32" fill="hold"/>
                                        <p:tgtEl>
                                          <p:spTgt spid="971"/>
                                        </p:tgtEl>
                                        <p:attrNameLst>
                                          <p:attrName>style.visibility</p:attrName>
                                        </p:attrNameLst>
                                      </p:cBhvr>
                                      <p:to>
                                        <p:strVal val="visible"/>
                                      </p:to>
                                    </p:set>
                                    <p:animEffect transition="in" filter="fade">
                                      <p:cBhvr>
                                        <p:cTn id="33" dur="500"/>
                                        <p:tgtEl>
                                          <p:spTgt spid="9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 grpId="0" animBg="1" advAuto="0"/>
      <p:bldP spid="923" grpId="0" build="p" bldLvl="5" advAuto="0"/>
      <p:bldP spid="952" grpId="0" animBg="1" advAuto="0"/>
      <p:bldP spid="957" grpId="0" animBg="1" advAuto="0"/>
      <p:bldP spid="964" grpId="0" animBg="1" advAuto="0"/>
      <p:bldP spid="971" grpId="0" animBg="1" advAuto="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1"/>
          <p:cNvSpPr>
            <a:spLocks noGrp="1" noChangeArrowheads="1"/>
          </p:cNvSpPr>
          <p:nvPr>
            <p:ph type="title"/>
          </p:nvPr>
        </p:nvSpPr>
        <p:spPr>
          <a:xfrm>
            <a:off x="685800" y="857250"/>
            <a:ext cx="7772400" cy="857250"/>
          </a:xfrm>
          <a:ln/>
        </p:spPr>
        <p:txBody>
          <a:bodyPr>
            <a:normAutofit fontScale="90000"/>
          </a:bodyPr>
          <a:lstStyle/>
          <a:p>
            <a:r>
              <a:rPr lang="en-US" sz="3600">
                <a:latin typeface="Calibri" panose="020F0502020204030204" pitchFamily="34" charset="0"/>
                <a:ea typeface="Calibri" panose="020F0502020204030204" pitchFamily="34" charset="0"/>
                <a:cs typeface="Times New Roman" panose="02020603050405020304" pitchFamily="18" charset="0"/>
              </a:rPr>
              <a:t>Who Needs Another  Tutorial on Risk or Decision Rules? </a:t>
            </a:r>
            <a:br>
              <a:rPr lang="en-US" sz="3600"/>
            </a:br>
            <a:endParaRPr lang="en-US" sz="3600"/>
          </a:p>
        </p:txBody>
      </p:sp>
      <p:sp>
        <p:nvSpPr>
          <p:cNvPr id="30722" name="Rectangle 2"/>
          <p:cNvSpPr>
            <a:spLocks noGrp="1" noChangeArrowheads="1"/>
          </p:cNvSpPr>
          <p:nvPr>
            <p:ph idx="1"/>
          </p:nvPr>
        </p:nvSpPr>
        <p:spPr>
          <a:xfrm>
            <a:off x="685800" y="1923862"/>
            <a:ext cx="7086600" cy="2276947"/>
          </a:xfrm>
          <a:ln/>
        </p:spPr>
        <p:txBody>
          <a:bodyPr vert="horz" lIns="68580" tIns="34290" rIns="68580" bIns="34290" rtlCol="0" anchor="t">
            <a:normAutofit/>
          </a:bodyPr>
          <a:lstStyle/>
          <a:p>
            <a:pPr>
              <a:spcBef>
                <a:spcPct val="0"/>
              </a:spcBef>
            </a:pPr>
            <a:r>
              <a:rPr lang="en-US">
                <a:latin typeface="Calibri"/>
                <a:cs typeface="Calibri"/>
              </a:rPr>
              <a:t>Henry Zumbrun II,  Morehouse Instrument Company</a:t>
            </a:r>
          </a:p>
          <a:p>
            <a:r>
              <a:rPr lang="en-US">
                <a:latin typeface="Calibri"/>
                <a:cs typeface="Calibri"/>
              </a:rPr>
              <a:t>1742 Sixth Ave</a:t>
            </a:r>
          </a:p>
          <a:p>
            <a:r>
              <a:rPr lang="en-US">
                <a:latin typeface="Calibri"/>
                <a:cs typeface="Calibri"/>
              </a:rPr>
              <a:t>York, PA 17403</a:t>
            </a:r>
          </a:p>
          <a:p>
            <a:r>
              <a:rPr lang="en-US">
                <a:latin typeface="Calibri"/>
                <a:cs typeface="Calibri"/>
              </a:rPr>
              <a:t>PH: 717-843-0081   web: </a:t>
            </a:r>
            <a:r>
              <a:rPr lang="en-US" u="sng">
                <a:solidFill>
                  <a:srgbClr val="410082"/>
                </a:solidFill>
                <a:latin typeface="Calibri"/>
                <a:cs typeface="Calibri"/>
                <a:hlinkClick r:id="rId3"/>
              </a:rPr>
              <a:t>www.mhforce.com</a:t>
            </a:r>
            <a:endParaRPr lang="en-US">
              <a:latin typeface="Calibri"/>
              <a:cs typeface="Calibri"/>
            </a:endParaRPr>
          </a:p>
          <a:p>
            <a:r>
              <a:rPr lang="en-US" u="sng">
                <a:solidFill>
                  <a:srgbClr val="410082"/>
                </a:solidFill>
                <a:latin typeface="Calibri"/>
                <a:cs typeface="Calibri"/>
                <a:hlinkClick r:id="rId4"/>
              </a:rPr>
              <a:t>sales: hzumbrun@mhforce.com</a:t>
            </a:r>
            <a:endParaRPr lang="en-US" u="sng">
              <a:solidFill>
                <a:srgbClr val="410082"/>
              </a:solidFill>
              <a:latin typeface="Calibri"/>
              <a:cs typeface="Calibri"/>
            </a:endParaRPr>
          </a:p>
          <a:p>
            <a:endParaRPr lang="en-US" u="sng">
              <a:solidFill>
                <a:srgbClr val="410082"/>
              </a:solidFill>
            </a:endParaRPr>
          </a:p>
        </p:txBody>
      </p:sp>
      <p:pic>
        <p:nvPicPr>
          <p:cNvPr id="3" name="Picture 2" descr="A cartoon of a person holding a white paper&#10;&#10;Description automatically generated with low confidence">
            <a:extLst>
              <a:ext uri="{FF2B5EF4-FFF2-40B4-BE49-F238E27FC236}">
                <a16:creationId xmlns:a16="http://schemas.microsoft.com/office/drawing/2014/main" id="{608F944E-CE70-7985-FB8D-8AF2E221ABE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29200" y="1285875"/>
            <a:ext cx="3429001" cy="3429001"/>
          </a:xfrm>
          <a:prstGeom prst="rect">
            <a:avLst/>
          </a:prstGeom>
        </p:spPr>
      </p:pic>
      <p:pic>
        <p:nvPicPr>
          <p:cNvPr id="2" name="Picture 1">
            <a:extLst>
              <a:ext uri="{FF2B5EF4-FFF2-40B4-BE49-F238E27FC236}">
                <a16:creationId xmlns:a16="http://schemas.microsoft.com/office/drawing/2014/main" id="{6BB8A8EE-9886-72BA-08AD-A5168060AE07}"/>
              </a:ext>
            </a:extLst>
          </p:cNvPr>
          <p:cNvPicPr>
            <a:picLocks noChangeAspect="1"/>
          </p:cNvPicPr>
          <p:nvPr/>
        </p:nvPicPr>
        <p:blipFill>
          <a:blip r:embed="rId6"/>
          <a:stretch>
            <a:fillRect/>
          </a:stretch>
        </p:blipFill>
        <p:spPr>
          <a:xfrm>
            <a:off x="685800" y="3643455"/>
            <a:ext cx="3143250" cy="814388"/>
          </a:xfrm>
          <a:prstGeom prst="rect">
            <a:avLst/>
          </a:prstGeom>
        </p:spPr>
      </p:pic>
    </p:spTree>
    <p:extLst>
      <p:ext uri="{BB962C8B-B14F-4D97-AF65-F5344CB8AC3E}">
        <p14:creationId xmlns:p14="http://schemas.microsoft.com/office/powerpoint/2010/main" val="1149569915"/>
      </p:ext>
    </p:extLst>
  </p:cSld>
  <p:clrMapOvr>
    <a:masterClrMapping/>
  </p:clrMapOvr>
  <p:transition spd="slow">
    <p:blinds dir="vert"/>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3048" y="-3505"/>
            <a:ext cx="6031080" cy="1082006"/>
          </a:xfrm>
        </p:spPr>
        <p:txBody>
          <a:bodyPr/>
          <a:lstStyle/>
          <a:p>
            <a:r>
              <a:rPr lang="en-US"/>
              <a:t>Measurement Uncertainty</a:t>
            </a:r>
          </a:p>
        </p:txBody>
      </p:sp>
      <p:sp>
        <p:nvSpPr>
          <p:cNvPr id="3" name="Content Placeholder 2"/>
          <p:cNvSpPr>
            <a:spLocks noGrp="1"/>
          </p:cNvSpPr>
          <p:nvPr>
            <p:ph idx="1"/>
          </p:nvPr>
        </p:nvSpPr>
        <p:spPr>
          <a:xfrm>
            <a:off x="272845" y="722158"/>
            <a:ext cx="8598310" cy="3359833"/>
          </a:xfrm>
        </p:spPr>
        <p:txBody>
          <a:bodyPr>
            <a:normAutofit/>
          </a:bodyPr>
          <a:lstStyle/>
          <a:p>
            <a:pPr marL="0" indent="0"/>
            <a:r>
              <a:rPr lang="en-US" sz="2000">
                <a:latin typeface="Calibri" panose="020F0502020204030204" pitchFamily="34" charset="0"/>
                <a:ea typeface="Calibri" panose="020F0502020204030204" pitchFamily="34" charset="0"/>
                <a:cs typeface="Calibri" panose="020F0502020204030204" pitchFamily="34" charset="0"/>
              </a:rPr>
              <a:t>CMC is defined as Calibration and Measurement Capability.  It often includes the following standard uncertainty contributors:</a:t>
            </a:r>
          </a:p>
          <a:p>
            <a:pPr>
              <a:buFont typeface="Wingdings" panose="05000000000000000000" pitchFamily="2" charset="2"/>
              <a:buChar char="Ø"/>
            </a:pPr>
            <a:r>
              <a:rPr lang="en-US" sz="2000">
                <a:latin typeface="Calibri" panose="020F0502020204030204" pitchFamily="34" charset="0"/>
                <a:ea typeface="Calibri" panose="020F0502020204030204" pitchFamily="34" charset="0"/>
                <a:cs typeface="Calibri" panose="020F0502020204030204" pitchFamily="34" charset="0"/>
              </a:rPr>
              <a:t>Repeatability </a:t>
            </a:r>
          </a:p>
          <a:p>
            <a:pPr>
              <a:buFont typeface="Wingdings" panose="05000000000000000000" pitchFamily="2" charset="2"/>
              <a:buChar char="Ø"/>
            </a:pPr>
            <a:r>
              <a:rPr lang="en-US" sz="2000">
                <a:latin typeface="Calibri" panose="020F0502020204030204" pitchFamily="34" charset="0"/>
                <a:ea typeface="Calibri" panose="020F0502020204030204" pitchFamily="34" charset="0"/>
                <a:cs typeface="Calibri" panose="020F0502020204030204" pitchFamily="34" charset="0"/>
              </a:rPr>
              <a:t>Resolution </a:t>
            </a:r>
          </a:p>
          <a:p>
            <a:pPr>
              <a:buFont typeface="Wingdings" panose="05000000000000000000" pitchFamily="2" charset="2"/>
              <a:buChar char="Ø"/>
            </a:pPr>
            <a:r>
              <a:rPr lang="en-US" sz="2000">
                <a:latin typeface="Calibri" panose="020F0502020204030204" pitchFamily="34" charset="0"/>
                <a:ea typeface="Calibri" panose="020F0502020204030204" pitchFamily="34" charset="0"/>
                <a:cs typeface="Calibri" panose="020F0502020204030204" pitchFamily="34" charset="0"/>
              </a:rPr>
              <a:t>Reproducibility </a:t>
            </a:r>
          </a:p>
          <a:p>
            <a:pPr>
              <a:buFont typeface="Wingdings" panose="05000000000000000000" pitchFamily="2" charset="2"/>
              <a:buChar char="Ø"/>
            </a:pPr>
            <a:r>
              <a:rPr lang="en-US" sz="2000">
                <a:latin typeface="Calibri" panose="020F0502020204030204" pitchFamily="34" charset="0"/>
                <a:ea typeface="Calibri" panose="020F0502020204030204" pitchFamily="34" charset="0"/>
                <a:cs typeface="Calibri" panose="020F0502020204030204" pitchFamily="34" charset="0"/>
              </a:rPr>
              <a:t>Reference Standard Uncertainty </a:t>
            </a:r>
          </a:p>
          <a:p>
            <a:pPr>
              <a:buFont typeface="Wingdings" panose="05000000000000000000" pitchFamily="2" charset="2"/>
              <a:buChar char="Ø"/>
            </a:pPr>
            <a:r>
              <a:rPr lang="en-US" sz="2000">
                <a:latin typeface="Calibri" panose="020F0502020204030204" pitchFamily="34" charset="0"/>
                <a:ea typeface="Calibri" panose="020F0502020204030204" pitchFamily="34" charset="0"/>
                <a:cs typeface="Calibri" panose="020F0502020204030204" pitchFamily="34" charset="0"/>
              </a:rPr>
              <a:t>Reference Standard Stability </a:t>
            </a:r>
          </a:p>
          <a:p>
            <a:pPr>
              <a:buFont typeface="Wingdings" panose="05000000000000000000" pitchFamily="2" charset="2"/>
              <a:buChar char="Ø"/>
            </a:pPr>
            <a:r>
              <a:rPr lang="en-US" sz="2000">
                <a:latin typeface="Calibri" panose="020F0502020204030204" pitchFamily="34" charset="0"/>
                <a:ea typeface="Calibri" panose="020F0502020204030204" pitchFamily="34" charset="0"/>
                <a:cs typeface="Calibri" panose="020F0502020204030204" pitchFamily="34" charset="0"/>
              </a:rPr>
              <a:t>Environmental Factors</a:t>
            </a:r>
          </a:p>
          <a:p>
            <a:endParaRPr lang="en-US"/>
          </a:p>
        </p:txBody>
      </p:sp>
      <p:sp>
        <p:nvSpPr>
          <p:cNvPr id="4" name="TextBox 3"/>
          <p:cNvSpPr txBox="1"/>
          <p:nvPr/>
        </p:nvSpPr>
        <p:spPr>
          <a:xfrm>
            <a:off x="272846" y="4081991"/>
            <a:ext cx="8598309" cy="692497"/>
          </a:xfrm>
          <a:prstGeom prst="rect">
            <a:avLst/>
          </a:prstGeom>
          <a:noFill/>
        </p:spPr>
        <p:txBody>
          <a:bodyPr wrap="square" lIns="68580" tIns="34290" rIns="68580" bIns="34290" rtlCol="0" anchor="t">
            <a:spAutoFit/>
          </a:bodyPr>
          <a:lstStyle/>
          <a:p>
            <a:r>
              <a:rPr lang="en-US" sz="1350"/>
              <a:t>7.6.1 Laboratories shall identify the contributions to measurement uncertainty. When evaluating </a:t>
            </a:r>
          </a:p>
          <a:p>
            <a:r>
              <a:rPr lang="en-US" sz="1350"/>
              <a:t>measurement uncertainty, </a:t>
            </a:r>
            <a:r>
              <a:rPr lang="en-US" sz="1350">
                <a:highlight>
                  <a:srgbClr val="FFFF00"/>
                </a:highlight>
              </a:rPr>
              <a:t>all contributions that are of significance</a:t>
            </a:r>
            <a:r>
              <a:rPr lang="en-US" sz="1350"/>
              <a:t>, including those arising from </a:t>
            </a:r>
          </a:p>
          <a:p>
            <a:r>
              <a:rPr lang="en-US" sz="1350"/>
              <a:t>sampling shall be taken into account using appropriate methods of analysis.</a:t>
            </a:r>
          </a:p>
        </p:txBody>
      </p:sp>
      <p:sp>
        <p:nvSpPr>
          <p:cNvPr id="6" name="Slide Number Placeholder 5"/>
          <p:cNvSpPr>
            <a:spLocks noGrp="1"/>
          </p:cNvSpPr>
          <p:nvPr>
            <p:ph type="sldNum" sz="quarter" idx="12"/>
          </p:nvPr>
        </p:nvSpPr>
        <p:spPr>
          <a:xfrm>
            <a:off x="6553200" y="4857750"/>
            <a:ext cx="2133600" cy="273844"/>
          </a:xfrm>
          <a:prstGeom prst="rect">
            <a:avLst/>
          </a:prstGeom>
        </p:spPr>
        <p:txBody>
          <a:bodyPr vert="horz" lIns="68580" tIns="34290" rIns="68580" bIns="34290" rtlCol="0" anchor="ctr"/>
          <a:lstStyle>
            <a:defPPr>
              <a:defRPr lang="en-US"/>
            </a:defPPr>
            <a:lvl1pPr marL="0" algn="r" defTabSz="685800" rtl="0" eaLnBrk="1" latinLnBrk="0" hangingPunct="1">
              <a:defRPr sz="1200" kern="1200">
                <a:solidFill>
                  <a:schemeClr val="tx1">
                    <a:tint val="75000"/>
                  </a:schemeClr>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A19DD271-7072-4415-B438-C0BE0194F991}" type="slidenum">
              <a:rPr lang="en-US" smtClean="0"/>
              <a:pPr/>
              <a:t>20</a:t>
            </a:fld>
            <a:endParaRPr lang="en-US"/>
          </a:p>
        </p:txBody>
      </p:sp>
    </p:spTree>
    <p:extLst>
      <p:ext uri="{BB962C8B-B14F-4D97-AF65-F5344CB8AC3E}">
        <p14:creationId xmlns:p14="http://schemas.microsoft.com/office/powerpoint/2010/main" val="3219425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arn(inVertical)">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barn(inVertical)">
                                      <p:cBhvr>
                                        <p:cTn id="17"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a:xfrm>
            <a:off x="1912770" y="-48034"/>
            <a:ext cx="6031080" cy="1082006"/>
          </a:xfrm>
        </p:spPr>
        <p:txBody>
          <a:bodyPr>
            <a:noAutofit/>
          </a:bodyPr>
          <a:lstStyle/>
          <a:p>
            <a:r>
              <a:rPr lang="en-US"/>
              <a:t>Measurement Uncertainty</a:t>
            </a:r>
          </a:p>
        </p:txBody>
      </p:sp>
      <p:sp>
        <p:nvSpPr>
          <p:cNvPr id="22" name="Slide Number Placeholder 3"/>
          <p:cNvSpPr>
            <a:spLocks noGrp="1"/>
          </p:cNvSpPr>
          <p:nvPr>
            <p:ph type="sldNum" sz="quarter" idx="12"/>
          </p:nvPr>
        </p:nvSpPr>
        <p:spPr>
          <a:xfrm>
            <a:off x="6553200" y="4857750"/>
            <a:ext cx="2133600" cy="273844"/>
          </a:xfrm>
          <a:prstGeom prst="rect">
            <a:avLst/>
          </a:prstGeom>
        </p:spPr>
        <p:txBody>
          <a:bodyPr vert="horz" lIns="68580" tIns="34290" rIns="68580" bIns="34290" rtlCol="0" anchor="ctr"/>
          <a:lstStyle>
            <a:defPPr>
              <a:defRPr lang="en-US"/>
            </a:defPPr>
            <a:lvl1pPr marL="0" algn="r" defTabSz="685800" rtl="0" eaLnBrk="1" latinLnBrk="0" hangingPunct="1">
              <a:defRPr sz="1200" kern="1200">
                <a:solidFill>
                  <a:schemeClr val="tx1">
                    <a:tint val="75000"/>
                  </a:schemeClr>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A19DD271-7072-4415-B438-C0BE0194F991}" type="slidenum">
              <a:rPr lang="en-US" smtClean="0"/>
              <a:pPr/>
              <a:t>21</a:t>
            </a:fld>
            <a:endParaRPr lang="en-US"/>
          </a:p>
        </p:txBody>
      </p:sp>
      <p:sp>
        <p:nvSpPr>
          <p:cNvPr id="2" name="TextBox 1"/>
          <p:cNvSpPr txBox="1"/>
          <p:nvPr/>
        </p:nvSpPr>
        <p:spPr>
          <a:xfrm>
            <a:off x="1200150" y="800102"/>
            <a:ext cx="6743700" cy="1054135"/>
          </a:xfrm>
          <a:prstGeom prst="rect">
            <a:avLst/>
          </a:prstGeom>
          <a:noFill/>
        </p:spPr>
        <p:txBody>
          <a:bodyPr wrap="square" lIns="68580" tIns="34290" rIns="68580" bIns="34290" rtlCol="0" anchor="t">
            <a:spAutoFit/>
          </a:bodyPr>
          <a:lstStyle/>
          <a:p>
            <a:r>
              <a:rPr lang="en-US" sz="1600">
                <a:latin typeface="Calibri" panose="020F0502020204030204" pitchFamily="34" charset="0"/>
                <a:ea typeface="Calibri" panose="020F0502020204030204" pitchFamily="34" charset="0"/>
                <a:cs typeface="Calibri" panose="020F0502020204030204" pitchFamily="34" charset="0"/>
              </a:rPr>
              <a:t>Let us examine CMC (Calibration Measurement Capability) using a primary standard as the reference and how it affects the Expanded Uncertainty.  A </a:t>
            </a:r>
            <a:r>
              <a:rPr lang="en-US" sz="1600" b="1">
                <a:latin typeface="Calibri" panose="020F0502020204030204" pitchFamily="34" charset="0"/>
                <a:ea typeface="Calibri" panose="020F0502020204030204" pitchFamily="34" charset="0"/>
                <a:cs typeface="Calibri" panose="020F0502020204030204" pitchFamily="34" charset="0"/>
              </a:rPr>
              <a:t>Primary Standard as the Reference (CMC 0.0016 % for </a:t>
            </a:r>
            <a:r>
              <a:rPr lang="en-US" sz="1600" b="1" i="1">
                <a:latin typeface="Calibri" panose="020F0502020204030204" pitchFamily="34" charset="0"/>
                <a:ea typeface="Calibri" panose="020F0502020204030204" pitchFamily="34" charset="0"/>
                <a:cs typeface="Calibri" panose="020F0502020204030204" pitchFamily="34" charset="0"/>
              </a:rPr>
              <a:t>k</a:t>
            </a:r>
            <a:r>
              <a:rPr lang="en-US" sz="1600" b="1">
                <a:latin typeface="Calibri" panose="020F0502020204030204" pitchFamily="34" charset="0"/>
                <a:ea typeface="Calibri" panose="020F0502020204030204" pitchFamily="34" charset="0"/>
                <a:cs typeface="Calibri" panose="020F0502020204030204" pitchFamily="34" charset="0"/>
              </a:rPr>
              <a:t> = 2  or 0.16 </a:t>
            </a:r>
            <a:r>
              <a:rPr lang="en-US" sz="1600" b="1" err="1">
                <a:latin typeface="Calibri" panose="020F0502020204030204" pitchFamily="34" charset="0"/>
                <a:ea typeface="Calibri" panose="020F0502020204030204" pitchFamily="34" charset="0"/>
                <a:cs typeface="Calibri" panose="020F0502020204030204" pitchFamily="34" charset="0"/>
              </a:rPr>
              <a:t>lbf</a:t>
            </a:r>
            <a:r>
              <a:rPr lang="en-US" sz="1600" b="1">
                <a:latin typeface="Calibri" panose="020F0502020204030204" pitchFamily="34" charset="0"/>
                <a:ea typeface="Calibri" panose="020F0502020204030204" pitchFamily="34" charset="0"/>
                <a:cs typeface="Calibri" panose="020F0502020204030204" pitchFamily="34" charset="0"/>
              </a:rPr>
              <a:t> @ 10K)  </a:t>
            </a:r>
            <a:r>
              <a:rPr lang="en-US" sz="1400" b="1">
                <a:latin typeface="Calibri" panose="020F0502020204030204" pitchFamily="34" charset="0"/>
                <a:ea typeface="Calibri" panose="020F0502020204030204" pitchFamily="34" charset="0"/>
                <a:cs typeface="Calibri" panose="020F0502020204030204" pitchFamily="34" charset="0"/>
              </a:rPr>
              <a:t> </a:t>
            </a:r>
          </a:p>
        </p:txBody>
      </p:sp>
      <p:pic>
        <p:nvPicPr>
          <p:cNvPr id="10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0150" y="1882108"/>
            <a:ext cx="6743700" cy="26482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ular Callout 7"/>
          <p:cNvSpPr/>
          <p:nvPr/>
        </p:nvSpPr>
        <p:spPr>
          <a:xfrm>
            <a:off x="6928866" y="3277385"/>
            <a:ext cx="1200150" cy="514350"/>
          </a:xfrm>
          <a:prstGeom prst="wedge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a:t>14.43 %  Contribution</a:t>
            </a:r>
          </a:p>
        </p:txBody>
      </p:sp>
    </p:spTree>
    <p:extLst>
      <p:ext uri="{BB962C8B-B14F-4D97-AF65-F5344CB8AC3E}">
        <p14:creationId xmlns:p14="http://schemas.microsoft.com/office/powerpoint/2010/main" val="40660794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a:xfrm>
            <a:off x="1842210" y="0"/>
            <a:ext cx="6044490" cy="971550"/>
          </a:xfrm>
        </p:spPr>
        <p:txBody>
          <a:bodyPr>
            <a:noAutofit/>
          </a:bodyPr>
          <a:lstStyle/>
          <a:p>
            <a:r>
              <a:rPr lang="en-US"/>
              <a:t>Measurement Uncertainty</a:t>
            </a:r>
          </a:p>
        </p:txBody>
      </p:sp>
      <p:sp>
        <p:nvSpPr>
          <p:cNvPr id="22" name="Slide Number Placeholder 3"/>
          <p:cNvSpPr>
            <a:spLocks noGrp="1"/>
          </p:cNvSpPr>
          <p:nvPr>
            <p:ph type="sldNum" sz="quarter" idx="12"/>
          </p:nvPr>
        </p:nvSpPr>
        <p:spPr>
          <a:xfrm>
            <a:off x="6553200" y="4857750"/>
            <a:ext cx="2133600" cy="273844"/>
          </a:xfrm>
          <a:prstGeom prst="rect">
            <a:avLst/>
          </a:prstGeom>
        </p:spPr>
        <p:txBody>
          <a:bodyPr vert="horz" lIns="68580" tIns="34290" rIns="68580" bIns="34290" rtlCol="0" anchor="ctr"/>
          <a:lstStyle>
            <a:defPPr>
              <a:defRPr lang="en-US"/>
            </a:defPPr>
            <a:lvl1pPr marL="0" algn="r" defTabSz="685800" rtl="0" eaLnBrk="1" latinLnBrk="0" hangingPunct="1">
              <a:defRPr sz="1200" kern="1200">
                <a:solidFill>
                  <a:schemeClr val="tx1">
                    <a:tint val="75000"/>
                  </a:schemeClr>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A19DD271-7072-4415-B438-C0BE0194F991}" type="slidenum">
              <a:rPr lang="en-US" smtClean="0"/>
              <a:pPr/>
              <a:t>22</a:t>
            </a:fld>
            <a:endParaRPr lang="en-US"/>
          </a:p>
        </p:txBody>
      </p:sp>
      <p:sp>
        <p:nvSpPr>
          <p:cNvPr id="2" name="TextBox 1"/>
          <p:cNvSpPr txBox="1"/>
          <p:nvPr/>
        </p:nvSpPr>
        <p:spPr>
          <a:xfrm>
            <a:off x="1200150" y="721949"/>
            <a:ext cx="6793706" cy="1054135"/>
          </a:xfrm>
          <a:prstGeom prst="rect">
            <a:avLst/>
          </a:prstGeom>
          <a:noFill/>
        </p:spPr>
        <p:txBody>
          <a:bodyPr wrap="square" lIns="68580" tIns="34290" rIns="68580" bIns="34290" rtlCol="0" anchor="t">
            <a:spAutoFit/>
          </a:bodyPr>
          <a:lstStyle/>
          <a:p>
            <a:r>
              <a:rPr lang="en-US" sz="1600">
                <a:latin typeface="Calibri" panose="020F0502020204030204" pitchFamily="34" charset="0"/>
                <a:ea typeface="Calibri" panose="020F0502020204030204" pitchFamily="34" charset="0"/>
                <a:cs typeface="Calibri" panose="020F0502020204030204" pitchFamily="34" charset="0"/>
              </a:rPr>
              <a:t>Let’s examine CMC (Calibration Measurement Capability) using a secondary standard as the reference and how it affects the Expanded Uncertainty. </a:t>
            </a:r>
            <a:r>
              <a:rPr lang="en-US" sz="1600" b="1">
                <a:latin typeface="Calibri" panose="020F0502020204030204" pitchFamily="34" charset="0"/>
                <a:ea typeface="Calibri" panose="020F0502020204030204" pitchFamily="34" charset="0"/>
                <a:cs typeface="Calibri" panose="020F0502020204030204" pitchFamily="34" charset="0"/>
              </a:rPr>
              <a:t>Accredited Calibration Supplier with Secondary Standards as the Reference (CMC 0.04 % for </a:t>
            </a:r>
            <a:r>
              <a:rPr lang="en-US" sz="1600" b="1" i="1">
                <a:latin typeface="Calibri" panose="020F0502020204030204" pitchFamily="34" charset="0"/>
                <a:ea typeface="Calibri" panose="020F0502020204030204" pitchFamily="34" charset="0"/>
                <a:cs typeface="Calibri" panose="020F0502020204030204" pitchFamily="34" charset="0"/>
              </a:rPr>
              <a:t>k</a:t>
            </a:r>
            <a:r>
              <a:rPr lang="en-US" sz="1600" b="1">
                <a:latin typeface="Calibri" panose="020F0502020204030204" pitchFamily="34" charset="0"/>
                <a:ea typeface="Calibri" panose="020F0502020204030204" pitchFamily="34" charset="0"/>
                <a:cs typeface="Calibri" panose="020F0502020204030204" pitchFamily="34" charset="0"/>
              </a:rPr>
              <a:t> = 2 or 4 </a:t>
            </a:r>
            <a:r>
              <a:rPr lang="en-US" sz="1600" b="1" err="1">
                <a:latin typeface="Calibri" panose="020F0502020204030204" pitchFamily="34" charset="0"/>
                <a:ea typeface="Calibri" panose="020F0502020204030204" pitchFamily="34" charset="0"/>
                <a:cs typeface="Calibri" panose="020F0502020204030204" pitchFamily="34" charset="0"/>
              </a:rPr>
              <a:t>lbf</a:t>
            </a:r>
            <a:r>
              <a:rPr lang="en-US" sz="1600" b="1">
                <a:latin typeface="Calibri" panose="020F0502020204030204" pitchFamily="34" charset="0"/>
                <a:ea typeface="Calibri" panose="020F0502020204030204" pitchFamily="34" charset="0"/>
                <a:cs typeface="Calibri" panose="020F0502020204030204" pitchFamily="34" charset="0"/>
              </a:rPr>
              <a:t>)  </a:t>
            </a:r>
          </a:p>
        </p:txBody>
      </p:sp>
      <p:pic>
        <p:nvPicPr>
          <p:cNvPr id="205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0151" y="1852792"/>
            <a:ext cx="6793707" cy="26678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Rectangular Callout 14"/>
          <p:cNvSpPr/>
          <p:nvPr/>
        </p:nvSpPr>
        <p:spPr>
          <a:xfrm>
            <a:off x="6981445" y="3298229"/>
            <a:ext cx="1108239" cy="514350"/>
          </a:xfrm>
          <a:prstGeom prst="wedge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a:t>95.74 %  Contribution</a:t>
            </a:r>
          </a:p>
        </p:txBody>
      </p:sp>
    </p:spTree>
    <p:extLst>
      <p:ext uri="{BB962C8B-B14F-4D97-AF65-F5344CB8AC3E}">
        <p14:creationId xmlns:p14="http://schemas.microsoft.com/office/powerpoint/2010/main" val="39752507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a:xfrm>
            <a:off x="1912770" y="-1206"/>
            <a:ext cx="6031080" cy="1082006"/>
          </a:xfrm>
        </p:spPr>
        <p:txBody>
          <a:bodyPr>
            <a:noAutofit/>
          </a:bodyPr>
          <a:lstStyle/>
          <a:p>
            <a:r>
              <a:rPr lang="en-US"/>
              <a:t>Measurement Uncertainty</a:t>
            </a:r>
          </a:p>
        </p:txBody>
      </p:sp>
      <p:sp>
        <p:nvSpPr>
          <p:cNvPr id="22" name="Slide Number Placeholder 3"/>
          <p:cNvSpPr>
            <a:spLocks noGrp="1"/>
          </p:cNvSpPr>
          <p:nvPr>
            <p:ph type="sldNum" sz="quarter" idx="12"/>
          </p:nvPr>
        </p:nvSpPr>
        <p:spPr>
          <a:xfrm>
            <a:off x="6553200" y="4857750"/>
            <a:ext cx="2133600" cy="273844"/>
          </a:xfrm>
          <a:prstGeom prst="rect">
            <a:avLst/>
          </a:prstGeom>
        </p:spPr>
        <p:txBody>
          <a:bodyPr vert="horz" lIns="68580" tIns="34290" rIns="68580" bIns="34290" rtlCol="0" anchor="ctr"/>
          <a:lstStyle>
            <a:defPPr>
              <a:defRPr lang="en-US"/>
            </a:defPPr>
            <a:lvl1pPr marL="0" algn="r" defTabSz="685800" rtl="0" eaLnBrk="1" latinLnBrk="0" hangingPunct="1">
              <a:defRPr sz="1200" kern="1200">
                <a:solidFill>
                  <a:schemeClr val="tx1">
                    <a:tint val="75000"/>
                  </a:schemeClr>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A19DD271-7072-4415-B438-C0BE0194F991}" type="slidenum">
              <a:rPr lang="en-US" smtClean="0"/>
              <a:pPr/>
              <a:t>23</a:t>
            </a:fld>
            <a:endParaRPr lang="en-US"/>
          </a:p>
        </p:txBody>
      </p:sp>
      <p:sp>
        <p:nvSpPr>
          <p:cNvPr id="2" name="TextBox 1"/>
          <p:cNvSpPr txBox="1"/>
          <p:nvPr/>
        </p:nvSpPr>
        <p:spPr>
          <a:xfrm>
            <a:off x="820010" y="496039"/>
            <a:ext cx="7503979" cy="830997"/>
          </a:xfrm>
          <a:prstGeom prst="rect">
            <a:avLst/>
          </a:prstGeom>
          <a:noFill/>
        </p:spPr>
        <p:txBody>
          <a:bodyPr wrap="square" rtlCol="0">
            <a:spAutoFit/>
          </a:bodyPr>
          <a:lstStyle/>
          <a:p>
            <a:r>
              <a:rPr lang="en-US" sz="1600"/>
              <a:t>Let’s examine CMC (Calibration Measurement Capability) and what the Reference CMC does to the calibration results. Deadweight Primary Standard Versus Secondary Standards</a:t>
            </a:r>
            <a:endParaRPr lang="en-US" sz="1600" b="1">
              <a:solidFill>
                <a:srgbClr val="C00000"/>
              </a:solidFill>
            </a:endParaRPr>
          </a:p>
        </p:txBody>
      </p:sp>
      <p:sp>
        <p:nvSpPr>
          <p:cNvPr id="4" name="TextBox 3"/>
          <p:cNvSpPr txBox="1"/>
          <p:nvPr/>
        </p:nvSpPr>
        <p:spPr>
          <a:xfrm>
            <a:off x="1317347" y="1570493"/>
            <a:ext cx="3347694" cy="923330"/>
          </a:xfrm>
          <a:prstGeom prst="rect">
            <a:avLst/>
          </a:prstGeom>
          <a:noFill/>
        </p:spPr>
        <p:txBody>
          <a:bodyPr wrap="square" rtlCol="0">
            <a:spAutoFit/>
          </a:bodyPr>
          <a:lstStyle/>
          <a:p>
            <a:pPr algn="ctr"/>
            <a:r>
              <a:rPr lang="en-US" sz="1350" b="1">
                <a:solidFill>
                  <a:schemeClr val="tx1">
                    <a:lumMod val="95000"/>
                    <a:lumOff val="5000"/>
                  </a:schemeClr>
                </a:solidFill>
              </a:rPr>
              <a:t>Expanded Uncertainty @ 10K = 0.41 </a:t>
            </a:r>
            <a:r>
              <a:rPr lang="en-US" sz="1350" b="1" err="1">
                <a:solidFill>
                  <a:schemeClr val="tx1">
                    <a:lumMod val="95000"/>
                    <a:lumOff val="5000"/>
                  </a:schemeClr>
                </a:solidFill>
              </a:rPr>
              <a:t>lbf</a:t>
            </a:r>
            <a:r>
              <a:rPr lang="en-US" sz="1350" b="1">
                <a:solidFill>
                  <a:schemeClr val="tx1">
                    <a:lumMod val="95000"/>
                    <a:lumOff val="5000"/>
                  </a:schemeClr>
                </a:solidFill>
              </a:rPr>
              <a:t> </a:t>
            </a:r>
          </a:p>
          <a:p>
            <a:pPr algn="ctr"/>
            <a:r>
              <a:rPr lang="en-US" sz="1350"/>
              <a:t>Morehouse CMC = 0.16 </a:t>
            </a:r>
            <a:r>
              <a:rPr lang="en-US" sz="1350" err="1"/>
              <a:t>lbf</a:t>
            </a:r>
            <a:endParaRPr lang="en-US" sz="1350"/>
          </a:p>
          <a:p>
            <a:pPr algn="ctr"/>
            <a:r>
              <a:rPr lang="en-US" sz="1350"/>
              <a:t>Repeatability = 0.057 </a:t>
            </a:r>
            <a:r>
              <a:rPr lang="en-US" sz="1350" err="1"/>
              <a:t>lbf</a:t>
            </a:r>
            <a:r>
              <a:rPr lang="en-US" sz="1350"/>
              <a:t> </a:t>
            </a:r>
          </a:p>
          <a:p>
            <a:pPr algn="ctr"/>
            <a:r>
              <a:rPr lang="en-US" sz="1350"/>
              <a:t>   </a:t>
            </a:r>
          </a:p>
        </p:txBody>
      </p:sp>
      <p:sp>
        <p:nvSpPr>
          <p:cNvPr id="17" name="TextBox 16"/>
          <p:cNvSpPr txBox="1"/>
          <p:nvPr/>
        </p:nvSpPr>
        <p:spPr>
          <a:xfrm>
            <a:off x="4665041" y="1570492"/>
            <a:ext cx="3347694" cy="923330"/>
          </a:xfrm>
          <a:prstGeom prst="rect">
            <a:avLst/>
          </a:prstGeom>
          <a:noFill/>
        </p:spPr>
        <p:txBody>
          <a:bodyPr wrap="square" rtlCol="0">
            <a:spAutoFit/>
          </a:bodyPr>
          <a:lstStyle/>
          <a:p>
            <a:pPr algn="ctr"/>
            <a:r>
              <a:rPr lang="en-US" sz="1350" b="1">
                <a:solidFill>
                  <a:srgbClr val="C00000"/>
                </a:solidFill>
              </a:rPr>
              <a:t>Expanded Uncertainty @ 10K =  4.03 </a:t>
            </a:r>
            <a:r>
              <a:rPr lang="en-US" sz="1350" b="1" err="1">
                <a:solidFill>
                  <a:srgbClr val="C00000"/>
                </a:solidFill>
              </a:rPr>
              <a:t>lbf</a:t>
            </a:r>
            <a:endParaRPr lang="en-US" sz="1350" b="1">
              <a:solidFill>
                <a:srgbClr val="C00000"/>
              </a:solidFill>
            </a:endParaRPr>
          </a:p>
          <a:p>
            <a:pPr algn="ctr"/>
            <a:r>
              <a:rPr lang="en-US" sz="1350">
                <a:solidFill>
                  <a:srgbClr val="C00000"/>
                </a:solidFill>
              </a:rPr>
              <a:t>Accredited Cal Supplier CMC = 4.00 </a:t>
            </a:r>
            <a:r>
              <a:rPr lang="en-US" sz="1350" err="1">
                <a:solidFill>
                  <a:srgbClr val="C00000"/>
                </a:solidFill>
              </a:rPr>
              <a:t>lbf</a:t>
            </a:r>
            <a:endParaRPr lang="en-US" sz="1350">
              <a:solidFill>
                <a:srgbClr val="C00000"/>
              </a:solidFill>
            </a:endParaRPr>
          </a:p>
          <a:p>
            <a:pPr algn="ctr"/>
            <a:r>
              <a:rPr lang="en-US" sz="1350">
                <a:solidFill>
                  <a:srgbClr val="C00000"/>
                </a:solidFill>
              </a:rPr>
              <a:t>Repeatability = 0.379 </a:t>
            </a:r>
            <a:r>
              <a:rPr lang="en-US" sz="1350" err="1">
                <a:solidFill>
                  <a:srgbClr val="C00000"/>
                </a:solidFill>
              </a:rPr>
              <a:t>lbf</a:t>
            </a:r>
            <a:endParaRPr lang="en-US" sz="1350">
              <a:solidFill>
                <a:srgbClr val="C00000"/>
              </a:solidFill>
            </a:endParaRPr>
          </a:p>
          <a:p>
            <a:pPr algn="ctr"/>
            <a:r>
              <a:rPr lang="en-US" sz="1350"/>
              <a:t>   </a:t>
            </a:r>
          </a:p>
        </p:txBody>
      </p:sp>
      <p:pic>
        <p:nvPicPr>
          <p:cNvPr id="3078"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0011" y="2331244"/>
            <a:ext cx="3604506" cy="2583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9"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66680" y="2331244"/>
            <a:ext cx="3557310" cy="2583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ular Callout 5"/>
          <p:cNvSpPr/>
          <p:nvPr/>
        </p:nvSpPr>
        <p:spPr>
          <a:xfrm>
            <a:off x="2743200" y="905359"/>
            <a:ext cx="3657600" cy="672686"/>
          </a:xfrm>
          <a:prstGeom prst="wedgeRectCallout">
            <a:avLst/>
          </a:prstGeom>
        </p:spPr>
        <p:style>
          <a:lnRef idx="2">
            <a:schemeClr val="accent6"/>
          </a:lnRef>
          <a:fillRef idx="1">
            <a:schemeClr val="lt1"/>
          </a:fillRef>
          <a:effectRef idx="0">
            <a:schemeClr val="accent6"/>
          </a:effectRef>
          <a:fontRef idx="minor">
            <a:schemeClr val="dk1"/>
          </a:fontRef>
        </p:style>
        <p:txBody>
          <a:bodyPr lIns="68580" tIns="34290" rIns="68580" bIns="34290" rtlCol="0" anchor="ctr"/>
          <a:lstStyle/>
          <a:p>
            <a:pPr algn="ctr"/>
            <a:r>
              <a:rPr lang="en-US" sz="1350"/>
              <a:t>Expanded Uncertainty when calibrated with Primary Standards is approximately 10 times lower than using secondary standards </a:t>
            </a:r>
          </a:p>
        </p:txBody>
      </p:sp>
    </p:spTree>
    <p:extLst>
      <p:ext uri="{BB962C8B-B14F-4D97-AF65-F5344CB8AC3E}">
        <p14:creationId xmlns:p14="http://schemas.microsoft.com/office/powerpoint/2010/main" val="2669195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6D202B-7F9C-DE40-7A5E-BAFA998A7E56}"/>
              </a:ext>
            </a:extLst>
          </p:cNvPr>
          <p:cNvSpPr>
            <a:spLocks noGrp="1"/>
          </p:cNvSpPr>
          <p:nvPr>
            <p:ph type="title"/>
          </p:nvPr>
        </p:nvSpPr>
        <p:spPr/>
        <p:txBody>
          <a:bodyPr/>
          <a:lstStyle/>
          <a:p>
            <a:r>
              <a:rPr lang="en-US"/>
              <a:t>Metrological Traceability Review</a:t>
            </a:r>
          </a:p>
        </p:txBody>
      </p:sp>
      <p:sp>
        <p:nvSpPr>
          <p:cNvPr id="5" name="Footer Placeholder 4">
            <a:extLst>
              <a:ext uri="{FF2B5EF4-FFF2-40B4-BE49-F238E27FC236}">
                <a16:creationId xmlns:a16="http://schemas.microsoft.com/office/drawing/2014/main" id="{75F65D69-6C43-38E3-FFB1-05D8254CC38A}"/>
              </a:ext>
            </a:extLst>
          </p:cNvPr>
          <p:cNvSpPr>
            <a:spLocks noGrp="1"/>
          </p:cNvSpPr>
          <p:nvPr>
            <p:ph type="ftr" sz="quarter" idx="11"/>
          </p:nvPr>
        </p:nvSpPr>
        <p:spPr/>
        <p:txBody>
          <a:bodyPr/>
          <a:lstStyle/>
          <a:p>
            <a:endParaRPr lang="en-US"/>
          </a:p>
        </p:txBody>
      </p:sp>
      <p:pic>
        <p:nvPicPr>
          <p:cNvPr id="1026" name="Picture 2" descr="1">
            <a:extLst>
              <a:ext uri="{FF2B5EF4-FFF2-40B4-BE49-F238E27FC236}">
                <a16:creationId xmlns:a16="http://schemas.microsoft.com/office/drawing/2014/main" id="{B4E06137-A4F2-8B2A-F39E-9EF51D10393C}"/>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479377" y="864687"/>
            <a:ext cx="2512355" cy="326231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9A9BBA04-9DFA-F8F6-25B1-31E4DDF36996}"/>
              </a:ext>
            </a:extLst>
          </p:cNvPr>
          <p:cNvPicPr>
            <a:picLocks noChangeAspect="1"/>
          </p:cNvPicPr>
          <p:nvPr/>
        </p:nvPicPr>
        <p:blipFill>
          <a:blip r:embed="rId3"/>
          <a:stretch>
            <a:fillRect/>
          </a:stretch>
        </p:blipFill>
        <p:spPr>
          <a:xfrm>
            <a:off x="3117342" y="864687"/>
            <a:ext cx="5723496" cy="1824292"/>
          </a:xfrm>
          <a:prstGeom prst="rect">
            <a:avLst/>
          </a:prstGeom>
        </p:spPr>
      </p:pic>
    </p:spTree>
    <p:extLst>
      <p:ext uri="{BB962C8B-B14F-4D97-AF65-F5344CB8AC3E}">
        <p14:creationId xmlns:p14="http://schemas.microsoft.com/office/powerpoint/2010/main" val="27321277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6D202B-7F9C-DE40-7A5E-BAFA998A7E56}"/>
              </a:ext>
            </a:extLst>
          </p:cNvPr>
          <p:cNvSpPr>
            <a:spLocks noGrp="1"/>
          </p:cNvSpPr>
          <p:nvPr>
            <p:ph type="title"/>
          </p:nvPr>
        </p:nvSpPr>
        <p:spPr/>
        <p:txBody>
          <a:bodyPr/>
          <a:lstStyle/>
          <a:p>
            <a:r>
              <a:rPr lang="en-US"/>
              <a:t>Metrological Traceability Review</a:t>
            </a:r>
          </a:p>
        </p:txBody>
      </p:sp>
      <p:sp>
        <p:nvSpPr>
          <p:cNvPr id="4" name="Content Placeholder 3">
            <a:extLst>
              <a:ext uri="{FF2B5EF4-FFF2-40B4-BE49-F238E27FC236}">
                <a16:creationId xmlns:a16="http://schemas.microsoft.com/office/drawing/2014/main" id="{8940AED2-5F11-6BC5-6245-C03A391C03C5}"/>
              </a:ext>
            </a:extLst>
          </p:cNvPr>
          <p:cNvSpPr>
            <a:spLocks noGrp="1"/>
          </p:cNvSpPr>
          <p:nvPr>
            <p:ph sz="half" idx="2"/>
          </p:nvPr>
        </p:nvSpPr>
        <p:spPr>
          <a:xfrm>
            <a:off x="4475018" y="1369219"/>
            <a:ext cx="3886200" cy="1796545"/>
          </a:xfrm>
        </p:spPr>
        <p:txBody>
          <a:bodyPr>
            <a:normAutofit/>
          </a:bodyPr>
          <a:lstStyle/>
          <a:p>
            <a:pPr>
              <a:buFont typeface="Arial" panose="020B0604020202020204" pitchFamily="34" charset="0"/>
              <a:buChar char="•"/>
            </a:pPr>
            <a:r>
              <a:rPr lang="en-US" sz="2000">
                <a:latin typeface="Calibri" panose="020F0502020204030204" pitchFamily="34" charset="0"/>
                <a:ea typeface="Calibri" panose="020F0502020204030204" pitchFamily="34" charset="0"/>
                <a:cs typeface="Calibri" panose="020F0502020204030204" pitchFamily="34" charset="0"/>
              </a:rPr>
              <a:t>The resolution is1 µ inch</a:t>
            </a:r>
          </a:p>
          <a:p>
            <a:pPr>
              <a:buFont typeface="Arial" panose="020B0604020202020204" pitchFamily="34" charset="0"/>
              <a:buChar char="•"/>
            </a:pPr>
            <a:r>
              <a:rPr lang="en-US" sz="2000">
                <a:latin typeface="Calibri" panose="020F0502020204030204" pitchFamily="34" charset="0"/>
                <a:ea typeface="Calibri" panose="020F0502020204030204" pitchFamily="34" charset="0"/>
                <a:cs typeface="Calibri" panose="020F0502020204030204" pitchFamily="34" charset="0"/>
              </a:rPr>
              <a:t>Master thread gauge had Measurement Uncertainty of 35 µ inch</a:t>
            </a:r>
          </a:p>
          <a:p>
            <a:pPr>
              <a:buFont typeface="Arial" panose="020B0604020202020204" pitchFamily="34" charset="0"/>
              <a:buChar char="•"/>
            </a:pPr>
            <a:r>
              <a:rPr lang="en-US" sz="2000">
                <a:latin typeface="Calibri" panose="020F0502020204030204" pitchFamily="34" charset="0"/>
                <a:ea typeface="Calibri" panose="020F0502020204030204" pitchFamily="34" charset="0"/>
                <a:cs typeface="Calibri" panose="020F0502020204030204" pitchFamily="34" charset="0"/>
              </a:rPr>
              <a:t>Gage R &amp; R was 7 µ inch</a:t>
            </a:r>
          </a:p>
          <a:p>
            <a:endParaRPr lang="en-US"/>
          </a:p>
        </p:txBody>
      </p:sp>
      <p:sp>
        <p:nvSpPr>
          <p:cNvPr id="5" name="Footer Placeholder 4">
            <a:extLst>
              <a:ext uri="{FF2B5EF4-FFF2-40B4-BE49-F238E27FC236}">
                <a16:creationId xmlns:a16="http://schemas.microsoft.com/office/drawing/2014/main" id="{75F65D69-6C43-38E3-FFB1-05D8254CC38A}"/>
              </a:ext>
            </a:extLst>
          </p:cNvPr>
          <p:cNvSpPr>
            <a:spLocks noGrp="1"/>
          </p:cNvSpPr>
          <p:nvPr>
            <p:ph type="ftr" sz="quarter" idx="11"/>
          </p:nvPr>
        </p:nvSpPr>
        <p:spPr/>
        <p:txBody>
          <a:bodyPr/>
          <a:lstStyle/>
          <a:p>
            <a:endParaRPr lang="en-US"/>
          </a:p>
        </p:txBody>
      </p:sp>
      <p:pic>
        <p:nvPicPr>
          <p:cNvPr id="1026" name="Picture 2" descr="1">
            <a:extLst>
              <a:ext uri="{FF2B5EF4-FFF2-40B4-BE49-F238E27FC236}">
                <a16:creationId xmlns:a16="http://schemas.microsoft.com/office/drawing/2014/main" id="{B4E06137-A4F2-8B2A-F39E-9EF51D10393C}"/>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781539" y="981016"/>
            <a:ext cx="2811927" cy="365130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0A80557A-33C5-FCDB-9652-F279E9844682}"/>
              </a:ext>
            </a:extLst>
          </p:cNvPr>
          <p:cNvSpPr txBox="1"/>
          <p:nvPr/>
        </p:nvSpPr>
        <p:spPr>
          <a:xfrm>
            <a:off x="4475018" y="3530209"/>
            <a:ext cx="4170218" cy="984885"/>
          </a:xfrm>
          <a:prstGeom prst="rect">
            <a:avLst/>
          </a:prstGeom>
          <a:noFill/>
        </p:spPr>
        <p:txBody>
          <a:bodyPr wrap="square" rtlCol="0">
            <a:spAutoFit/>
          </a:bodyPr>
          <a:lstStyle/>
          <a:p>
            <a:r>
              <a:rPr lang="en-US" sz="2000">
                <a:latin typeface="Calibri" panose="020F0502020204030204" pitchFamily="34" charset="0"/>
                <a:ea typeface="Calibri" panose="020F0502020204030204" pitchFamily="34" charset="0"/>
                <a:cs typeface="Calibri" panose="020F0502020204030204" pitchFamily="34" charset="0"/>
              </a:rPr>
              <a:t>What would be the minimum uncertainty?</a:t>
            </a:r>
          </a:p>
          <a:p>
            <a:endParaRPr lang="en-US"/>
          </a:p>
        </p:txBody>
      </p:sp>
    </p:spTree>
    <p:extLst>
      <p:ext uri="{BB962C8B-B14F-4D97-AF65-F5344CB8AC3E}">
        <p14:creationId xmlns:p14="http://schemas.microsoft.com/office/powerpoint/2010/main" val="3485544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6D202B-7F9C-DE40-7A5E-BAFA998A7E56}"/>
              </a:ext>
            </a:extLst>
          </p:cNvPr>
          <p:cNvSpPr>
            <a:spLocks noGrp="1"/>
          </p:cNvSpPr>
          <p:nvPr>
            <p:ph type="title"/>
          </p:nvPr>
        </p:nvSpPr>
        <p:spPr/>
        <p:txBody>
          <a:bodyPr/>
          <a:lstStyle/>
          <a:p>
            <a:r>
              <a:rPr lang="en-US"/>
              <a:t>Metrological Traceability Review</a:t>
            </a:r>
          </a:p>
        </p:txBody>
      </p:sp>
      <p:sp>
        <p:nvSpPr>
          <p:cNvPr id="5" name="Footer Placeholder 4">
            <a:extLst>
              <a:ext uri="{FF2B5EF4-FFF2-40B4-BE49-F238E27FC236}">
                <a16:creationId xmlns:a16="http://schemas.microsoft.com/office/drawing/2014/main" id="{75F65D69-6C43-38E3-FFB1-05D8254CC38A}"/>
              </a:ext>
            </a:extLst>
          </p:cNvPr>
          <p:cNvSpPr>
            <a:spLocks noGrp="1"/>
          </p:cNvSpPr>
          <p:nvPr>
            <p:ph type="ftr" sz="quarter" idx="11"/>
          </p:nvPr>
        </p:nvSpPr>
        <p:spPr/>
        <p:txBody>
          <a:bodyPr/>
          <a:lstStyle/>
          <a:p>
            <a:endParaRPr lang="en-US"/>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C64B979F-E723-4071-5DC0-054B893BC46F}"/>
                  </a:ext>
                </a:extLst>
              </p:cNvPr>
              <p:cNvSpPr txBox="1"/>
              <p:nvPr/>
            </p:nvSpPr>
            <p:spPr>
              <a:xfrm>
                <a:off x="4504161" y="1165694"/>
                <a:ext cx="2961432" cy="408638"/>
              </a:xfrm>
              <a:prstGeom prst="rect">
                <a:avLst/>
              </a:prstGeom>
              <a:noFill/>
            </p:spPr>
            <p:txBody>
              <a:bodyPr wrap="square" lIns="0" tIns="0" rIns="0" bIns="0" rtlCol="0">
                <a:spAutoFit/>
              </a:bodyPr>
              <a:lstStyle/>
              <a:p>
                <a14:m>
                  <m:oMath xmlns:m="http://schemas.openxmlformats.org/officeDocument/2006/math">
                    <m:r>
                      <a:rPr lang="en-US" b="0" i="1" smtClean="0">
                        <a:latin typeface="Cambria Math" panose="02040503050406030204" pitchFamily="18" charset="0"/>
                      </a:rPr>
                      <m:t>𝑅𝑒𝑠𝑜𝑙𝑢𝑡𝑖𝑜𝑛</m:t>
                    </m:r>
                    <m:r>
                      <a:rPr lang="en-US" b="0" i="1" smtClean="0">
                        <a:latin typeface="Cambria Math" panose="02040503050406030204" pitchFamily="18" charset="0"/>
                      </a:rPr>
                      <m:t>(</m:t>
                    </m:r>
                    <m:r>
                      <a:rPr lang="en-US" b="0" i="1" smtClean="0">
                        <a:latin typeface="Cambria Math" panose="02040503050406030204" pitchFamily="18" charset="0"/>
                      </a:rPr>
                      <m:t>𝑅</m:t>
                    </m:r>
                    <m:r>
                      <a:rPr lang="en-US" b="0" i="1" smtClean="0">
                        <a:latin typeface="Cambria Math" panose="02040503050406030204" pitchFamily="18" charset="0"/>
                      </a:rPr>
                      <m:t>)=</m:t>
                    </m:r>
                    <m:f>
                      <m:fPr>
                        <m:ctrlPr>
                          <a:rPr lang="en-US" i="1" smtClean="0">
                            <a:latin typeface="Cambria Math" panose="02040503050406030204" pitchFamily="18" charset="0"/>
                          </a:rPr>
                        </m:ctrlPr>
                      </m:fPr>
                      <m:num>
                        <m:r>
                          <a:rPr lang="en-US" b="0" i="1" smtClean="0">
                            <a:latin typeface="Cambria Math" panose="02040503050406030204" pitchFamily="18" charset="0"/>
                          </a:rPr>
                          <m:t>0.000 001</m:t>
                        </m:r>
                      </m:num>
                      <m:den>
                        <m:rad>
                          <m:radPr>
                            <m:degHide m:val="on"/>
                            <m:ctrlPr>
                              <a:rPr lang="en-US" i="1" smtClean="0">
                                <a:latin typeface="Cambria Math" panose="02040503050406030204" pitchFamily="18" charset="0"/>
                              </a:rPr>
                            </m:ctrlPr>
                          </m:radPr>
                          <m:deg/>
                          <m:e>
                            <m:r>
                              <a:rPr lang="en-US" b="0" i="1" smtClean="0">
                                <a:latin typeface="Cambria Math" panose="02040503050406030204" pitchFamily="18" charset="0"/>
                              </a:rPr>
                              <m:t>12</m:t>
                            </m:r>
                          </m:e>
                        </m:rad>
                      </m:den>
                    </m:f>
                  </m:oMath>
                </a14:m>
                <a:r>
                  <a:rPr lang="en-US"/>
                  <a:t> </a:t>
                </a:r>
              </a:p>
            </p:txBody>
          </p:sp>
        </mc:Choice>
        <mc:Fallback xmlns="">
          <p:sp>
            <p:nvSpPr>
              <p:cNvPr id="3" name="TextBox 2">
                <a:extLst>
                  <a:ext uri="{FF2B5EF4-FFF2-40B4-BE49-F238E27FC236}">
                    <a16:creationId xmlns:a16="http://schemas.microsoft.com/office/drawing/2014/main" id="{C64B979F-E723-4071-5DC0-054B893BC46F}"/>
                  </a:ext>
                </a:extLst>
              </p:cNvPr>
              <p:cNvSpPr txBox="1">
                <a:spLocks noRot="1" noChangeAspect="1" noMove="1" noResize="1" noEditPoints="1" noAdjustHandles="1" noChangeArrowheads="1" noChangeShapeType="1" noTextEdit="1"/>
              </p:cNvSpPr>
              <p:nvPr/>
            </p:nvSpPr>
            <p:spPr>
              <a:xfrm>
                <a:off x="4504161" y="1165694"/>
                <a:ext cx="2961432" cy="408638"/>
              </a:xfrm>
              <a:prstGeom prst="rect">
                <a:avLst/>
              </a:prstGeom>
              <a:blipFill>
                <a:blip r:embed="rId3"/>
                <a:stretch>
                  <a:fillRect l="-2881" b="-1044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211EEFB8-8D44-6AC3-72DA-0518DEB747B0}"/>
                  </a:ext>
                </a:extLst>
              </p:cNvPr>
              <p:cNvSpPr txBox="1"/>
              <p:nvPr/>
            </p:nvSpPr>
            <p:spPr>
              <a:xfrm>
                <a:off x="4504161" y="1808116"/>
                <a:ext cx="4306307" cy="52418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𝑀𝑎𝑠𝑡𝑒𝑟</m:t>
                      </m:r>
                      <m:r>
                        <a:rPr lang="en-US" b="0" i="1" smtClean="0">
                          <a:latin typeface="Cambria Math" panose="02040503050406030204" pitchFamily="18" charset="0"/>
                        </a:rPr>
                        <m:t> </m:t>
                      </m:r>
                      <m:r>
                        <a:rPr lang="en-US" b="0" i="1" smtClean="0">
                          <a:latin typeface="Cambria Math" panose="02040503050406030204" pitchFamily="18" charset="0"/>
                        </a:rPr>
                        <m:t>𝑇h𝑟𝑒𝑎𝑑</m:t>
                      </m:r>
                      <m:r>
                        <a:rPr lang="en-US" b="0" i="1" smtClean="0">
                          <a:latin typeface="Cambria Math" panose="02040503050406030204" pitchFamily="18" charset="0"/>
                        </a:rPr>
                        <m:t> </m:t>
                      </m:r>
                      <m:r>
                        <a:rPr lang="en-US" b="0" i="1" smtClean="0">
                          <a:latin typeface="Cambria Math" panose="02040503050406030204" pitchFamily="18" charset="0"/>
                        </a:rPr>
                        <m:t>𝐺𝑎𝑢𝑔𝑒</m:t>
                      </m:r>
                      <m:r>
                        <a:rPr lang="en-US" b="0" i="1" smtClean="0">
                          <a:latin typeface="Cambria Math" panose="02040503050406030204" pitchFamily="18" charset="0"/>
                        </a:rPr>
                        <m:t>(</m:t>
                      </m:r>
                      <m:r>
                        <a:rPr lang="en-US" b="0" i="1" smtClean="0">
                          <a:latin typeface="Cambria Math" panose="02040503050406030204" pitchFamily="18" charset="0"/>
                        </a:rPr>
                        <m:t>𝑀𝑇𝐺</m:t>
                      </m:r>
                      <m:r>
                        <a:rPr lang="en-US" b="0" i="1" smtClean="0">
                          <a:latin typeface="Cambria Math" panose="02040503050406030204" pitchFamily="18" charset="0"/>
                        </a:rPr>
                        <m:t>)=</m:t>
                      </m:r>
                      <m:f>
                        <m:fPr>
                          <m:ctrlPr>
                            <a:rPr lang="en-US" i="1" smtClean="0">
                              <a:latin typeface="Cambria Math" panose="02040503050406030204" pitchFamily="18" charset="0"/>
                            </a:rPr>
                          </m:ctrlPr>
                        </m:fPr>
                        <m:num>
                          <m:r>
                            <a:rPr lang="en-US" b="0" i="1" smtClean="0">
                              <a:latin typeface="Cambria Math" panose="02040503050406030204" pitchFamily="18" charset="0"/>
                            </a:rPr>
                            <m:t>0.000 035</m:t>
                          </m:r>
                        </m:num>
                        <m:den>
                          <m:r>
                            <a:rPr lang="en-US" b="0" i="1" smtClean="0">
                              <a:latin typeface="Cambria Math" panose="02040503050406030204" pitchFamily="18" charset="0"/>
                            </a:rPr>
                            <m:t>2</m:t>
                          </m:r>
                        </m:den>
                      </m:f>
                    </m:oMath>
                  </m:oMathPara>
                </a14:m>
                <a:endParaRPr lang="en-US"/>
              </a:p>
            </p:txBody>
          </p:sp>
        </mc:Choice>
        <mc:Fallback xmlns="">
          <p:sp>
            <p:nvSpPr>
              <p:cNvPr id="7" name="TextBox 6">
                <a:extLst>
                  <a:ext uri="{FF2B5EF4-FFF2-40B4-BE49-F238E27FC236}">
                    <a16:creationId xmlns:a16="http://schemas.microsoft.com/office/drawing/2014/main" id="{211EEFB8-8D44-6AC3-72DA-0518DEB747B0}"/>
                  </a:ext>
                </a:extLst>
              </p:cNvPr>
              <p:cNvSpPr txBox="1">
                <a:spLocks noRot="1" noChangeAspect="1" noMove="1" noResize="1" noEditPoints="1" noAdjustHandles="1" noChangeArrowheads="1" noChangeShapeType="1" noTextEdit="1"/>
              </p:cNvSpPr>
              <p:nvPr/>
            </p:nvSpPr>
            <p:spPr>
              <a:xfrm>
                <a:off x="4504161" y="1808116"/>
                <a:ext cx="4306307" cy="524182"/>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711B602F-4657-649E-6217-2E3E15CB4FC8}"/>
                  </a:ext>
                </a:extLst>
              </p:cNvPr>
              <p:cNvSpPr txBox="1"/>
              <p:nvPr/>
            </p:nvSpPr>
            <p:spPr>
              <a:xfrm>
                <a:off x="4504161" y="2566082"/>
                <a:ext cx="275216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𝐺𝑎𝑔𝑒</m:t>
                      </m:r>
                      <m:r>
                        <a:rPr lang="en-US" b="0" i="1" smtClean="0">
                          <a:latin typeface="Cambria Math" panose="02040503050406030204" pitchFamily="18" charset="0"/>
                        </a:rPr>
                        <m:t> </m:t>
                      </m:r>
                      <m:r>
                        <a:rPr lang="en-US" b="0" i="1" smtClean="0">
                          <a:latin typeface="Cambria Math" panose="02040503050406030204" pitchFamily="18" charset="0"/>
                        </a:rPr>
                        <m:t>𝑅</m:t>
                      </m:r>
                      <m:r>
                        <a:rPr lang="en-US" b="0" i="1" smtClean="0">
                          <a:latin typeface="Cambria Math" panose="02040503050406030204" pitchFamily="18" charset="0"/>
                        </a:rPr>
                        <m:t>&amp;</m:t>
                      </m:r>
                      <m:r>
                        <a:rPr lang="en-US" b="0" i="1" smtClean="0">
                          <a:latin typeface="Cambria Math" panose="02040503050406030204" pitchFamily="18" charset="0"/>
                        </a:rPr>
                        <m:t>𝑅</m:t>
                      </m:r>
                      <m:r>
                        <a:rPr lang="en-US" b="0" i="1" smtClean="0">
                          <a:latin typeface="Cambria Math" panose="02040503050406030204" pitchFamily="18" charset="0"/>
                        </a:rPr>
                        <m:t>(</m:t>
                      </m:r>
                      <m:r>
                        <a:rPr lang="en-US" b="0" i="1" smtClean="0">
                          <a:latin typeface="Cambria Math" panose="02040503050406030204" pitchFamily="18" charset="0"/>
                        </a:rPr>
                        <m:t>𝐺</m:t>
                      </m:r>
                      <m:r>
                        <a:rPr lang="en-US" b="0" i="1" smtClean="0">
                          <a:latin typeface="Cambria Math" panose="02040503050406030204" pitchFamily="18" charset="0"/>
                        </a:rPr>
                        <m:t>)=0.000 007</m:t>
                      </m:r>
                    </m:oMath>
                  </m:oMathPara>
                </a14:m>
                <a:endParaRPr lang="en-US"/>
              </a:p>
            </p:txBody>
          </p:sp>
        </mc:Choice>
        <mc:Fallback xmlns="">
          <p:sp>
            <p:nvSpPr>
              <p:cNvPr id="8" name="TextBox 7">
                <a:extLst>
                  <a:ext uri="{FF2B5EF4-FFF2-40B4-BE49-F238E27FC236}">
                    <a16:creationId xmlns:a16="http://schemas.microsoft.com/office/drawing/2014/main" id="{711B602F-4657-649E-6217-2E3E15CB4FC8}"/>
                  </a:ext>
                </a:extLst>
              </p:cNvPr>
              <p:cNvSpPr txBox="1">
                <a:spLocks noRot="1" noChangeAspect="1" noMove="1" noResize="1" noEditPoints="1" noAdjustHandles="1" noChangeArrowheads="1" noChangeShapeType="1" noTextEdit="1"/>
              </p:cNvSpPr>
              <p:nvPr/>
            </p:nvSpPr>
            <p:spPr>
              <a:xfrm>
                <a:off x="4504161" y="2566082"/>
                <a:ext cx="2752164" cy="276999"/>
              </a:xfrm>
              <a:prstGeom prst="rect">
                <a:avLst/>
              </a:prstGeom>
              <a:blipFill>
                <a:blip r:embed="rId5"/>
                <a:stretch>
                  <a:fillRect l="-2661" t="-2222" r="-1774" b="-3555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176BD782-E7DD-6AB8-EDF0-1B3599AA5AF4}"/>
                  </a:ext>
                </a:extLst>
              </p:cNvPr>
              <p:cNvSpPr txBox="1"/>
              <p:nvPr/>
            </p:nvSpPr>
            <p:spPr>
              <a:xfrm>
                <a:off x="4504161" y="3076865"/>
                <a:ext cx="2480166" cy="34310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𝑈𝑐</m:t>
                      </m:r>
                      <m:r>
                        <a:rPr lang="en-US" i="1" smtClean="0">
                          <a:latin typeface="Cambria Math" panose="02040503050406030204" pitchFamily="18" charset="0"/>
                        </a:rPr>
                        <m:t>=</m:t>
                      </m:r>
                      <m:rad>
                        <m:radPr>
                          <m:degHide m:val="on"/>
                          <m:ctrlPr>
                            <a:rPr lang="en-US" i="1" smtClean="0">
                              <a:latin typeface="Cambria Math" panose="02040503050406030204" pitchFamily="18" charset="0"/>
                            </a:rPr>
                          </m:ctrlPr>
                        </m:radPr>
                        <m:deg/>
                        <m:e>
                          <m:sSup>
                            <m:sSupPr>
                              <m:ctrlPr>
                                <a:rPr lang="en-US" i="1" smtClean="0">
                                  <a:latin typeface="Cambria Math" panose="02040503050406030204" pitchFamily="18" charset="0"/>
                                </a:rPr>
                              </m:ctrlPr>
                            </m:sSupPr>
                            <m:e>
                              <m:r>
                                <a:rPr lang="en-US" b="0" i="1" smtClean="0">
                                  <a:latin typeface="Cambria Math" panose="02040503050406030204" pitchFamily="18" charset="0"/>
                                </a:rPr>
                                <m:t>𝑅</m:t>
                              </m:r>
                            </m:e>
                            <m:sup>
                              <m:r>
                                <a:rPr lang="en-US" b="0" i="1" smtClean="0">
                                  <a:latin typeface="Cambria Math" panose="02040503050406030204" pitchFamily="18" charset="0"/>
                                </a:rPr>
                                <m:t>2</m:t>
                              </m:r>
                            </m:sup>
                          </m:sSup>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𝑀𝑇𝐺</m:t>
                              </m:r>
                            </m:e>
                            <m:sup>
                              <m:r>
                                <a:rPr lang="en-US" b="0" i="1" smtClean="0">
                                  <a:latin typeface="Cambria Math" panose="02040503050406030204" pitchFamily="18" charset="0"/>
                                </a:rPr>
                                <m:t>2</m:t>
                              </m:r>
                            </m:sup>
                          </m:sSup>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𝐺</m:t>
                              </m:r>
                            </m:e>
                            <m:sup>
                              <m:r>
                                <a:rPr lang="en-US" b="0" i="1" smtClean="0">
                                  <a:latin typeface="Cambria Math" panose="02040503050406030204" pitchFamily="18" charset="0"/>
                                </a:rPr>
                                <m:t>2</m:t>
                              </m:r>
                            </m:sup>
                          </m:sSup>
                        </m:e>
                      </m:rad>
                    </m:oMath>
                  </m:oMathPara>
                </a14:m>
                <a:endParaRPr lang="en-US"/>
              </a:p>
            </p:txBody>
          </p:sp>
        </mc:Choice>
        <mc:Fallback xmlns="">
          <p:sp>
            <p:nvSpPr>
              <p:cNvPr id="10" name="TextBox 9">
                <a:extLst>
                  <a:ext uri="{FF2B5EF4-FFF2-40B4-BE49-F238E27FC236}">
                    <a16:creationId xmlns:a16="http://schemas.microsoft.com/office/drawing/2014/main" id="{176BD782-E7DD-6AB8-EDF0-1B3599AA5AF4}"/>
                  </a:ext>
                </a:extLst>
              </p:cNvPr>
              <p:cNvSpPr txBox="1">
                <a:spLocks noRot="1" noChangeAspect="1" noMove="1" noResize="1" noEditPoints="1" noAdjustHandles="1" noChangeArrowheads="1" noChangeShapeType="1" noTextEdit="1"/>
              </p:cNvSpPr>
              <p:nvPr/>
            </p:nvSpPr>
            <p:spPr>
              <a:xfrm>
                <a:off x="4504161" y="3076865"/>
                <a:ext cx="2480166" cy="343107"/>
              </a:xfrm>
              <a:prstGeom prst="rect">
                <a:avLst/>
              </a:prstGeom>
              <a:blipFill>
                <a:blip r:embed="rId6"/>
                <a:stretch>
                  <a:fillRect l="-1966" r="-491" b="-535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DDC4D96B-4B24-DB96-2841-63029EC78306}"/>
                  </a:ext>
                </a:extLst>
              </p:cNvPr>
              <p:cNvSpPr txBox="1"/>
              <p:nvPr/>
            </p:nvSpPr>
            <p:spPr>
              <a:xfrm>
                <a:off x="4504161" y="3666003"/>
                <a:ext cx="1542987"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𝑈𝑐</m:t>
                      </m:r>
                      <m:r>
                        <a:rPr lang="en-US" b="0" i="1" smtClean="0">
                          <a:latin typeface="Cambria Math" panose="02040503050406030204" pitchFamily="18" charset="0"/>
                        </a:rPr>
                        <m:t>95=2×</m:t>
                      </m:r>
                      <m:r>
                        <a:rPr lang="en-US" b="0" i="1" smtClean="0">
                          <a:latin typeface="Cambria Math" panose="02040503050406030204" pitchFamily="18" charset="0"/>
                          <a:ea typeface="Cambria Math" panose="02040503050406030204" pitchFamily="18" charset="0"/>
                        </a:rPr>
                        <m:t>𝑈𝑐</m:t>
                      </m:r>
                    </m:oMath>
                  </m:oMathPara>
                </a14:m>
                <a:endParaRPr lang="en-US"/>
              </a:p>
            </p:txBody>
          </p:sp>
        </mc:Choice>
        <mc:Fallback xmlns="">
          <p:sp>
            <p:nvSpPr>
              <p:cNvPr id="11" name="TextBox 10">
                <a:extLst>
                  <a:ext uri="{FF2B5EF4-FFF2-40B4-BE49-F238E27FC236}">
                    <a16:creationId xmlns:a16="http://schemas.microsoft.com/office/drawing/2014/main" id="{DDC4D96B-4B24-DB96-2841-63029EC78306}"/>
                  </a:ext>
                </a:extLst>
              </p:cNvPr>
              <p:cNvSpPr txBox="1">
                <a:spLocks noRot="1" noChangeAspect="1" noMove="1" noResize="1" noEditPoints="1" noAdjustHandles="1" noChangeArrowheads="1" noChangeShapeType="1" noTextEdit="1"/>
              </p:cNvSpPr>
              <p:nvPr/>
            </p:nvSpPr>
            <p:spPr>
              <a:xfrm>
                <a:off x="4504161" y="3666003"/>
                <a:ext cx="1542987" cy="276999"/>
              </a:xfrm>
              <a:prstGeom prst="rect">
                <a:avLst/>
              </a:prstGeom>
              <a:blipFill>
                <a:blip r:embed="rId7"/>
                <a:stretch>
                  <a:fillRect l="-3557" r="-2372" b="-652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97FFE12A-8931-E1E2-883C-93FF522390A1}"/>
                  </a:ext>
                </a:extLst>
              </p:cNvPr>
              <p:cNvSpPr txBox="1"/>
              <p:nvPr/>
            </p:nvSpPr>
            <p:spPr>
              <a:xfrm>
                <a:off x="4504161" y="4176787"/>
                <a:ext cx="1645450"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𝑈𝑐</m:t>
                      </m:r>
                      <m:r>
                        <a:rPr lang="en-US" b="0" i="1" smtClean="0">
                          <a:latin typeface="Cambria Math" panose="02040503050406030204" pitchFamily="18" charset="0"/>
                        </a:rPr>
                        <m:t>95≅37.7</m:t>
                      </m:r>
                      <m:r>
                        <a:rPr lang="en-US" b="0" i="1" smtClean="0">
                          <a:latin typeface="Cambria Math" panose="02040503050406030204" pitchFamily="18" charset="0"/>
                          <a:ea typeface="Cambria Math" panose="02040503050406030204" pitchFamily="18" charset="0"/>
                        </a:rPr>
                        <m:t>𝜇</m:t>
                      </m:r>
                      <m:r>
                        <a:rPr lang="en-US" b="0" i="1" smtClean="0">
                          <a:latin typeface="Cambria Math" panose="02040503050406030204" pitchFamily="18" charset="0"/>
                          <a:ea typeface="Cambria Math" panose="02040503050406030204" pitchFamily="18" charset="0"/>
                        </a:rPr>
                        <m:t>𝑖𝑛</m:t>
                      </m:r>
                    </m:oMath>
                  </m:oMathPara>
                </a14:m>
                <a:endParaRPr lang="en-US"/>
              </a:p>
            </p:txBody>
          </p:sp>
        </mc:Choice>
        <mc:Fallback xmlns="">
          <p:sp>
            <p:nvSpPr>
              <p:cNvPr id="12" name="TextBox 11">
                <a:extLst>
                  <a:ext uri="{FF2B5EF4-FFF2-40B4-BE49-F238E27FC236}">
                    <a16:creationId xmlns:a16="http://schemas.microsoft.com/office/drawing/2014/main" id="{97FFE12A-8931-E1E2-883C-93FF522390A1}"/>
                  </a:ext>
                </a:extLst>
              </p:cNvPr>
              <p:cNvSpPr txBox="1">
                <a:spLocks noRot="1" noChangeAspect="1" noMove="1" noResize="1" noEditPoints="1" noAdjustHandles="1" noChangeArrowheads="1" noChangeShapeType="1" noTextEdit="1"/>
              </p:cNvSpPr>
              <p:nvPr/>
            </p:nvSpPr>
            <p:spPr>
              <a:xfrm>
                <a:off x="4504161" y="4176787"/>
                <a:ext cx="1645450" cy="276999"/>
              </a:xfrm>
              <a:prstGeom prst="rect">
                <a:avLst/>
              </a:prstGeom>
              <a:blipFill>
                <a:blip r:embed="rId8"/>
                <a:stretch>
                  <a:fillRect l="-2963" t="-2174" r="-4444" b="-30435"/>
                </a:stretch>
              </a:blipFill>
            </p:spPr>
            <p:txBody>
              <a:bodyPr/>
              <a:lstStyle/>
              <a:p>
                <a:r>
                  <a:rPr lang="en-US">
                    <a:noFill/>
                  </a:rPr>
                  <a:t> </a:t>
                </a:r>
              </a:p>
            </p:txBody>
          </p:sp>
        </mc:Fallback>
      </mc:AlternateContent>
      <p:pic>
        <p:nvPicPr>
          <p:cNvPr id="6" name="Picture 2" descr="1">
            <a:extLst>
              <a:ext uri="{FF2B5EF4-FFF2-40B4-BE49-F238E27FC236}">
                <a16:creationId xmlns:a16="http://schemas.microsoft.com/office/drawing/2014/main" id="{1392F510-515B-E6E2-5691-CCEA5D69E1B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81539" y="981016"/>
            <a:ext cx="2811927" cy="36513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9763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0" grpId="0"/>
      <p:bldP spid="11" grpId="0"/>
      <p:bldP spid="1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81C198-AC3F-A209-EFB4-1C0F9167A687}"/>
              </a:ext>
            </a:extLst>
          </p:cNvPr>
          <p:cNvSpPr>
            <a:spLocks noGrp="1"/>
          </p:cNvSpPr>
          <p:nvPr>
            <p:ph type="title"/>
          </p:nvPr>
        </p:nvSpPr>
        <p:spPr>
          <a:xfrm>
            <a:off x="365760" y="98445"/>
            <a:ext cx="8229600" cy="562356"/>
          </a:xfrm>
        </p:spPr>
        <p:txBody>
          <a:bodyPr/>
          <a:lstStyle/>
          <a:p>
            <a:r>
              <a:rPr lang="en-US"/>
              <a:t>Tolerances</a:t>
            </a:r>
          </a:p>
        </p:txBody>
      </p:sp>
      <p:sp>
        <p:nvSpPr>
          <p:cNvPr id="3" name="Content Placeholder 2">
            <a:extLst>
              <a:ext uri="{FF2B5EF4-FFF2-40B4-BE49-F238E27FC236}">
                <a16:creationId xmlns:a16="http://schemas.microsoft.com/office/drawing/2014/main" id="{A33D7D91-2A78-AB24-9D9A-56B3F6DAFACD}"/>
              </a:ext>
            </a:extLst>
          </p:cNvPr>
          <p:cNvSpPr>
            <a:spLocks noGrp="1"/>
          </p:cNvSpPr>
          <p:nvPr>
            <p:ph idx="1"/>
          </p:nvPr>
        </p:nvSpPr>
        <p:spPr>
          <a:xfrm>
            <a:off x="451116" y="635064"/>
            <a:ext cx="8144244" cy="2910580"/>
          </a:xfrm>
        </p:spPr>
        <p:txBody>
          <a:bodyPr>
            <a:normAutofit/>
          </a:bodyPr>
          <a:lstStyle/>
          <a:p>
            <a:r>
              <a:rPr lang="en-US" sz="1800" b="1">
                <a:latin typeface="Calibri" panose="020F0502020204030204" pitchFamily="34" charset="0"/>
                <a:ea typeface="Calibri" panose="020F0502020204030204" pitchFamily="34" charset="0"/>
                <a:cs typeface="Calibri" panose="020F0502020204030204" pitchFamily="34" charset="0"/>
              </a:rPr>
              <a:t>Tolerance: </a:t>
            </a:r>
            <a:r>
              <a:rPr lang="en-US" sz="1800">
                <a:latin typeface="Calibri" panose="020F0502020204030204" pitchFamily="34" charset="0"/>
                <a:ea typeface="Calibri" panose="020F0502020204030204" pitchFamily="34" charset="0"/>
                <a:cs typeface="Calibri" panose="020F0502020204030204" pitchFamily="34" charset="0"/>
              </a:rPr>
              <a:t>the</a:t>
            </a:r>
            <a:r>
              <a:rPr lang="en-US" sz="1800" b="1">
                <a:latin typeface="Calibri" panose="020F0502020204030204" pitchFamily="34" charset="0"/>
                <a:ea typeface="Calibri" panose="020F0502020204030204" pitchFamily="34" charset="0"/>
                <a:cs typeface="Calibri" panose="020F0502020204030204" pitchFamily="34" charset="0"/>
              </a:rPr>
              <a:t> </a:t>
            </a:r>
            <a:r>
              <a:rPr lang="en-US" sz="1800">
                <a:latin typeface="Calibri" panose="020F0502020204030204" pitchFamily="34" charset="0"/>
                <a:ea typeface="Calibri" panose="020F0502020204030204" pitchFamily="34" charset="0"/>
                <a:cs typeface="Calibri" panose="020F0502020204030204" pitchFamily="34" charset="0"/>
              </a:rPr>
              <a:t>total amount by which a specific characteristic</a:t>
            </a:r>
          </a:p>
          <a:p>
            <a:r>
              <a:rPr lang="en-US" sz="1800">
                <a:latin typeface="Calibri" panose="020F0502020204030204" pitchFamily="34" charset="0"/>
                <a:ea typeface="Calibri" panose="020F0502020204030204" pitchFamily="34" charset="0"/>
                <a:cs typeface="Calibri" panose="020F0502020204030204" pitchFamily="34" charset="0"/>
              </a:rPr>
              <a:t>is permitted by specifications to vary.</a:t>
            </a:r>
          </a:p>
          <a:p>
            <a:r>
              <a:rPr lang="en-US" sz="1800" i="1">
                <a:latin typeface="Calibri" panose="020F0502020204030204" pitchFamily="34" charset="0"/>
                <a:ea typeface="Calibri" panose="020F0502020204030204" pitchFamily="34" charset="0"/>
                <a:cs typeface="Calibri" panose="020F0502020204030204" pitchFamily="34" charset="0"/>
              </a:rPr>
              <a:t>NOTE: The tolerance is the difference between the upper and</a:t>
            </a:r>
          </a:p>
          <a:p>
            <a:r>
              <a:rPr lang="en-US" sz="1800" i="1">
                <a:latin typeface="Calibri" panose="020F0502020204030204" pitchFamily="34" charset="0"/>
                <a:ea typeface="Calibri" panose="020F0502020204030204" pitchFamily="34" charset="0"/>
                <a:cs typeface="Calibri" panose="020F0502020204030204" pitchFamily="34" charset="0"/>
              </a:rPr>
              <a:t>lower specification limits tolerance interval: region between, and including, the tolerance</a:t>
            </a:r>
          </a:p>
          <a:p>
            <a:r>
              <a:rPr lang="en-US" sz="1800" b="1">
                <a:latin typeface="Calibri" panose="020F0502020204030204" pitchFamily="34" charset="0"/>
                <a:ea typeface="Calibri" panose="020F0502020204030204" pitchFamily="34" charset="0"/>
                <a:cs typeface="Calibri" panose="020F0502020204030204" pitchFamily="34" charset="0"/>
              </a:rPr>
              <a:t>Tolerance limits: </a:t>
            </a:r>
            <a:r>
              <a:rPr lang="en-US" sz="1800">
                <a:latin typeface="Calibri" panose="020F0502020204030204" pitchFamily="34" charset="0"/>
                <a:ea typeface="Calibri" panose="020F0502020204030204" pitchFamily="34" charset="0"/>
                <a:cs typeface="Calibri" panose="020F0502020204030204" pitchFamily="34" charset="0"/>
              </a:rPr>
              <a:t>specified values of the characteristic, giving upper and/or lower bounds of the </a:t>
            </a:r>
            <a:r>
              <a:rPr lang="en-US" sz="1800" b="1" u="sng">
                <a:latin typeface="Calibri" panose="020F0502020204030204" pitchFamily="34" charset="0"/>
                <a:ea typeface="Calibri" panose="020F0502020204030204" pitchFamily="34" charset="0"/>
                <a:cs typeface="Calibri" panose="020F0502020204030204" pitchFamily="34" charset="0"/>
              </a:rPr>
              <a:t>permissible value</a:t>
            </a:r>
          </a:p>
        </p:txBody>
      </p:sp>
      <p:sp>
        <p:nvSpPr>
          <p:cNvPr id="5" name="TextBox 4">
            <a:extLst>
              <a:ext uri="{FF2B5EF4-FFF2-40B4-BE49-F238E27FC236}">
                <a16:creationId xmlns:a16="http://schemas.microsoft.com/office/drawing/2014/main" id="{E42C39E3-0795-D90B-C8CF-18CDA15FD537}"/>
              </a:ext>
            </a:extLst>
          </p:cNvPr>
          <p:cNvSpPr txBox="1"/>
          <p:nvPr/>
        </p:nvSpPr>
        <p:spPr>
          <a:xfrm>
            <a:off x="451301" y="3109716"/>
            <a:ext cx="3866885" cy="1323439"/>
          </a:xfrm>
          <a:prstGeom prst="rect">
            <a:avLst/>
          </a:prstGeom>
          <a:noFill/>
        </p:spPr>
        <p:txBody>
          <a:bodyPr wrap="square">
            <a:spAutoFit/>
          </a:bodyPr>
          <a:lstStyle/>
          <a:p>
            <a:r>
              <a:rPr lang="en-US" sz="1600">
                <a:latin typeface="Calibri" panose="020F0502020204030204" pitchFamily="34" charset="0"/>
                <a:ea typeface="Calibri" panose="020F0502020204030204" pitchFamily="34" charset="0"/>
                <a:cs typeface="Calibri" panose="020F0502020204030204" pitchFamily="34" charset="0"/>
              </a:rPr>
              <a:t>A measurement quantity of 100 Volts has a tolerance of ±1 Volt.  The measurement process used for calibration has an estimated 95 % expanded uncertainty of 0.2 Volts.  </a:t>
            </a:r>
          </a:p>
        </p:txBody>
      </p:sp>
      <p:pic>
        <p:nvPicPr>
          <p:cNvPr id="7" name="Picture 6">
            <a:extLst>
              <a:ext uri="{FF2B5EF4-FFF2-40B4-BE49-F238E27FC236}">
                <a16:creationId xmlns:a16="http://schemas.microsoft.com/office/drawing/2014/main" id="{C9DE1F94-08E5-C4BF-276F-2620C3D22339}"/>
              </a:ext>
            </a:extLst>
          </p:cNvPr>
          <p:cNvPicPr>
            <a:picLocks noChangeAspect="1"/>
          </p:cNvPicPr>
          <p:nvPr/>
        </p:nvPicPr>
        <p:blipFill>
          <a:blip r:embed="rId3"/>
          <a:stretch>
            <a:fillRect/>
          </a:stretch>
        </p:blipFill>
        <p:spPr>
          <a:xfrm>
            <a:off x="4360864" y="2699525"/>
            <a:ext cx="4544643" cy="2404924"/>
          </a:xfrm>
          <a:prstGeom prst="rect">
            <a:avLst/>
          </a:prstGeom>
        </p:spPr>
      </p:pic>
    </p:spTree>
    <p:extLst>
      <p:ext uri="{BB962C8B-B14F-4D97-AF65-F5344CB8AC3E}">
        <p14:creationId xmlns:p14="http://schemas.microsoft.com/office/powerpoint/2010/main" val="25156897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1">
            <a:extLst>
              <a:ext uri="{FF2B5EF4-FFF2-40B4-BE49-F238E27FC236}">
                <a16:creationId xmlns:a16="http://schemas.microsoft.com/office/drawing/2014/main" id="{D37D58B1-F1CE-4AA0-80C1-634612A1AB25}"/>
              </a:ext>
            </a:extLst>
          </p:cNvPr>
          <p:cNvSpPr txBox="1">
            <a:spLocks noChangeArrowheads="1"/>
          </p:cNvSpPr>
          <p:nvPr/>
        </p:nvSpPr>
        <p:spPr>
          <a:xfrm>
            <a:off x="62523" y="-1"/>
            <a:ext cx="9011139" cy="946647"/>
          </a:xfrm>
          <a:prstGeom prst="rect">
            <a:avLst/>
          </a:prstGeom>
          <a:ln/>
        </p:spPr>
        <p:txBody>
          <a:bodyPr vert="horz" lIns="68580" tIns="34290" rIns="68580" bIns="34290" rtlCol="0" anchor="t">
            <a:normAutofit fontScale="97500"/>
          </a:bodyPr>
          <a:lstStyle>
            <a:lvl1pPr algn="l" defTabSz="457200" rtl="0" eaLnBrk="1" latinLnBrk="0" hangingPunct="1">
              <a:spcBef>
                <a:spcPct val="0"/>
              </a:spcBef>
              <a:buNone/>
              <a:defRPr sz="3600" b="1" kern="1200">
                <a:solidFill>
                  <a:schemeClr val="tx1"/>
                </a:solidFill>
                <a:latin typeface="Rockwell" panose="02060603020205020403" pitchFamily="18" charset="0"/>
                <a:ea typeface="+mj-ea"/>
                <a:cs typeface="Calibri" panose="020F050202020403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2800">
                <a:solidFill>
                  <a:srgbClr val="006BBC"/>
                </a:solidFill>
                <a:latin typeface="Arial" panose="020B0604020202020204" pitchFamily="34" charset="0"/>
                <a:cs typeface="Arial" panose="020B0604020202020204" pitchFamily="34" charset="0"/>
              </a:rPr>
              <a:t>Tension Links – Tolerance?</a:t>
            </a:r>
          </a:p>
          <a:p>
            <a:pPr algn="ctr"/>
            <a:r>
              <a:rPr lang="en-US" sz="2800">
                <a:solidFill>
                  <a:srgbClr val="006BBC"/>
                </a:solidFill>
                <a:latin typeface="Arial" panose="020B0604020202020204" pitchFamily="34" charset="0"/>
                <a:cs typeface="Arial" panose="020B0604020202020204" pitchFamily="34" charset="0"/>
              </a:rPr>
              <a:t>PROPER PIN DIAMETER</a:t>
            </a:r>
          </a:p>
        </p:txBody>
      </p:sp>
      <p:pic>
        <p:nvPicPr>
          <p:cNvPr id="7" name="Picture 6">
            <a:extLst>
              <a:ext uri="{FF2B5EF4-FFF2-40B4-BE49-F238E27FC236}">
                <a16:creationId xmlns:a16="http://schemas.microsoft.com/office/drawing/2014/main" id="{693608D7-12F6-9ED0-D023-189047008CF7}"/>
              </a:ext>
            </a:extLst>
          </p:cNvPr>
          <p:cNvPicPr>
            <a:picLocks noChangeAspect="1"/>
          </p:cNvPicPr>
          <p:nvPr/>
        </p:nvPicPr>
        <p:blipFill>
          <a:blip r:embed="rId3"/>
          <a:stretch>
            <a:fillRect/>
          </a:stretch>
        </p:blipFill>
        <p:spPr>
          <a:xfrm>
            <a:off x="1486364" y="986686"/>
            <a:ext cx="1766502" cy="4060924"/>
          </a:xfrm>
          <a:prstGeom prst="rect">
            <a:avLst/>
          </a:prstGeom>
        </p:spPr>
      </p:pic>
      <p:pic>
        <p:nvPicPr>
          <p:cNvPr id="9" name="Picture 8">
            <a:extLst>
              <a:ext uri="{FF2B5EF4-FFF2-40B4-BE49-F238E27FC236}">
                <a16:creationId xmlns:a16="http://schemas.microsoft.com/office/drawing/2014/main" id="{91A76D37-B2EB-C6C0-5719-2F2E3076A1D7}"/>
              </a:ext>
            </a:extLst>
          </p:cNvPr>
          <p:cNvPicPr>
            <a:picLocks noChangeAspect="1"/>
          </p:cNvPicPr>
          <p:nvPr/>
        </p:nvPicPr>
        <p:blipFill>
          <a:blip r:embed="rId4"/>
          <a:stretch>
            <a:fillRect/>
          </a:stretch>
        </p:blipFill>
        <p:spPr>
          <a:xfrm>
            <a:off x="3763013" y="946647"/>
            <a:ext cx="4046861" cy="4100963"/>
          </a:xfrm>
          <a:prstGeom prst="rect">
            <a:avLst/>
          </a:prstGeom>
        </p:spPr>
      </p:pic>
    </p:spTree>
    <p:extLst>
      <p:ext uri="{BB962C8B-B14F-4D97-AF65-F5344CB8AC3E}">
        <p14:creationId xmlns:p14="http://schemas.microsoft.com/office/powerpoint/2010/main" val="514221812"/>
      </p:ext>
    </p:extLst>
  </p:cSld>
  <p:clrMapOvr>
    <a:masterClrMapping/>
  </p:clrMapOvr>
  <p:transition spd="slow">
    <p:blinds dir="vert"/>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9EE680-3EF6-AFE9-CE61-FF91B25F588F}"/>
              </a:ext>
            </a:extLst>
          </p:cNvPr>
          <p:cNvSpPr>
            <a:spLocks noGrp="1"/>
          </p:cNvSpPr>
          <p:nvPr>
            <p:ph type="title"/>
          </p:nvPr>
        </p:nvSpPr>
        <p:spPr/>
        <p:txBody>
          <a:bodyPr/>
          <a:lstStyle/>
          <a:p>
            <a:r>
              <a:rPr lang="en-US" dirty="0"/>
              <a:t>The Problem With Averages </a:t>
            </a:r>
          </a:p>
        </p:txBody>
      </p:sp>
      <p:sp>
        <p:nvSpPr>
          <p:cNvPr id="4" name="Footer Placeholder 3">
            <a:extLst>
              <a:ext uri="{FF2B5EF4-FFF2-40B4-BE49-F238E27FC236}">
                <a16:creationId xmlns:a16="http://schemas.microsoft.com/office/drawing/2014/main" id="{B71AF1CE-6622-7116-801A-77B6C4782872}"/>
              </a:ext>
            </a:extLst>
          </p:cNvPr>
          <p:cNvSpPr>
            <a:spLocks noGrp="1"/>
          </p:cNvSpPr>
          <p:nvPr>
            <p:ph type="ftr" sz="quarter" idx="11"/>
          </p:nvPr>
        </p:nvSpPr>
        <p:spPr/>
        <p:txBody>
          <a:bodyPr/>
          <a:lstStyle/>
          <a:p>
            <a:endParaRPr lang="en-US"/>
          </a:p>
        </p:txBody>
      </p:sp>
      <p:pic>
        <p:nvPicPr>
          <p:cNvPr id="5" name="Picture 4">
            <a:extLst>
              <a:ext uri="{FF2B5EF4-FFF2-40B4-BE49-F238E27FC236}">
                <a16:creationId xmlns:a16="http://schemas.microsoft.com/office/drawing/2014/main" id="{DC8FE7FB-D44F-0C4B-F5CA-AC54E02E63B5}"/>
              </a:ext>
            </a:extLst>
          </p:cNvPr>
          <p:cNvPicPr>
            <a:picLocks noChangeAspect="1"/>
          </p:cNvPicPr>
          <p:nvPr/>
        </p:nvPicPr>
        <p:blipFill>
          <a:blip r:embed="rId2"/>
          <a:stretch>
            <a:fillRect/>
          </a:stretch>
        </p:blipFill>
        <p:spPr>
          <a:xfrm>
            <a:off x="5473641" y="321805"/>
            <a:ext cx="3304599" cy="4373363"/>
          </a:xfrm>
          <a:prstGeom prst="rect">
            <a:avLst/>
          </a:prstGeom>
        </p:spPr>
      </p:pic>
      <p:sp>
        <p:nvSpPr>
          <p:cNvPr id="6" name="TextBox 5">
            <a:extLst>
              <a:ext uri="{FF2B5EF4-FFF2-40B4-BE49-F238E27FC236}">
                <a16:creationId xmlns:a16="http://schemas.microsoft.com/office/drawing/2014/main" id="{E0E46228-7D94-4C61-38D1-841F2B0B3107}"/>
              </a:ext>
            </a:extLst>
          </p:cNvPr>
          <p:cNvSpPr txBox="1"/>
          <p:nvPr/>
        </p:nvSpPr>
        <p:spPr>
          <a:xfrm>
            <a:off x="557561" y="1300976"/>
            <a:ext cx="4386146" cy="369332"/>
          </a:xfrm>
          <a:prstGeom prst="rect">
            <a:avLst/>
          </a:prstGeom>
          <a:noFill/>
        </p:spPr>
        <p:txBody>
          <a:bodyPr wrap="square" rtlCol="0">
            <a:spAutoFit/>
          </a:bodyPr>
          <a:lstStyle/>
          <a:p>
            <a:r>
              <a:rPr lang="en-US" dirty="0"/>
              <a:t>On average the results look similar!</a:t>
            </a:r>
          </a:p>
        </p:txBody>
      </p:sp>
    </p:spTree>
    <p:extLst>
      <p:ext uri="{BB962C8B-B14F-4D97-AF65-F5344CB8AC3E}">
        <p14:creationId xmlns:p14="http://schemas.microsoft.com/office/powerpoint/2010/main" val="21202120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4BC4EB-747F-494B-A234-1B6E5ECD7597}"/>
              </a:ext>
            </a:extLst>
          </p:cNvPr>
          <p:cNvSpPr>
            <a:spLocks noGrp="1"/>
          </p:cNvSpPr>
          <p:nvPr>
            <p:ph type="title"/>
          </p:nvPr>
        </p:nvSpPr>
        <p:spPr/>
        <p:txBody>
          <a:bodyPr>
            <a:normAutofit fontScale="90000"/>
          </a:bodyPr>
          <a:lstStyle/>
          <a:p>
            <a:r>
              <a:rPr lang="en-US" sz="320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Who Needs Another  Tutorial on Risk or Decision Rules?</a:t>
            </a:r>
            <a:endParaRPr lang="en-US">
              <a:solidFill>
                <a:schemeClr val="tx1"/>
              </a:solidFill>
            </a:endParaRPr>
          </a:p>
        </p:txBody>
      </p:sp>
      <p:sp>
        <p:nvSpPr>
          <p:cNvPr id="3" name="Text Placeholder 2">
            <a:extLst>
              <a:ext uri="{FF2B5EF4-FFF2-40B4-BE49-F238E27FC236}">
                <a16:creationId xmlns:a16="http://schemas.microsoft.com/office/drawing/2014/main" id="{40E40C37-F9A9-384E-BDD1-CB2844B4A7E6}"/>
              </a:ext>
            </a:extLst>
          </p:cNvPr>
          <p:cNvSpPr>
            <a:spLocks noGrp="1"/>
          </p:cNvSpPr>
          <p:nvPr>
            <p:ph type="body" sz="quarter" idx="10"/>
          </p:nvPr>
        </p:nvSpPr>
        <p:spPr>
          <a:xfrm>
            <a:off x="427220" y="1244183"/>
            <a:ext cx="4235884" cy="2774149"/>
          </a:xfrm>
        </p:spPr>
        <p:txBody>
          <a:bodyPr/>
          <a:lstStyle/>
          <a:p>
            <a:pPr>
              <a:spcBef>
                <a:spcPct val="0"/>
              </a:spcBef>
            </a:pPr>
            <a:r>
              <a:rPr lang="en-US">
                <a:solidFill>
                  <a:schemeClr val="tx1"/>
                </a:solidFill>
              </a:rPr>
              <a:t>Greg Cenker, </a:t>
            </a:r>
            <a:r>
              <a:rPr lang="en-US" err="1">
                <a:solidFill>
                  <a:schemeClr val="tx1"/>
                </a:solidFill>
              </a:rPr>
              <a:t>Indysoft</a:t>
            </a:r>
            <a:r>
              <a:rPr lang="en-US">
                <a:solidFill>
                  <a:schemeClr val="tx1"/>
                </a:solidFill>
              </a:rPr>
              <a:t> </a:t>
            </a:r>
          </a:p>
          <a:p>
            <a:pPr>
              <a:spcBef>
                <a:spcPct val="0"/>
              </a:spcBef>
            </a:pPr>
            <a:endParaRPr lang="en-US">
              <a:solidFill>
                <a:schemeClr val="tx1"/>
              </a:solidFill>
            </a:endParaRPr>
          </a:p>
          <a:p>
            <a:pPr>
              <a:buFont typeface="Arial" panose="020B0604020202020204" pitchFamily="34" charset="0"/>
              <a:buChar char="•"/>
            </a:pPr>
            <a:r>
              <a:rPr lang="en-US" i="0">
                <a:solidFill>
                  <a:schemeClr val="tx1"/>
                </a:solidFill>
                <a:effectLst/>
              </a:rPr>
              <a:t>146 Fairchild St, Suite 202. </a:t>
            </a:r>
          </a:p>
          <a:p>
            <a:pPr>
              <a:buFont typeface="Arial" panose="020B0604020202020204" pitchFamily="34" charset="0"/>
              <a:buChar char="•"/>
            </a:pPr>
            <a:r>
              <a:rPr lang="en-US" i="0">
                <a:solidFill>
                  <a:schemeClr val="tx1"/>
                </a:solidFill>
                <a:effectLst/>
              </a:rPr>
              <a:t>Daniel Island, SC 29492</a:t>
            </a:r>
            <a:endParaRPr lang="en-US">
              <a:solidFill>
                <a:schemeClr val="tx1"/>
              </a:solidFill>
            </a:endParaRPr>
          </a:p>
          <a:p>
            <a:pPr>
              <a:buFont typeface="Arial" panose="020B0604020202020204" pitchFamily="34" charset="0"/>
              <a:buChar char="•"/>
            </a:pPr>
            <a:r>
              <a:rPr lang="en-US">
                <a:solidFill>
                  <a:schemeClr val="tx1"/>
                </a:solidFill>
              </a:rPr>
              <a:t>web: </a:t>
            </a:r>
            <a:r>
              <a:rPr lang="en-US" u="sng">
                <a:solidFill>
                  <a:schemeClr val="tx1"/>
                </a:solidFill>
                <a:hlinkClick r:id="rId2">
                  <a:extLst>
                    <a:ext uri="{A12FA001-AC4F-418D-AE19-62706E023703}">
                      <ahyp:hlinkClr xmlns:ahyp="http://schemas.microsoft.com/office/drawing/2018/hyperlinkcolor" val="tx"/>
                    </a:ext>
                  </a:extLst>
                </a:hlinkClick>
              </a:rPr>
              <a:t>www.indysoft.com</a:t>
            </a:r>
            <a:endParaRPr lang="en-US">
              <a:solidFill>
                <a:schemeClr val="tx1"/>
              </a:solidFill>
            </a:endParaRPr>
          </a:p>
          <a:p>
            <a:pPr>
              <a:buFont typeface="Arial" panose="020B0604020202020204" pitchFamily="34" charset="0"/>
              <a:buChar char="•"/>
            </a:pPr>
            <a:r>
              <a:rPr lang="en-US" u="sng">
                <a:solidFill>
                  <a:schemeClr val="tx1"/>
                </a:solidFill>
              </a:rPr>
              <a:t>greg.cenker@indysoft.com</a:t>
            </a:r>
          </a:p>
          <a:p>
            <a:endParaRPr lang="en-US"/>
          </a:p>
        </p:txBody>
      </p:sp>
      <p:pic>
        <p:nvPicPr>
          <p:cNvPr id="5" name="Graphic 4">
            <a:extLst>
              <a:ext uri="{FF2B5EF4-FFF2-40B4-BE49-F238E27FC236}">
                <a16:creationId xmlns:a16="http://schemas.microsoft.com/office/drawing/2014/main" id="{936C816A-558C-621E-B572-17A92407A11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526558" y="932689"/>
            <a:ext cx="3852809" cy="3852809"/>
          </a:xfrm>
          <a:prstGeom prst="rect">
            <a:avLst/>
          </a:prstGeom>
        </p:spPr>
      </p:pic>
      <p:pic>
        <p:nvPicPr>
          <p:cNvPr id="6" name="Picture 5">
            <a:extLst>
              <a:ext uri="{FF2B5EF4-FFF2-40B4-BE49-F238E27FC236}">
                <a16:creationId xmlns:a16="http://schemas.microsoft.com/office/drawing/2014/main" id="{8B3BCDFE-BE17-24B2-ABC9-3FC6BC44210E}"/>
              </a:ext>
            </a:extLst>
          </p:cNvPr>
          <p:cNvPicPr>
            <a:picLocks noChangeAspect="1"/>
          </p:cNvPicPr>
          <p:nvPr/>
        </p:nvPicPr>
        <p:blipFill>
          <a:blip r:embed="rId5"/>
          <a:stretch>
            <a:fillRect/>
          </a:stretch>
        </p:blipFill>
        <p:spPr>
          <a:xfrm>
            <a:off x="142407" y="4034414"/>
            <a:ext cx="4371350" cy="869056"/>
          </a:xfrm>
          <a:prstGeom prst="rect">
            <a:avLst/>
          </a:prstGeom>
        </p:spPr>
      </p:pic>
    </p:spTree>
    <p:extLst>
      <p:ext uri="{BB962C8B-B14F-4D97-AF65-F5344CB8AC3E}">
        <p14:creationId xmlns:p14="http://schemas.microsoft.com/office/powerpoint/2010/main" val="148682740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F314FF-CDAA-672B-A70B-64D73012CB17}"/>
              </a:ext>
            </a:extLst>
          </p:cNvPr>
          <p:cNvSpPr>
            <a:spLocks noGrp="1"/>
          </p:cNvSpPr>
          <p:nvPr>
            <p:ph type="title"/>
          </p:nvPr>
        </p:nvSpPr>
        <p:spPr/>
        <p:txBody>
          <a:bodyPr/>
          <a:lstStyle/>
          <a:p>
            <a:r>
              <a:rPr lang="en-US"/>
              <a:t>The Problem with Averages</a:t>
            </a:r>
          </a:p>
        </p:txBody>
      </p:sp>
      <p:pic>
        <p:nvPicPr>
          <p:cNvPr id="7" name="Content Placeholder 6" descr="Diagram&#10;&#10;Description automatically generated">
            <a:extLst>
              <a:ext uri="{FF2B5EF4-FFF2-40B4-BE49-F238E27FC236}">
                <a16:creationId xmlns:a16="http://schemas.microsoft.com/office/drawing/2014/main" id="{ECD3EF6B-44F0-C6A4-D255-326BE3AF12E7}"/>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792008" y="987928"/>
            <a:ext cx="7559984" cy="3972367"/>
          </a:xfrm>
        </p:spPr>
      </p:pic>
    </p:spTree>
    <p:extLst>
      <p:ext uri="{BB962C8B-B14F-4D97-AF65-F5344CB8AC3E}">
        <p14:creationId xmlns:p14="http://schemas.microsoft.com/office/powerpoint/2010/main" val="9625870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F314FF-CDAA-672B-A70B-64D73012CB17}"/>
              </a:ext>
            </a:extLst>
          </p:cNvPr>
          <p:cNvSpPr>
            <a:spLocks noGrp="1"/>
          </p:cNvSpPr>
          <p:nvPr>
            <p:ph type="title"/>
          </p:nvPr>
        </p:nvSpPr>
        <p:spPr/>
        <p:txBody>
          <a:bodyPr/>
          <a:lstStyle/>
          <a:p>
            <a:r>
              <a:rPr lang="en-US"/>
              <a:t>The Problem with Averages</a:t>
            </a:r>
          </a:p>
        </p:txBody>
      </p:sp>
      <p:pic>
        <p:nvPicPr>
          <p:cNvPr id="8" name="Content Placeholder 7">
            <a:extLst>
              <a:ext uri="{FF2B5EF4-FFF2-40B4-BE49-F238E27FC236}">
                <a16:creationId xmlns:a16="http://schemas.microsoft.com/office/drawing/2014/main" id="{1C9F41F1-E906-89A1-42F5-5AB249AABF9B}"/>
              </a:ext>
            </a:extLst>
          </p:cNvPr>
          <p:cNvPicPr>
            <a:picLocks noGrp="1" noChangeAspect="1"/>
          </p:cNvPicPr>
          <p:nvPr>
            <p:ph idx="1"/>
          </p:nvPr>
        </p:nvPicPr>
        <p:blipFill>
          <a:blip r:embed="rId2"/>
          <a:stretch>
            <a:fillRect/>
          </a:stretch>
        </p:blipFill>
        <p:spPr>
          <a:xfrm>
            <a:off x="214129" y="1003207"/>
            <a:ext cx="8144243" cy="3725956"/>
          </a:xfrm>
          <a:prstGeom prst="rect">
            <a:avLst/>
          </a:prstGeom>
        </p:spPr>
      </p:pic>
    </p:spTree>
    <p:extLst>
      <p:ext uri="{BB962C8B-B14F-4D97-AF65-F5344CB8AC3E}">
        <p14:creationId xmlns:p14="http://schemas.microsoft.com/office/powerpoint/2010/main" val="125886323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a:extLst>
              <a:ext uri="{FF2B5EF4-FFF2-40B4-BE49-F238E27FC236}">
                <a16:creationId xmlns:a16="http://schemas.microsoft.com/office/drawing/2014/main" id="{0E816B53-9AF8-2C33-DEF2-4FB2DF1C66B0}"/>
              </a:ext>
            </a:extLst>
          </p:cNvPr>
          <p:cNvSpPr txBox="1">
            <a:spLocks noChangeArrowheads="1"/>
          </p:cNvSpPr>
          <p:nvPr/>
        </p:nvSpPr>
        <p:spPr>
          <a:xfrm>
            <a:off x="2057400" y="75438"/>
            <a:ext cx="5600700" cy="857250"/>
          </a:xfrm>
          <a:prstGeom prst="rect">
            <a:avLst/>
          </a:prstGeom>
        </p:spPr>
        <p:txBody>
          <a:bodyPr vert="horz" lIns="91440" tIns="45720" rIns="91440" bIns="45720" rtlCol="0" anchor="t" anchorCtr="0">
            <a:normAutofit/>
          </a:bodyPr>
          <a:lstStyle>
            <a:lvl1pPr algn="l" defTabSz="457200" rtl="0" eaLnBrk="1" latinLnBrk="0" hangingPunct="1">
              <a:spcBef>
                <a:spcPct val="0"/>
              </a:spcBef>
              <a:buNone/>
              <a:defRPr sz="2900" kern="1200">
                <a:solidFill>
                  <a:srgbClr val="026CB6"/>
                </a:solidFill>
                <a:latin typeface="Arial"/>
                <a:ea typeface="+mj-ea"/>
                <a:cs typeface="+mj-cs"/>
              </a:defRPr>
            </a:lvl1pPr>
          </a:lstStyle>
          <a:p>
            <a:r>
              <a:rPr lang="en-US" sz="2800" b="1">
                <a:solidFill>
                  <a:srgbClr val="006BBC"/>
                </a:solidFill>
                <a:latin typeface="Arial" panose="020B0604020202020204" pitchFamily="34" charset="0"/>
                <a:cs typeface="Arial" panose="020B0604020202020204" pitchFamily="34" charset="0"/>
              </a:rPr>
              <a:t>Measurement</a:t>
            </a:r>
            <a:r>
              <a:rPr lang="en-US" sz="2800" i="1">
                <a:solidFill>
                  <a:srgbClr val="C00000"/>
                </a:solidFill>
                <a:cs typeface="Times New Roman" pitchFamily="18" charset="0"/>
              </a:rPr>
              <a:t> </a:t>
            </a:r>
            <a:r>
              <a:rPr lang="en-US" sz="2800" b="1">
                <a:solidFill>
                  <a:srgbClr val="006BBC"/>
                </a:solidFill>
                <a:latin typeface="Arial" panose="020B0604020202020204" pitchFamily="34" charset="0"/>
                <a:cs typeface="Arial" panose="020B0604020202020204" pitchFamily="34" charset="0"/>
              </a:rPr>
              <a:t>Decision Rules</a:t>
            </a:r>
          </a:p>
        </p:txBody>
      </p:sp>
      <p:sp>
        <p:nvSpPr>
          <p:cNvPr id="3" name="TextBox 2">
            <a:extLst>
              <a:ext uri="{FF2B5EF4-FFF2-40B4-BE49-F238E27FC236}">
                <a16:creationId xmlns:a16="http://schemas.microsoft.com/office/drawing/2014/main" id="{5E02068E-8FCD-B5C9-FDF5-4F28E116E668}"/>
              </a:ext>
            </a:extLst>
          </p:cNvPr>
          <p:cNvSpPr txBox="1"/>
          <p:nvPr/>
        </p:nvSpPr>
        <p:spPr>
          <a:xfrm>
            <a:off x="140677" y="812800"/>
            <a:ext cx="9003323" cy="3693319"/>
          </a:xfrm>
          <a:prstGeom prst="rect">
            <a:avLst/>
          </a:prstGeom>
          <a:noFill/>
        </p:spPr>
        <p:txBody>
          <a:bodyPr wrap="square">
            <a:spAutoFit/>
          </a:bodyPr>
          <a:lstStyle/>
          <a:p>
            <a:r>
              <a:rPr lang="en-US" dirty="0">
                <a:latin typeface="Calibri" panose="020F0502020204030204" pitchFamily="34" charset="0"/>
                <a:ea typeface="Calibri" panose="020F0502020204030204" pitchFamily="34" charset="0"/>
                <a:cs typeface="Calibri" panose="020F0502020204030204" pitchFamily="34" charset="0"/>
              </a:rPr>
              <a:t>7.8.6 Reporting statements of conformity</a:t>
            </a:r>
          </a:p>
          <a:p>
            <a:r>
              <a:rPr lang="en-US" dirty="0">
                <a:latin typeface="Calibri" panose="020F0502020204030204" pitchFamily="34" charset="0"/>
                <a:ea typeface="Calibri" panose="020F0502020204030204" pitchFamily="34" charset="0"/>
                <a:cs typeface="Calibri" panose="020F0502020204030204" pitchFamily="34" charset="0"/>
              </a:rPr>
              <a:t>7.8.6.1 </a:t>
            </a:r>
            <a:r>
              <a:rPr lang="en-US" dirty="0">
                <a:solidFill>
                  <a:srgbClr val="006BBC"/>
                </a:solidFill>
                <a:latin typeface="Calibri" panose="020F0502020204030204" pitchFamily="34" charset="0"/>
                <a:ea typeface="Calibri" panose="020F0502020204030204" pitchFamily="34" charset="0"/>
                <a:cs typeface="Calibri" panose="020F0502020204030204" pitchFamily="34" charset="0"/>
              </a:rPr>
              <a:t>When a statement of conformity to a specification or standard is provided</a:t>
            </a:r>
            <a:r>
              <a:rPr lang="en-US" dirty="0">
                <a:latin typeface="Calibri" panose="020F0502020204030204" pitchFamily="34" charset="0"/>
                <a:ea typeface="Calibri" panose="020F0502020204030204" pitchFamily="34" charset="0"/>
                <a:cs typeface="Calibri" panose="020F0502020204030204" pitchFamily="34" charset="0"/>
              </a:rPr>
              <a:t>, </a:t>
            </a:r>
            <a:r>
              <a:rPr lang="en-US" dirty="0">
                <a:solidFill>
                  <a:srgbClr val="006BBC"/>
                </a:solidFill>
                <a:latin typeface="Calibri" panose="020F0502020204030204" pitchFamily="34" charset="0"/>
                <a:ea typeface="Calibri" panose="020F0502020204030204" pitchFamily="34" charset="0"/>
                <a:cs typeface="Calibri" panose="020F0502020204030204" pitchFamily="34" charset="0"/>
              </a:rPr>
              <a:t>the laboratory shall document the decision rule employed, taking into account the level of risk (such as false accept and false reject and statistical assumptions) </a:t>
            </a:r>
            <a:r>
              <a:rPr lang="en-US" dirty="0">
                <a:latin typeface="Calibri" panose="020F0502020204030204" pitchFamily="34" charset="0"/>
                <a:ea typeface="Calibri" panose="020F0502020204030204" pitchFamily="34" charset="0"/>
                <a:cs typeface="Calibri" panose="020F0502020204030204" pitchFamily="34" charset="0"/>
              </a:rPr>
              <a:t>associated with the decision rule employed, and apply the decision rule.</a:t>
            </a:r>
          </a:p>
          <a:p>
            <a:r>
              <a:rPr lang="en-US" dirty="0">
                <a:latin typeface="Calibri" panose="020F0502020204030204" pitchFamily="34" charset="0"/>
                <a:ea typeface="Calibri" panose="020F0502020204030204" pitchFamily="34" charset="0"/>
                <a:cs typeface="Calibri" panose="020F0502020204030204" pitchFamily="34" charset="0"/>
              </a:rPr>
              <a:t>NOTE Where the decision rule is prescribed by the customer, regulations or normative documents, a further consideration of the level of risk is not necessary.</a:t>
            </a:r>
          </a:p>
          <a:p>
            <a:r>
              <a:rPr lang="en-US" dirty="0">
                <a:latin typeface="Calibri" panose="020F0502020204030204" pitchFamily="34" charset="0"/>
                <a:ea typeface="Calibri" panose="020F0502020204030204" pitchFamily="34" charset="0"/>
                <a:cs typeface="Calibri" panose="020F0502020204030204" pitchFamily="34" charset="0"/>
              </a:rPr>
              <a:t>7.8.6.2 The laboratory shall report on the statement of conformity, such that the statement clearly identifies:</a:t>
            </a:r>
          </a:p>
          <a:p>
            <a:r>
              <a:rPr lang="en-US" dirty="0">
                <a:latin typeface="Calibri" panose="020F0502020204030204" pitchFamily="34" charset="0"/>
                <a:ea typeface="Calibri" panose="020F0502020204030204" pitchFamily="34" charset="0"/>
                <a:cs typeface="Calibri" panose="020F0502020204030204" pitchFamily="34" charset="0"/>
              </a:rPr>
              <a:t>a) to which results the statement of conformity applies;</a:t>
            </a:r>
          </a:p>
          <a:p>
            <a:r>
              <a:rPr lang="en-US" dirty="0">
                <a:latin typeface="Calibri" panose="020F0502020204030204" pitchFamily="34" charset="0"/>
                <a:ea typeface="Calibri" panose="020F0502020204030204" pitchFamily="34" charset="0"/>
                <a:cs typeface="Calibri" panose="020F0502020204030204" pitchFamily="34" charset="0"/>
              </a:rPr>
              <a:t>b) which specifications, standards or parts thereof are met or not met;</a:t>
            </a:r>
          </a:p>
          <a:p>
            <a:r>
              <a:rPr lang="en-US" dirty="0">
                <a:latin typeface="Calibri" panose="020F0502020204030204" pitchFamily="34" charset="0"/>
                <a:ea typeface="Calibri" panose="020F0502020204030204" pitchFamily="34" charset="0"/>
                <a:cs typeface="Calibri" panose="020F0502020204030204" pitchFamily="34" charset="0"/>
              </a:rPr>
              <a:t>c) the decision rule applied (unless it is inherent in the requested specification or standard).</a:t>
            </a:r>
          </a:p>
          <a:p>
            <a:r>
              <a:rPr lang="en-US" dirty="0">
                <a:latin typeface="Calibri" panose="020F0502020204030204" pitchFamily="34" charset="0"/>
                <a:ea typeface="Calibri" panose="020F0502020204030204" pitchFamily="34" charset="0"/>
                <a:cs typeface="Calibri" panose="020F0502020204030204" pitchFamily="34" charset="0"/>
              </a:rPr>
              <a:t>NOTE For further information, see ISO/IEC Guide 98-4.</a:t>
            </a:r>
          </a:p>
        </p:txBody>
      </p:sp>
    </p:spTree>
    <p:extLst>
      <p:ext uri="{BB962C8B-B14F-4D97-AF65-F5344CB8AC3E}">
        <p14:creationId xmlns:p14="http://schemas.microsoft.com/office/powerpoint/2010/main" val="168096689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17231" y="4162420"/>
            <a:ext cx="8917353" cy="900246"/>
          </a:xfrm>
          <a:prstGeom prst="rect">
            <a:avLst/>
          </a:prstGeom>
        </p:spPr>
        <p:txBody>
          <a:bodyPr wrap="square" lIns="68580" tIns="34290" rIns="68580" bIns="34290" anchor="t">
            <a:spAutoFit/>
          </a:bodyPr>
          <a:lstStyle/>
          <a:p>
            <a:r>
              <a:rPr lang="en-US">
                <a:latin typeface="Calibri" panose="020F0502020204030204" pitchFamily="34" charset="0"/>
                <a:ea typeface="Calibri" panose="020F0502020204030204" pitchFamily="34" charset="0"/>
                <a:cs typeface="Calibri" panose="020F0502020204030204" pitchFamily="34" charset="0"/>
              </a:rPr>
              <a:t>ISO/IEC 17025: 2017 Section 3.7 defines a decision rule as a rule that describes how measurement uncertainty is accounted for when stating conformity with a specified requirement.</a:t>
            </a:r>
          </a:p>
        </p:txBody>
      </p:sp>
      <p:pic>
        <p:nvPicPr>
          <p:cNvPr id="7" name="Picture 6" descr="https://1.bp.blogspot.com/-9yp1qNrKSyM/WIKEasKUvFI/AAAAAAAAD5M/KbRHslzajyMp5kGSmxdqLIrhSOArzOSLACLcB/s640/measurement%2Brisk%2Bgraph.jpg">
            <a:hlinkClick r:id="rId3"/>
          </p:cNvPr>
          <p:cNvPicPr/>
          <p:nvPr/>
        </p:nvPicPr>
        <p:blipFill>
          <a:blip r:embed="rId4">
            <a:extLst>
              <a:ext uri="{28A0092B-C50C-407E-A947-70E740481C1C}">
                <a14:useLocalDpi xmlns:a14="http://schemas.microsoft.com/office/drawing/2010/main" val="0"/>
              </a:ext>
            </a:extLst>
          </a:blip>
          <a:srcRect/>
          <a:stretch>
            <a:fillRect/>
          </a:stretch>
        </p:blipFill>
        <p:spPr bwMode="auto">
          <a:xfrm>
            <a:off x="1614515" y="872127"/>
            <a:ext cx="5914970" cy="3170675"/>
          </a:xfrm>
          <a:prstGeom prst="rect">
            <a:avLst/>
          </a:prstGeom>
          <a:noFill/>
          <a:ln>
            <a:noFill/>
          </a:ln>
        </p:spPr>
      </p:pic>
      <p:sp>
        <p:nvSpPr>
          <p:cNvPr id="8" name="Rectangle 1">
            <a:extLst>
              <a:ext uri="{FF2B5EF4-FFF2-40B4-BE49-F238E27FC236}">
                <a16:creationId xmlns:a16="http://schemas.microsoft.com/office/drawing/2014/main" id="{96E14A30-E9D2-47FF-9FD0-F55E3272CF93}"/>
              </a:ext>
            </a:extLst>
          </p:cNvPr>
          <p:cNvSpPr txBox="1">
            <a:spLocks noChangeArrowheads="1"/>
          </p:cNvSpPr>
          <p:nvPr/>
        </p:nvSpPr>
        <p:spPr>
          <a:xfrm>
            <a:off x="1046999" y="-44932"/>
            <a:ext cx="6926580" cy="857250"/>
          </a:xfrm>
          <a:prstGeom prst="rect">
            <a:avLst/>
          </a:prstGeom>
          <a:ln/>
        </p:spPr>
        <p:txBody>
          <a:bodyPr vert="horz" lIns="91440" tIns="45720" rIns="91440" bIns="45720" rtlCol="0" anchor="ctr">
            <a:normAutofit/>
          </a:bodyPr>
          <a:lstStyle>
            <a:lvl1pPr algn="l" defTabSz="914400" rtl="0" eaLnBrk="1" latinLnBrk="0" hangingPunct="1">
              <a:spcBef>
                <a:spcPct val="0"/>
              </a:spcBef>
              <a:buNone/>
              <a:defRPr sz="3200" b="1" kern="1200" cap="none" spc="0">
                <a:ln w="19050">
                  <a:solidFill>
                    <a:schemeClr val="tx2">
                      <a:tint val="1000"/>
                    </a:schemeClr>
                  </a:solidFill>
                  <a:prstDash val="solid"/>
                </a:ln>
                <a:solidFill>
                  <a:schemeClr val="accent3">
                    <a:lumMod val="50000"/>
                  </a:schemeClr>
                </a:solidFill>
                <a:effectLst>
                  <a:outerShdw blurRad="50000" dist="50800" dir="7500000" algn="tl">
                    <a:srgbClr val="000000">
                      <a:shade val="5000"/>
                      <a:alpha val="35000"/>
                    </a:srgbClr>
                  </a:outerShdw>
                </a:effectLst>
                <a:latin typeface="Aharoni" pitchFamily="2" charset="-79"/>
                <a:ea typeface="+mj-ea"/>
                <a:cs typeface="Aharoni" pitchFamily="2" charset="-79"/>
              </a:defRPr>
            </a:lvl1pPr>
          </a:lstStyle>
          <a:p>
            <a:pPr algn="ctr" defTabSz="457200"/>
            <a:r>
              <a:rPr lang="en-US" sz="2800">
                <a:solidFill>
                  <a:srgbClr val="006BBC"/>
                </a:solidFill>
                <a:effectLst/>
                <a:latin typeface="Arial" panose="020B0604020202020204" pitchFamily="34" charset="0"/>
                <a:cs typeface="Arial" panose="020B0604020202020204" pitchFamily="34" charset="0"/>
              </a:rPr>
              <a:t>Measurement Decision Risk </a:t>
            </a:r>
          </a:p>
        </p:txBody>
      </p:sp>
      <p:sp>
        <p:nvSpPr>
          <p:cNvPr id="4" name="TextBox 3">
            <a:extLst>
              <a:ext uri="{FF2B5EF4-FFF2-40B4-BE49-F238E27FC236}">
                <a16:creationId xmlns:a16="http://schemas.microsoft.com/office/drawing/2014/main" id="{D81493AC-76B1-4625-712C-AE41C0A680AC}"/>
              </a:ext>
            </a:extLst>
          </p:cNvPr>
          <p:cNvSpPr txBox="1"/>
          <p:nvPr/>
        </p:nvSpPr>
        <p:spPr>
          <a:xfrm>
            <a:off x="5334921" y="1079775"/>
            <a:ext cx="1939835" cy="507831"/>
          </a:xfrm>
          <a:prstGeom prst="rect">
            <a:avLst/>
          </a:prstGeom>
          <a:noFill/>
        </p:spPr>
        <p:txBody>
          <a:bodyPr wrap="square" rtlCol="0">
            <a:spAutoFit/>
          </a:bodyPr>
          <a:lstStyle/>
          <a:p>
            <a:r>
              <a:rPr lang="en-US" sz="1350"/>
              <a:t>Specific Risk Example</a:t>
            </a:r>
          </a:p>
          <a:p>
            <a:r>
              <a:rPr lang="en-US" sz="1350"/>
              <a:t> </a:t>
            </a:r>
          </a:p>
        </p:txBody>
      </p:sp>
    </p:spTree>
    <p:extLst>
      <p:ext uri="{BB962C8B-B14F-4D97-AF65-F5344CB8AC3E}">
        <p14:creationId xmlns:p14="http://schemas.microsoft.com/office/powerpoint/2010/main" val="268167230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97"/>
        <p:cNvGrpSpPr/>
        <p:nvPr/>
      </p:nvGrpSpPr>
      <p:grpSpPr>
        <a:xfrm>
          <a:off x="0" y="0"/>
          <a:ext cx="0" cy="0"/>
          <a:chOff x="0" y="0"/>
          <a:chExt cx="0" cy="0"/>
        </a:xfrm>
      </p:grpSpPr>
      <p:pic>
        <p:nvPicPr>
          <p:cNvPr id="398" name="Google Shape;398;p24"/>
          <p:cNvPicPr preferRelativeResize="0">
            <a:picLocks noGrp="1"/>
          </p:cNvPicPr>
          <p:nvPr>
            <p:ph type="body" idx="1"/>
          </p:nvPr>
        </p:nvPicPr>
        <p:blipFill rotWithShape="1">
          <a:blip r:embed="rId3">
            <a:alphaModFix/>
          </a:blip>
          <a:srcRect/>
          <a:stretch/>
        </p:blipFill>
        <p:spPr>
          <a:xfrm>
            <a:off x="187569" y="468923"/>
            <a:ext cx="2725384" cy="4139000"/>
          </a:xfrm>
          <a:prstGeom prst="rect">
            <a:avLst/>
          </a:prstGeom>
          <a:noFill/>
          <a:ln>
            <a:noFill/>
          </a:ln>
        </p:spPr>
      </p:pic>
      <p:sp>
        <p:nvSpPr>
          <p:cNvPr id="399" name="Google Shape;399;p24"/>
          <p:cNvSpPr txBox="1"/>
          <p:nvPr/>
        </p:nvSpPr>
        <p:spPr>
          <a:xfrm>
            <a:off x="3071192" y="703440"/>
            <a:ext cx="5617596" cy="3608650"/>
          </a:xfrm>
          <a:prstGeom prst="rect">
            <a:avLst/>
          </a:prstGeom>
          <a:noFill/>
          <a:ln>
            <a:noFill/>
          </a:ln>
        </p:spPr>
        <p:txBody>
          <a:bodyPr spcFirstLastPara="1" wrap="square" lIns="68569" tIns="34275" rIns="68569" bIns="34275" anchor="t" anchorCtr="0">
            <a:spAutoFit/>
          </a:bodyPr>
          <a:lstStyle/>
          <a:p>
            <a:r>
              <a:rPr lang="en-US" sz="2000">
                <a:solidFill>
                  <a:schemeClr val="dk1"/>
                </a:solidFill>
                <a:latin typeface="Calibri" panose="020F0502020204030204" pitchFamily="34" charset="0"/>
                <a:ea typeface="Calibri" panose="020F0502020204030204" pitchFamily="34" charset="0"/>
                <a:cs typeface="Calibri" panose="020F0502020204030204" pitchFamily="34" charset="0"/>
                <a:sym typeface="Cambria"/>
              </a:rPr>
              <a:t>A calibration laboratory cannot make a statement of conformity or "Pass" an instrument without violating ISO/IEC 17025:2017, as section 3.7  defines a Decision Rule as a rule that describes how </a:t>
            </a:r>
            <a:r>
              <a:rPr lang="en-US" sz="2000" u="sng">
                <a:solidFill>
                  <a:schemeClr val="dk1"/>
                </a:solidFill>
                <a:latin typeface="Calibri" panose="020F0502020204030204" pitchFamily="34" charset="0"/>
                <a:ea typeface="Calibri" panose="020F0502020204030204" pitchFamily="34" charset="0"/>
                <a:cs typeface="Calibri" panose="020F0502020204030204" pitchFamily="34" charset="0"/>
                <a:sym typeface="Cambria"/>
              </a:rPr>
              <a:t>measurement uncertainty is accounted</a:t>
            </a:r>
            <a:r>
              <a:rPr lang="en-US" sz="2000">
                <a:solidFill>
                  <a:schemeClr val="dk1"/>
                </a:solidFill>
                <a:latin typeface="Calibri" panose="020F0502020204030204" pitchFamily="34" charset="0"/>
                <a:ea typeface="Calibri" panose="020F0502020204030204" pitchFamily="34" charset="0"/>
                <a:cs typeface="Calibri" panose="020F0502020204030204" pitchFamily="34" charset="0"/>
                <a:sym typeface="Cambria"/>
              </a:rPr>
              <a:t> for when stating conformity with a specified requirement.  Some may argue that you can </a:t>
            </a:r>
            <a:r>
              <a:rPr lang="en-US" sz="2000" u="sng">
                <a:solidFill>
                  <a:schemeClr val="dk1"/>
                </a:solidFill>
                <a:latin typeface="Calibri" panose="020F0502020204030204" pitchFamily="34" charset="0"/>
                <a:ea typeface="Calibri" panose="020F0502020204030204" pitchFamily="34" charset="0"/>
                <a:cs typeface="Calibri" panose="020F0502020204030204" pitchFamily="34" charset="0"/>
                <a:sym typeface="Cambria"/>
              </a:rPr>
              <a:t>take it into account by ignoring it.  </a:t>
            </a:r>
          </a:p>
          <a:p>
            <a:endParaRPr sz="2000" u="sng">
              <a:solidFill>
                <a:schemeClr val="dk1"/>
              </a:solidFill>
              <a:latin typeface="Calibri" panose="020F0502020204030204" pitchFamily="34" charset="0"/>
              <a:ea typeface="Calibri" panose="020F0502020204030204" pitchFamily="34" charset="0"/>
              <a:cs typeface="Calibri" panose="020F0502020204030204" pitchFamily="34" charset="0"/>
            </a:endParaRPr>
          </a:p>
          <a:p>
            <a:r>
              <a:rPr lang="en-US" sz="2000" b="1">
                <a:solidFill>
                  <a:schemeClr val="dk1"/>
                </a:solidFill>
                <a:latin typeface="Calibri" panose="020F0502020204030204" pitchFamily="34" charset="0"/>
                <a:ea typeface="Calibri" panose="020F0502020204030204" pitchFamily="34" charset="0"/>
                <a:cs typeface="Calibri" panose="020F0502020204030204" pitchFamily="34" charset="0"/>
                <a:sym typeface="Cambria"/>
              </a:rPr>
              <a:t>To that end, can we all decide to take all red stoplights into account and start ignoring them?  </a:t>
            </a:r>
          </a:p>
          <a:p>
            <a:pPr algn="r"/>
            <a:r>
              <a:rPr lang="en-US" sz="1000">
                <a:solidFill>
                  <a:schemeClr val="dk1"/>
                </a:solidFill>
                <a:latin typeface="Cambria"/>
                <a:ea typeface="Cambria"/>
                <a:cs typeface="Cambria"/>
                <a:sym typeface="Cambria"/>
              </a:rPr>
              <a:t>- UKAS LAB 48 Decision Rules and Statements of Conformity</a:t>
            </a:r>
            <a:endParaRPr sz="1000">
              <a:solidFill>
                <a:schemeClr val="dk1"/>
              </a:solidFill>
              <a:latin typeface="Cambria"/>
              <a:ea typeface="Cambria"/>
              <a:cs typeface="Cambria"/>
              <a:sym typeface="Cambria"/>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62" name="Rectangle 2"/>
          <p:cNvSpPr>
            <a:spLocks noGrp="1" noChangeArrowheads="1"/>
          </p:cNvSpPr>
          <p:nvPr>
            <p:ph type="title"/>
          </p:nvPr>
        </p:nvSpPr>
        <p:spPr/>
        <p:txBody>
          <a:bodyPr/>
          <a:lstStyle/>
          <a:p>
            <a:r>
              <a:rPr lang="en-US" b="1">
                <a:solidFill>
                  <a:srgbClr val="006BBC"/>
                </a:solidFill>
              </a:rPr>
              <a:t>Types of Risk (Errors)</a:t>
            </a:r>
          </a:p>
        </p:txBody>
      </p:sp>
      <p:graphicFrame>
        <p:nvGraphicFramePr>
          <p:cNvPr id="10" name="Table 9"/>
          <p:cNvGraphicFramePr>
            <a:graphicFrameLocks noGrp="1"/>
          </p:cNvGraphicFramePr>
          <p:nvPr/>
        </p:nvGraphicFramePr>
        <p:xfrm>
          <a:off x="2228850" y="971550"/>
          <a:ext cx="5200650" cy="3714751"/>
        </p:xfrm>
        <a:graphic>
          <a:graphicData uri="http://schemas.openxmlformats.org/drawingml/2006/table">
            <a:tbl>
              <a:tblPr>
                <a:effectLst>
                  <a:outerShdw blurRad="50800" dist="38100" dir="5400000" algn="t" rotWithShape="0">
                    <a:prstClr val="black">
                      <a:alpha val="40000"/>
                    </a:prstClr>
                  </a:outerShdw>
                </a:effectLst>
              </a:tblPr>
              <a:tblGrid>
                <a:gridCol w="1011238">
                  <a:extLst>
                    <a:ext uri="{9D8B030D-6E8A-4147-A177-3AD203B41FA5}">
                      <a16:colId xmlns:a16="http://schemas.microsoft.com/office/drawing/2014/main" val="20000"/>
                    </a:ext>
                  </a:extLst>
                </a:gridCol>
                <a:gridCol w="1011238">
                  <a:extLst>
                    <a:ext uri="{9D8B030D-6E8A-4147-A177-3AD203B41FA5}">
                      <a16:colId xmlns:a16="http://schemas.microsoft.com/office/drawing/2014/main" val="20001"/>
                    </a:ext>
                  </a:extLst>
                </a:gridCol>
                <a:gridCol w="1589087">
                  <a:extLst>
                    <a:ext uri="{9D8B030D-6E8A-4147-A177-3AD203B41FA5}">
                      <a16:colId xmlns:a16="http://schemas.microsoft.com/office/drawing/2014/main" val="20002"/>
                    </a:ext>
                  </a:extLst>
                </a:gridCol>
                <a:gridCol w="1589087">
                  <a:extLst>
                    <a:ext uri="{9D8B030D-6E8A-4147-A177-3AD203B41FA5}">
                      <a16:colId xmlns:a16="http://schemas.microsoft.com/office/drawing/2014/main" val="20003"/>
                    </a:ext>
                  </a:extLst>
                </a:gridCol>
              </a:tblGrid>
              <a:tr h="270611">
                <a:tc gridSpan="4">
                  <a:txBody>
                    <a:bodyPr/>
                    <a:lstStyle/>
                    <a:p>
                      <a:pPr algn="ctr" fontAlgn="b"/>
                      <a:r>
                        <a:rPr lang="nb-NO" sz="1400" b="1" i="0" u="none" strike="noStrike">
                          <a:solidFill>
                            <a:sysClr val="windowText" lastClr="000000"/>
                          </a:solidFill>
                          <a:latin typeface="Arial"/>
                        </a:rPr>
                        <a:t>Type I - Type II Error</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258310">
                <a:tc>
                  <a:txBody>
                    <a:bodyPr/>
                    <a:lstStyle/>
                    <a:p>
                      <a:pPr algn="ctr" fontAlgn="ctr"/>
                      <a:r>
                        <a:rPr lang="en-US" sz="900" b="1" i="0" u="none" strike="noStrike">
                          <a:solidFill>
                            <a:sysClr val="windowText" lastClr="000000"/>
                          </a:solidFill>
                          <a:latin typeface="Arial"/>
                        </a:rPr>
                        <a:t> </a:t>
                      </a:r>
                    </a:p>
                  </a:txBody>
                  <a:tcPr marL="0" marR="0" marT="0"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solidFill>
                      <a:srgbClr val="FFFF99"/>
                    </a:solidFill>
                  </a:tcPr>
                </a:tc>
                <a:tc>
                  <a:txBody>
                    <a:bodyPr/>
                    <a:lstStyle/>
                    <a:p>
                      <a:pPr algn="ctr" fontAlgn="ctr"/>
                      <a:r>
                        <a:rPr lang="en-US" sz="1400" b="1" i="0" u="none" strike="noStrike">
                          <a:solidFill>
                            <a:sysClr val="windowText" lastClr="000000"/>
                          </a:solidFill>
                          <a:latin typeface="Arial"/>
                        </a:rPr>
                        <a:t> </a:t>
                      </a:r>
                    </a:p>
                  </a:txBody>
                  <a:tcPr marL="0" marR="0" marT="0"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99"/>
                    </a:solidFill>
                  </a:tcPr>
                </a:tc>
                <a:tc gridSpan="2">
                  <a:txBody>
                    <a:bodyPr/>
                    <a:lstStyle/>
                    <a:p>
                      <a:pPr algn="ctr" fontAlgn="b"/>
                      <a:r>
                        <a:rPr lang="en-US" sz="1400" b="1" i="0" u="none" strike="noStrike">
                          <a:solidFill>
                            <a:sysClr val="windowText" lastClr="000000"/>
                          </a:solidFill>
                          <a:latin typeface="Arial"/>
                        </a:rPr>
                        <a:t>Calibration</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hMerge="1">
                  <a:txBody>
                    <a:bodyPr/>
                    <a:lstStyle/>
                    <a:p>
                      <a:endParaRPr lang="en-US"/>
                    </a:p>
                  </a:txBody>
                  <a:tcPr/>
                </a:tc>
                <a:extLst>
                  <a:ext uri="{0D108BD9-81ED-4DB2-BD59-A6C34878D82A}">
                    <a16:rowId xmlns:a16="http://schemas.microsoft.com/office/drawing/2014/main" val="10001"/>
                  </a:ext>
                </a:extLst>
              </a:tr>
              <a:tr h="528920">
                <a:tc>
                  <a:txBody>
                    <a:bodyPr/>
                    <a:lstStyle/>
                    <a:p>
                      <a:pPr algn="ctr" fontAlgn="ctr"/>
                      <a:r>
                        <a:rPr lang="en-US" sz="900" b="1" i="0" u="none" strike="noStrike">
                          <a:solidFill>
                            <a:sysClr val="windowText" lastClr="000000"/>
                          </a:solidFill>
                          <a:latin typeface="Arial"/>
                        </a:rPr>
                        <a:t> </a:t>
                      </a:r>
                    </a:p>
                  </a:txBody>
                  <a:tcPr marL="0" marR="0" marT="0" marB="0" anchor="ctr">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en-US" sz="1400" b="1" i="0" u="none" strike="noStrike">
                          <a:solidFill>
                            <a:sysClr val="windowText" lastClr="000000"/>
                          </a:solidFill>
                          <a:latin typeface="Arial"/>
                        </a:rPr>
                        <a:t> </a:t>
                      </a:r>
                    </a:p>
                  </a:txBody>
                  <a:tcPr marL="0" marR="0" marT="0" marB="0" anchor="ctr">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en-US" sz="1400" b="1" i="0" u="none" strike="noStrike">
                          <a:solidFill>
                            <a:sysClr val="windowText" lastClr="000000"/>
                          </a:solidFill>
                          <a:latin typeface="Arial"/>
                        </a:rPr>
                        <a:t>In Tolerance (GOOD)</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tc>
                  <a:txBody>
                    <a:bodyPr/>
                    <a:lstStyle/>
                    <a:p>
                      <a:pPr algn="ctr" fontAlgn="ctr"/>
                      <a:r>
                        <a:rPr lang="en-US" sz="1400" b="1" i="0" u="none" strike="noStrike">
                          <a:solidFill>
                            <a:sysClr val="windowText" lastClr="000000"/>
                          </a:solidFill>
                          <a:latin typeface="Arial"/>
                        </a:rPr>
                        <a:t>Out Of Tolerance (BAD)</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6600"/>
                    </a:solidFill>
                  </a:tcPr>
                </a:tc>
                <a:extLst>
                  <a:ext uri="{0D108BD9-81ED-4DB2-BD59-A6C34878D82A}">
                    <a16:rowId xmlns:a16="http://schemas.microsoft.com/office/drawing/2014/main" val="10002"/>
                  </a:ext>
                </a:extLst>
              </a:tr>
              <a:tr h="1340756">
                <a:tc>
                  <a:txBody>
                    <a:bodyPr/>
                    <a:lstStyle/>
                    <a:p>
                      <a:pPr algn="ctr" fontAlgn="b"/>
                      <a:r>
                        <a:rPr lang="en-US" sz="1500" b="1" i="0" u="none" strike="noStrike">
                          <a:solidFill>
                            <a:sysClr val="windowText" lastClr="000000"/>
                          </a:solidFill>
                          <a:latin typeface="Arial"/>
                        </a:rPr>
                        <a:t>Decision</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99"/>
                    </a:solidFill>
                  </a:tcPr>
                </a:tc>
                <a:tc>
                  <a:txBody>
                    <a:bodyPr/>
                    <a:lstStyle/>
                    <a:p>
                      <a:pPr algn="ctr" fontAlgn="ctr"/>
                      <a:r>
                        <a:rPr lang="en-US" sz="1400" b="1" i="0" u="none" strike="noStrike">
                          <a:solidFill>
                            <a:sysClr val="windowText" lastClr="000000"/>
                          </a:solidFill>
                          <a:latin typeface="Arial"/>
                        </a:rPr>
                        <a:t>Called In Tolerance - ACCEPT</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en-US" sz="1400" b="1" i="0" u="none" strike="noStrike">
                          <a:solidFill>
                            <a:sysClr val="windowText" lastClr="000000"/>
                          </a:solidFill>
                          <a:latin typeface="Arial"/>
                        </a:rPr>
                        <a:t>(1-α) </a:t>
                      </a:r>
                      <a:r>
                        <a:rPr lang="en-US" sz="1400" b="1" i="1" u="none" strike="noStrike">
                          <a:solidFill>
                            <a:sysClr val="windowText" lastClr="000000"/>
                          </a:solidFill>
                          <a:latin typeface="Arial"/>
                        </a:rPr>
                        <a:t>Calibration Lab's Confidence             (Probability of Correct Accept - PCA)</a:t>
                      </a:r>
                      <a:endParaRPr lang="en-US" sz="1400" b="1" i="0" u="none" strike="noStrike">
                        <a:solidFill>
                          <a:sysClr val="windowText" lastClr="000000"/>
                        </a:solidFill>
                        <a:latin typeface="Arial"/>
                      </a:endParaRP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fontAlgn="ctr"/>
                      <a:r>
                        <a:rPr lang="en-US" sz="1400" b="1" i="0" u="none" strike="noStrike">
                          <a:solidFill>
                            <a:sysClr val="windowText" lastClr="000000"/>
                          </a:solidFill>
                          <a:latin typeface="Arial"/>
                        </a:rPr>
                        <a:t>β </a:t>
                      </a:r>
                      <a:r>
                        <a:rPr lang="en-US" sz="1400" b="1" i="1" u="none" strike="noStrike">
                          <a:solidFill>
                            <a:sysClr val="windowText" lastClr="000000"/>
                          </a:solidFill>
                          <a:latin typeface="Arial"/>
                        </a:rPr>
                        <a:t>Type II Error (Probability of False Accept - PFA)</a:t>
                      </a:r>
                      <a:endParaRPr lang="en-US" sz="1400" b="1" i="0" u="none" strike="noStrike">
                        <a:solidFill>
                          <a:sysClr val="windowText" lastClr="000000"/>
                        </a:solidFill>
                        <a:latin typeface="Arial"/>
                      </a:endParaRP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6600"/>
                    </a:solidFill>
                  </a:tcPr>
                </a:tc>
                <a:extLst>
                  <a:ext uri="{0D108BD9-81ED-4DB2-BD59-A6C34878D82A}">
                    <a16:rowId xmlns:a16="http://schemas.microsoft.com/office/drawing/2014/main" val="10003"/>
                  </a:ext>
                </a:extLst>
              </a:tr>
              <a:tr h="1316154">
                <a:tc>
                  <a:txBody>
                    <a:bodyPr/>
                    <a:lstStyle/>
                    <a:p>
                      <a:pPr algn="ctr" fontAlgn="t"/>
                      <a:r>
                        <a:rPr lang="en-US" sz="1500" b="1" i="0" u="none" strike="noStrike">
                          <a:solidFill>
                            <a:sysClr val="windowText" lastClr="000000"/>
                          </a:solidFill>
                          <a:latin typeface="Arial"/>
                        </a:rPr>
                        <a:t>Made</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FF99"/>
                    </a:solidFill>
                  </a:tcPr>
                </a:tc>
                <a:tc>
                  <a:txBody>
                    <a:bodyPr/>
                    <a:lstStyle/>
                    <a:p>
                      <a:pPr algn="ctr" fontAlgn="ctr"/>
                      <a:r>
                        <a:rPr lang="en-US" sz="1400" b="1" i="0" u="none" strike="noStrike">
                          <a:solidFill>
                            <a:sysClr val="windowText" lastClr="000000"/>
                          </a:solidFill>
                          <a:latin typeface="Arial"/>
                        </a:rPr>
                        <a:t>Called Out of Tolerance - REJECT</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00"/>
                    </a:solidFill>
                  </a:tcPr>
                </a:tc>
                <a:tc>
                  <a:txBody>
                    <a:bodyPr/>
                    <a:lstStyle/>
                    <a:p>
                      <a:pPr algn="ctr" fontAlgn="ctr"/>
                      <a:r>
                        <a:rPr lang="en-US" sz="1400" b="1" i="0" u="none" strike="noStrike">
                          <a:solidFill>
                            <a:sysClr val="windowText" lastClr="000000"/>
                          </a:solidFill>
                          <a:latin typeface="Arial"/>
                        </a:rPr>
                        <a:t>α </a:t>
                      </a:r>
                      <a:r>
                        <a:rPr lang="en-US" sz="1400" b="1" i="1" u="none" strike="noStrike">
                          <a:solidFill>
                            <a:sysClr val="windowText" lastClr="000000"/>
                          </a:solidFill>
                          <a:latin typeface="Arial"/>
                        </a:rPr>
                        <a:t>Type I Error (Probability of False Reject - PFR)</a:t>
                      </a:r>
                      <a:endParaRPr lang="en-US" sz="1400" b="1" i="0" u="none" strike="noStrike">
                        <a:solidFill>
                          <a:sysClr val="windowText" lastClr="000000"/>
                        </a:solidFill>
                        <a:latin typeface="Arial"/>
                      </a:endParaRP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6600"/>
                    </a:solidFill>
                  </a:tcPr>
                </a:tc>
                <a:tc>
                  <a:txBody>
                    <a:bodyPr/>
                    <a:lstStyle/>
                    <a:p>
                      <a:pPr algn="ctr" fontAlgn="ctr"/>
                      <a:r>
                        <a:rPr lang="en-US" sz="1400" b="1" i="0" u="none" strike="noStrike">
                          <a:solidFill>
                            <a:sysClr val="windowText" lastClr="000000"/>
                          </a:solidFill>
                          <a:latin typeface="Arial"/>
                        </a:rPr>
                        <a:t>(1- β)  </a:t>
                      </a:r>
                      <a:r>
                        <a:rPr lang="en-US" sz="1400" b="1" i="1" u="none" strike="noStrike">
                          <a:solidFill>
                            <a:sysClr val="windowText" lastClr="000000"/>
                          </a:solidFill>
                          <a:latin typeface="Arial"/>
                        </a:rPr>
                        <a:t>End User's Confidence (Probability of Correct Reject - PCR)</a:t>
                      </a:r>
                      <a:endParaRPr lang="en-US" sz="1400" b="1" i="0" u="none" strike="noStrike">
                        <a:solidFill>
                          <a:sysClr val="windowText" lastClr="000000"/>
                        </a:solidFill>
                        <a:latin typeface="Arial"/>
                      </a:endParaRP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extLst>
                  <a:ext uri="{0D108BD9-81ED-4DB2-BD59-A6C34878D82A}">
                    <a16:rowId xmlns:a16="http://schemas.microsoft.com/office/drawing/2014/main" val="10004"/>
                  </a:ext>
                </a:extLst>
              </a:tr>
            </a:tbl>
          </a:graphicData>
        </a:graphic>
      </p:graphicFrame>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62" name="Rectangle 2"/>
          <p:cNvSpPr>
            <a:spLocks noGrp="1" noChangeArrowheads="1"/>
          </p:cNvSpPr>
          <p:nvPr>
            <p:ph type="title"/>
          </p:nvPr>
        </p:nvSpPr>
        <p:spPr/>
        <p:txBody>
          <a:bodyPr/>
          <a:lstStyle/>
          <a:p>
            <a:r>
              <a:rPr lang="en-US" b="1">
                <a:solidFill>
                  <a:srgbClr val="006BBC"/>
                </a:solidFill>
              </a:rPr>
              <a:t>Types of Risk (Errors)</a:t>
            </a:r>
          </a:p>
        </p:txBody>
      </p:sp>
      <p:pic>
        <p:nvPicPr>
          <p:cNvPr id="3" name="Picture 2" descr="A diagram of a cartoon character&#10;&#10;Description automatically generated">
            <a:extLst>
              <a:ext uri="{FF2B5EF4-FFF2-40B4-BE49-F238E27FC236}">
                <a16:creationId xmlns:a16="http://schemas.microsoft.com/office/drawing/2014/main" id="{737DBB55-189F-DCF9-85A6-13C29284D7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50039" y="1035844"/>
            <a:ext cx="5579474" cy="3418379"/>
          </a:xfrm>
          <a:prstGeom prst="rect">
            <a:avLst/>
          </a:prstGeom>
        </p:spPr>
      </p:pic>
      <p:sp>
        <p:nvSpPr>
          <p:cNvPr id="4" name="TextBox 3">
            <a:extLst>
              <a:ext uri="{FF2B5EF4-FFF2-40B4-BE49-F238E27FC236}">
                <a16:creationId xmlns:a16="http://schemas.microsoft.com/office/drawing/2014/main" id="{AB5475DF-87EB-EF0E-8DD9-084CBD2BC87A}"/>
              </a:ext>
            </a:extLst>
          </p:cNvPr>
          <p:cNvSpPr txBox="1"/>
          <p:nvPr/>
        </p:nvSpPr>
        <p:spPr>
          <a:xfrm>
            <a:off x="2021682" y="4564856"/>
            <a:ext cx="5507831" cy="300082"/>
          </a:xfrm>
          <a:prstGeom prst="rect">
            <a:avLst/>
          </a:prstGeom>
          <a:noFill/>
        </p:spPr>
        <p:txBody>
          <a:bodyPr wrap="square" rtlCol="0">
            <a:spAutoFit/>
          </a:bodyPr>
          <a:lstStyle/>
          <a:p>
            <a:r>
              <a:rPr lang="en-US" sz="1350"/>
              <a:t>Image from NAVSEA (asq711.org)</a:t>
            </a:r>
          </a:p>
        </p:txBody>
      </p:sp>
    </p:spTree>
    <p:extLst>
      <p:ext uri="{BB962C8B-B14F-4D97-AF65-F5344CB8AC3E}">
        <p14:creationId xmlns:p14="http://schemas.microsoft.com/office/powerpoint/2010/main" val="164613699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8" name="Title 1"/>
          <p:cNvSpPr txBox="1">
            <a:spLocks noGrp="1"/>
          </p:cNvSpPr>
          <p:nvPr>
            <p:ph type="title"/>
          </p:nvPr>
        </p:nvSpPr>
        <p:spPr>
          <a:xfrm>
            <a:off x="457200" y="38101"/>
            <a:ext cx="8500720" cy="360992"/>
          </a:xfrm>
          <a:prstGeom prst="rect">
            <a:avLst/>
          </a:prstGeom>
        </p:spPr>
        <p:txBody>
          <a:bodyPr>
            <a:noAutofit/>
          </a:bodyPr>
          <a:lstStyle>
            <a:lvl1pPr defTabSz="1779874">
              <a:defRPr sz="4672"/>
            </a:lvl1pPr>
          </a:lstStyle>
          <a:p>
            <a:r>
              <a:rPr lang="en-US" sz="2400"/>
              <a:t>Consumer and Producer Risk</a:t>
            </a:r>
            <a:endParaRPr sz="2400"/>
          </a:p>
        </p:txBody>
      </p:sp>
      <p:sp>
        <p:nvSpPr>
          <p:cNvPr id="1079" name="Content Placeholder 3"/>
          <p:cNvSpPr txBox="1">
            <a:spLocks noGrp="1"/>
          </p:cNvSpPr>
          <p:nvPr>
            <p:ph type="body" idx="1"/>
          </p:nvPr>
        </p:nvSpPr>
        <p:spPr>
          <a:xfrm>
            <a:off x="457200" y="908500"/>
            <a:ext cx="8324850" cy="3945497"/>
          </a:xfrm>
          <a:prstGeom prst="rect">
            <a:avLst/>
          </a:prstGeom>
        </p:spPr>
        <p:txBody>
          <a:bodyPr>
            <a:normAutofit fontScale="85000" lnSpcReduction="20000"/>
          </a:bodyPr>
          <a:lstStyle/>
          <a:p>
            <a:pPr marL="0" indent="0"/>
            <a:r>
              <a:rPr>
                <a:solidFill>
                  <a:schemeClr val="tx1"/>
                </a:solidFill>
                <a:latin typeface="Calibri" panose="020F0502020204030204" pitchFamily="34" charset="0"/>
                <a:ea typeface="Calibri" panose="020F0502020204030204" pitchFamily="34" charset="0"/>
                <a:cs typeface="Calibri" panose="020F0502020204030204" pitchFamily="34" charset="0"/>
              </a:rPr>
              <a:t>There are two general types of risks associated with conformity decisions.</a:t>
            </a:r>
          </a:p>
          <a:p>
            <a:pPr marL="0" indent="0">
              <a:spcBef>
                <a:spcPts val="1200"/>
              </a:spcBef>
              <a:defRPr b="1"/>
            </a:pPr>
            <a:r>
              <a:rPr>
                <a:solidFill>
                  <a:srgbClr val="006BBC"/>
                </a:solidFill>
                <a:latin typeface="Calibri" panose="020F0502020204030204" pitchFamily="34" charset="0"/>
                <a:ea typeface="Calibri" panose="020F0502020204030204" pitchFamily="34" charset="0"/>
                <a:cs typeface="Calibri" panose="020F0502020204030204" pitchFamily="34" charset="0"/>
              </a:rPr>
              <a:t>Consumer Risk:  </a:t>
            </a:r>
          </a:p>
          <a:p>
            <a:pPr marL="0" indent="0"/>
            <a:r>
              <a:rPr>
                <a:solidFill>
                  <a:schemeClr val="tx1"/>
                </a:solidFill>
                <a:latin typeface="Calibri" panose="020F0502020204030204" pitchFamily="34" charset="0"/>
                <a:ea typeface="Calibri" panose="020F0502020204030204" pitchFamily="34" charset="0"/>
                <a:cs typeface="Calibri" panose="020F0502020204030204" pitchFamily="34" charset="0"/>
              </a:rPr>
              <a:t>The probability that a non-conforming item is accepted.  Also known as Type II error, pass error, false accept risk (FAR), and probability of false acceptance (PFA).  </a:t>
            </a:r>
          </a:p>
          <a:p>
            <a:pPr marL="0" indent="0">
              <a:spcBef>
                <a:spcPts val="2288"/>
              </a:spcBef>
              <a:defRPr b="1"/>
            </a:pPr>
            <a:r>
              <a:rPr>
                <a:solidFill>
                  <a:srgbClr val="006BBC"/>
                </a:solidFill>
                <a:latin typeface="Calibri" panose="020F0502020204030204" pitchFamily="34" charset="0"/>
                <a:ea typeface="Calibri" panose="020F0502020204030204" pitchFamily="34" charset="0"/>
                <a:cs typeface="Calibri" panose="020F0502020204030204" pitchFamily="34" charset="0"/>
              </a:rPr>
              <a:t>Producer Risk: </a:t>
            </a:r>
          </a:p>
          <a:p>
            <a:pPr marL="0" indent="0"/>
            <a:r>
              <a:rPr>
                <a:solidFill>
                  <a:schemeClr val="tx1"/>
                </a:solidFill>
                <a:latin typeface="Calibri" panose="020F0502020204030204" pitchFamily="34" charset="0"/>
                <a:ea typeface="Calibri" panose="020F0502020204030204" pitchFamily="34" charset="0"/>
                <a:cs typeface="Calibri" panose="020F0502020204030204" pitchFamily="34" charset="0"/>
              </a:rPr>
              <a:t>The probability that a conforming item is rejected.  Also known as Type I error, fail error, false reject risk (FRR), and probability of false reject (PFR). </a:t>
            </a:r>
          </a:p>
          <a:p>
            <a:pPr marL="0" indent="0">
              <a:spcBef>
                <a:spcPts val="1800"/>
              </a:spcBef>
              <a:defRPr b="1"/>
            </a:pPr>
            <a:r>
              <a:rPr>
                <a:solidFill>
                  <a:srgbClr val="006BBC"/>
                </a:solidFill>
                <a:latin typeface="Calibri" panose="020F0502020204030204" pitchFamily="34" charset="0"/>
                <a:ea typeface="Calibri" panose="020F0502020204030204" pitchFamily="34" charset="0"/>
                <a:cs typeface="Calibri" panose="020F0502020204030204" pitchFamily="34" charset="0"/>
              </a:rPr>
              <a:t>Consumer risk</a:t>
            </a:r>
            <a:r>
              <a:rPr b="0">
                <a:solidFill>
                  <a:srgbClr val="006BBC"/>
                </a:solidFill>
                <a:latin typeface="Calibri" panose="020F0502020204030204" pitchFamily="34" charset="0"/>
                <a:ea typeface="Calibri" panose="020F0502020204030204" pitchFamily="34" charset="0"/>
                <a:cs typeface="Calibri" panose="020F0502020204030204" pitchFamily="34" charset="0"/>
              </a:rPr>
              <a:t> </a:t>
            </a:r>
            <a:r>
              <a:rPr b="0">
                <a:solidFill>
                  <a:schemeClr val="tx1"/>
                </a:solidFill>
                <a:latin typeface="Calibri" panose="020F0502020204030204" pitchFamily="34" charset="0"/>
                <a:ea typeface="Calibri" panose="020F0502020204030204" pitchFamily="34" charset="0"/>
                <a:cs typeface="Calibri" panose="020F0502020204030204" pitchFamily="34" charset="0"/>
              </a:rPr>
              <a:t>can have potential negative impacts to </a:t>
            </a:r>
            <a:r>
              <a:rPr b="0" u="sng">
                <a:solidFill>
                  <a:schemeClr val="tx1"/>
                </a:solidFill>
                <a:latin typeface="Calibri" panose="020F0502020204030204" pitchFamily="34" charset="0"/>
                <a:ea typeface="Calibri" panose="020F0502020204030204" pitchFamily="34" charset="0"/>
                <a:cs typeface="Calibri" panose="020F0502020204030204" pitchFamily="34" charset="0"/>
              </a:rPr>
              <a:t>product/system</a:t>
            </a:r>
            <a:r>
              <a:rPr b="0">
                <a:solidFill>
                  <a:schemeClr val="tx1"/>
                </a:solidFill>
                <a:latin typeface="Calibri" panose="020F0502020204030204" pitchFamily="34" charset="0"/>
                <a:ea typeface="Calibri" panose="020F0502020204030204" pitchFamily="34" charset="0"/>
                <a:cs typeface="Calibri" panose="020F0502020204030204" pitchFamily="34" charset="0"/>
              </a:rPr>
              <a:t> performance.  </a:t>
            </a:r>
          </a:p>
          <a:p>
            <a:pPr marL="0" indent="0">
              <a:spcBef>
                <a:spcPts val="1800"/>
              </a:spcBef>
              <a:defRPr b="1"/>
            </a:pPr>
            <a:r>
              <a:rPr>
                <a:solidFill>
                  <a:srgbClr val="006BBC"/>
                </a:solidFill>
                <a:latin typeface="Calibri" panose="020F0502020204030204" pitchFamily="34" charset="0"/>
                <a:ea typeface="Calibri" panose="020F0502020204030204" pitchFamily="34" charset="0"/>
                <a:cs typeface="Calibri" panose="020F0502020204030204" pitchFamily="34" charset="0"/>
              </a:rPr>
              <a:t>Producer risk</a:t>
            </a:r>
            <a:r>
              <a:rPr b="0">
                <a:solidFill>
                  <a:srgbClr val="006BBC"/>
                </a:solidFill>
                <a:latin typeface="Calibri" panose="020F0502020204030204" pitchFamily="34" charset="0"/>
                <a:ea typeface="Calibri" panose="020F0502020204030204" pitchFamily="34" charset="0"/>
                <a:cs typeface="Calibri" panose="020F0502020204030204" pitchFamily="34" charset="0"/>
              </a:rPr>
              <a:t> </a:t>
            </a:r>
            <a:r>
              <a:rPr b="0">
                <a:solidFill>
                  <a:schemeClr val="tx1"/>
                </a:solidFill>
                <a:latin typeface="Calibri" panose="020F0502020204030204" pitchFamily="34" charset="0"/>
                <a:ea typeface="Calibri" panose="020F0502020204030204" pitchFamily="34" charset="0"/>
                <a:cs typeface="Calibri" panose="020F0502020204030204" pitchFamily="34" charset="0"/>
              </a:rPr>
              <a:t>has a direct impact on the </a:t>
            </a:r>
            <a:r>
              <a:rPr b="0" u="sng">
                <a:solidFill>
                  <a:schemeClr val="tx1"/>
                </a:solidFill>
                <a:latin typeface="Calibri" panose="020F0502020204030204" pitchFamily="34" charset="0"/>
                <a:ea typeface="Calibri" panose="020F0502020204030204" pitchFamily="34" charset="0"/>
                <a:cs typeface="Calibri" panose="020F0502020204030204" pitchFamily="34" charset="0"/>
              </a:rPr>
              <a:t>cost</a:t>
            </a:r>
            <a:r>
              <a:rPr b="0">
                <a:solidFill>
                  <a:schemeClr val="tx1"/>
                </a:solidFill>
                <a:latin typeface="Calibri" panose="020F0502020204030204" pitchFamily="34" charset="0"/>
                <a:ea typeface="Calibri" panose="020F0502020204030204" pitchFamily="34" charset="0"/>
                <a:cs typeface="Calibri" panose="020F0502020204030204" pitchFamily="34" charset="0"/>
              </a:rPr>
              <a:t> of manufacturing, testing and/or calibration.    </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1" name="Title 1"/>
          <p:cNvSpPr txBox="1">
            <a:spLocks noGrp="1"/>
          </p:cNvSpPr>
          <p:nvPr>
            <p:ph type="title"/>
          </p:nvPr>
        </p:nvSpPr>
        <p:spPr>
          <a:xfrm>
            <a:off x="457199" y="38101"/>
            <a:ext cx="8542361" cy="360992"/>
          </a:xfrm>
          <a:prstGeom prst="rect">
            <a:avLst/>
          </a:prstGeom>
        </p:spPr>
        <p:txBody>
          <a:bodyPr>
            <a:noAutofit/>
          </a:bodyPr>
          <a:lstStyle>
            <a:lvl1pPr defTabSz="889938">
              <a:defRPr sz="4672"/>
            </a:lvl1pPr>
          </a:lstStyle>
          <a:p>
            <a:r>
              <a:rPr lang="en-US" sz="2400"/>
              <a:t>Consumer and Producer Risk</a:t>
            </a:r>
            <a:endParaRPr sz="2400"/>
          </a:p>
        </p:txBody>
      </p:sp>
      <p:sp>
        <p:nvSpPr>
          <p:cNvPr id="1082" name="Content Placeholder 2"/>
          <p:cNvSpPr txBox="1">
            <a:spLocks noGrp="1"/>
          </p:cNvSpPr>
          <p:nvPr>
            <p:ph type="body" idx="1"/>
          </p:nvPr>
        </p:nvSpPr>
        <p:spPr>
          <a:xfrm>
            <a:off x="109415" y="613007"/>
            <a:ext cx="8672634" cy="4584932"/>
          </a:xfrm>
          <a:prstGeom prst="rect">
            <a:avLst/>
          </a:prstGeom>
        </p:spPr>
        <p:txBody>
          <a:bodyPr>
            <a:noAutofit/>
          </a:bodyPr>
          <a:lstStyle/>
          <a:p>
            <a:pPr marL="0" indent="2000" defTabSz="768028">
              <a:lnSpc>
                <a:spcPct val="80000"/>
              </a:lnSpc>
              <a:spcBef>
                <a:spcPts val="488"/>
              </a:spcBef>
              <a:defRPr sz="4032" b="1" u="sng"/>
            </a:pPr>
            <a:r>
              <a:rPr sz="1400">
                <a:latin typeface="Calibri" panose="020F0502020204030204" pitchFamily="34" charset="0"/>
                <a:ea typeface="Calibri" panose="020F0502020204030204" pitchFamily="34" charset="0"/>
                <a:cs typeface="Calibri" panose="020F0502020204030204" pitchFamily="34" charset="0"/>
              </a:rPr>
              <a:t>Consumer Risk</a:t>
            </a:r>
            <a:r>
              <a:rPr sz="1400" b="0" u="none">
                <a:latin typeface="Calibri" panose="020F0502020204030204" pitchFamily="34" charset="0"/>
                <a:ea typeface="Calibri" panose="020F0502020204030204" pitchFamily="34" charset="0"/>
                <a:cs typeface="Calibri" panose="020F0502020204030204" pitchFamily="34" charset="0"/>
              </a:rPr>
              <a:t>, depending on the criticality of the measurement, can lead to:  </a:t>
            </a:r>
            <a:endParaRPr sz="1400">
              <a:latin typeface="Calibri" panose="020F0502020204030204" pitchFamily="34" charset="0"/>
              <a:ea typeface="Calibri" panose="020F0502020204030204" pitchFamily="34" charset="0"/>
              <a:cs typeface="Calibri" panose="020F0502020204030204" pitchFamily="34" charset="0"/>
            </a:endParaRPr>
          </a:p>
          <a:p>
            <a:pPr marL="432016" lvl="1" indent="-288011" defTabSz="384048">
              <a:lnSpc>
                <a:spcPct val="80000"/>
              </a:lnSpc>
              <a:spcBef>
                <a:spcPts val="488"/>
              </a:spcBef>
              <a:buChar char="•"/>
              <a:defRPr sz="4032"/>
            </a:pPr>
            <a:r>
              <a:rPr sz="1400">
                <a:latin typeface="Calibri" panose="020F0502020204030204" pitchFamily="34" charset="0"/>
                <a:ea typeface="Calibri" panose="020F0502020204030204" pitchFamily="34" charset="0"/>
                <a:cs typeface="Calibri" panose="020F0502020204030204" pitchFamily="34" charset="0"/>
              </a:rPr>
              <a:t>Loss of life or mission</a:t>
            </a:r>
          </a:p>
          <a:p>
            <a:pPr marL="432016" lvl="1" indent="-288011" defTabSz="384048">
              <a:lnSpc>
                <a:spcPct val="80000"/>
              </a:lnSpc>
              <a:spcBef>
                <a:spcPts val="488"/>
              </a:spcBef>
              <a:buChar char="•"/>
              <a:defRPr sz="4032"/>
            </a:pPr>
            <a:r>
              <a:rPr sz="1400">
                <a:latin typeface="Calibri" panose="020F0502020204030204" pitchFamily="34" charset="0"/>
                <a:ea typeface="Calibri" panose="020F0502020204030204" pitchFamily="34" charset="0"/>
                <a:cs typeface="Calibri" panose="020F0502020204030204" pitchFamily="34" charset="0"/>
              </a:rPr>
              <a:t>Reduced end-item function, capacity, or utility </a:t>
            </a:r>
          </a:p>
          <a:p>
            <a:pPr marL="432016" lvl="1" indent="-288011" defTabSz="384048">
              <a:lnSpc>
                <a:spcPct val="80000"/>
              </a:lnSpc>
              <a:spcBef>
                <a:spcPts val="488"/>
              </a:spcBef>
              <a:buChar char="•"/>
              <a:defRPr sz="4032"/>
            </a:pPr>
            <a:r>
              <a:rPr sz="1400">
                <a:latin typeface="Calibri" panose="020F0502020204030204" pitchFamily="34" charset="0"/>
                <a:ea typeface="Calibri" panose="020F0502020204030204" pitchFamily="34" charset="0"/>
                <a:cs typeface="Calibri" panose="020F0502020204030204" pitchFamily="34" charset="0"/>
              </a:rPr>
              <a:t>Warranty expenses</a:t>
            </a:r>
          </a:p>
          <a:p>
            <a:pPr marL="432016" lvl="1" indent="-288011" defTabSz="384048">
              <a:lnSpc>
                <a:spcPct val="80000"/>
              </a:lnSpc>
              <a:spcBef>
                <a:spcPts val="488"/>
              </a:spcBef>
              <a:buChar char="•"/>
              <a:defRPr sz="4032"/>
            </a:pPr>
            <a:r>
              <a:rPr sz="1400">
                <a:latin typeface="Calibri" panose="020F0502020204030204" pitchFamily="34" charset="0"/>
                <a:ea typeface="Calibri" panose="020F0502020204030204" pitchFamily="34" charset="0"/>
                <a:cs typeface="Calibri" panose="020F0502020204030204" pitchFamily="34" charset="0"/>
              </a:rPr>
              <a:t>Damage to corporate reputation</a:t>
            </a:r>
          </a:p>
          <a:p>
            <a:pPr marL="432016" lvl="1" indent="-288011" defTabSz="384048">
              <a:lnSpc>
                <a:spcPct val="80000"/>
              </a:lnSpc>
              <a:spcBef>
                <a:spcPts val="488"/>
              </a:spcBef>
              <a:buChar char="•"/>
              <a:defRPr sz="4032"/>
            </a:pPr>
            <a:r>
              <a:rPr sz="1400">
                <a:latin typeface="Calibri" panose="020F0502020204030204" pitchFamily="34" charset="0"/>
                <a:ea typeface="Calibri" panose="020F0502020204030204" pitchFamily="34" charset="0"/>
                <a:cs typeface="Calibri" panose="020F0502020204030204" pitchFamily="34" charset="0"/>
              </a:rPr>
              <a:t>Loss of future sales</a:t>
            </a:r>
          </a:p>
          <a:p>
            <a:pPr marL="432016" lvl="1" indent="-288011" defTabSz="384048">
              <a:lnSpc>
                <a:spcPct val="80000"/>
              </a:lnSpc>
              <a:spcBef>
                <a:spcPts val="488"/>
              </a:spcBef>
              <a:buChar char="•"/>
              <a:defRPr sz="4032"/>
            </a:pPr>
            <a:r>
              <a:rPr sz="1400">
                <a:latin typeface="Calibri" panose="020F0502020204030204" pitchFamily="34" charset="0"/>
                <a:ea typeface="Calibri" panose="020F0502020204030204" pitchFamily="34" charset="0"/>
                <a:cs typeface="Calibri" panose="020F0502020204030204" pitchFamily="34" charset="0"/>
              </a:rPr>
              <a:t>Punitive damages</a:t>
            </a:r>
          </a:p>
          <a:p>
            <a:pPr marL="432016" lvl="1" indent="-288011" defTabSz="384048">
              <a:lnSpc>
                <a:spcPct val="80000"/>
              </a:lnSpc>
              <a:spcBef>
                <a:spcPts val="488"/>
              </a:spcBef>
              <a:buChar char="•"/>
              <a:defRPr sz="4032"/>
            </a:pPr>
            <a:r>
              <a:rPr sz="1400">
                <a:latin typeface="Calibri" panose="020F0502020204030204" pitchFamily="34" charset="0"/>
                <a:ea typeface="Calibri" panose="020F0502020204030204" pitchFamily="34" charset="0"/>
                <a:cs typeface="Calibri" panose="020F0502020204030204" pitchFamily="34" charset="0"/>
              </a:rPr>
              <a:t>Legal fees, </a:t>
            </a:r>
            <a:r>
              <a:rPr sz="1400" err="1">
                <a:latin typeface="Calibri" panose="020F0502020204030204" pitchFamily="34" charset="0"/>
                <a:ea typeface="Calibri" panose="020F0502020204030204" pitchFamily="34" charset="0"/>
                <a:cs typeface="Calibri" panose="020F0502020204030204" pitchFamily="34" charset="0"/>
              </a:rPr>
              <a:t>etc</a:t>
            </a:r>
            <a:endParaRPr sz="1400">
              <a:latin typeface="Calibri" panose="020F0502020204030204" pitchFamily="34" charset="0"/>
              <a:ea typeface="Calibri" panose="020F0502020204030204" pitchFamily="34" charset="0"/>
              <a:cs typeface="Calibri" panose="020F0502020204030204" pitchFamily="34" charset="0"/>
            </a:endParaRPr>
          </a:p>
          <a:p>
            <a:pPr marL="506685" lvl="1" indent="-378680" defTabSz="768028">
              <a:lnSpc>
                <a:spcPct val="80000"/>
              </a:lnSpc>
              <a:spcBef>
                <a:spcPts val="488"/>
              </a:spcBef>
              <a:defRPr sz="4032"/>
            </a:pPr>
            <a:endParaRPr sz="1400">
              <a:latin typeface="Calibri" panose="020F0502020204030204" pitchFamily="34" charset="0"/>
              <a:ea typeface="Calibri" panose="020F0502020204030204" pitchFamily="34" charset="0"/>
              <a:cs typeface="Calibri" panose="020F0502020204030204" pitchFamily="34" charset="0"/>
            </a:endParaRPr>
          </a:p>
          <a:p>
            <a:pPr marL="0" indent="2000" defTabSz="768028">
              <a:lnSpc>
                <a:spcPct val="80000"/>
              </a:lnSpc>
              <a:spcBef>
                <a:spcPts val="488"/>
              </a:spcBef>
              <a:defRPr sz="4032" b="1" u="sng"/>
            </a:pPr>
            <a:r>
              <a:rPr sz="1400">
                <a:latin typeface="Calibri" panose="020F0502020204030204" pitchFamily="34" charset="0"/>
                <a:ea typeface="Calibri" panose="020F0502020204030204" pitchFamily="34" charset="0"/>
                <a:cs typeface="Calibri" panose="020F0502020204030204" pitchFamily="34" charset="0"/>
              </a:rPr>
              <a:t>Producer Risk</a:t>
            </a:r>
            <a:r>
              <a:rPr sz="1400" b="0" u="none">
                <a:latin typeface="Calibri" panose="020F0502020204030204" pitchFamily="34" charset="0"/>
                <a:ea typeface="Calibri" panose="020F0502020204030204" pitchFamily="34" charset="0"/>
                <a:cs typeface="Calibri" panose="020F0502020204030204" pitchFamily="34" charset="0"/>
              </a:rPr>
              <a:t> can result in additional costs because of:</a:t>
            </a:r>
            <a:endParaRPr sz="1400">
              <a:latin typeface="Calibri" panose="020F0502020204030204" pitchFamily="34" charset="0"/>
              <a:ea typeface="Calibri" panose="020F0502020204030204" pitchFamily="34" charset="0"/>
              <a:cs typeface="Calibri" panose="020F0502020204030204" pitchFamily="34" charset="0"/>
            </a:endParaRPr>
          </a:p>
          <a:p>
            <a:pPr marL="432016" lvl="1" indent="-288011" defTabSz="384048">
              <a:lnSpc>
                <a:spcPct val="80000"/>
              </a:lnSpc>
              <a:spcBef>
                <a:spcPts val="488"/>
              </a:spcBef>
              <a:buChar char="•"/>
              <a:defRPr sz="4032"/>
            </a:pPr>
            <a:r>
              <a:rPr sz="1400">
                <a:latin typeface="Calibri" panose="020F0502020204030204" pitchFamily="34" charset="0"/>
                <a:ea typeface="Calibri" panose="020F0502020204030204" pitchFamily="34" charset="0"/>
                <a:cs typeface="Calibri" panose="020F0502020204030204" pitchFamily="34" charset="0"/>
              </a:rPr>
              <a:t>Unnecessary rework, adjustments, repairs, and retests</a:t>
            </a:r>
          </a:p>
          <a:p>
            <a:pPr marL="432016" lvl="1" indent="-288011" defTabSz="384048">
              <a:lnSpc>
                <a:spcPct val="80000"/>
              </a:lnSpc>
              <a:spcBef>
                <a:spcPts val="488"/>
              </a:spcBef>
              <a:buChar char="•"/>
              <a:defRPr sz="4032"/>
            </a:pPr>
            <a:r>
              <a:rPr sz="1400">
                <a:latin typeface="Calibri" panose="020F0502020204030204" pitchFamily="34" charset="0"/>
                <a:ea typeface="Calibri" panose="020F0502020204030204" pitchFamily="34" charset="0"/>
                <a:cs typeface="Calibri" panose="020F0502020204030204" pitchFamily="34" charset="0"/>
              </a:rPr>
              <a:t>Increased scrap of good product</a:t>
            </a:r>
          </a:p>
          <a:p>
            <a:pPr marL="432016" lvl="1" indent="-288011" defTabSz="384048">
              <a:lnSpc>
                <a:spcPct val="80000"/>
              </a:lnSpc>
              <a:spcBef>
                <a:spcPts val="488"/>
              </a:spcBef>
              <a:buChar char="•"/>
              <a:defRPr sz="4032"/>
            </a:pPr>
            <a:r>
              <a:rPr sz="1400">
                <a:latin typeface="Calibri" panose="020F0502020204030204" pitchFamily="34" charset="0"/>
                <a:ea typeface="Calibri" panose="020F0502020204030204" pitchFamily="34" charset="0"/>
                <a:cs typeface="Calibri" panose="020F0502020204030204" pitchFamily="34" charset="0"/>
              </a:rPr>
              <a:t>Increased frequency of inspections or calibrations</a:t>
            </a:r>
          </a:p>
          <a:p>
            <a:pPr marL="432016" lvl="1" indent="-288011" defTabSz="384048">
              <a:lnSpc>
                <a:spcPct val="80000"/>
              </a:lnSpc>
              <a:spcBef>
                <a:spcPts val="488"/>
              </a:spcBef>
              <a:buChar char="•"/>
              <a:defRPr sz="4032"/>
            </a:pPr>
            <a:r>
              <a:rPr sz="1400">
                <a:latin typeface="Calibri" panose="020F0502020204030204" pitchFamily="34" charset="0"/>
                <a:ea typeface="Calibri" panose="020F0502020204030204" pitchFamily="34" charset="0"/>
                <a:cs typeface="Calibri" panose="020F0502020204030204" pitchFamily="34" charset="0"/>
              </a:rPr>
              <a:t>Decreased availability of the hardware</a:t>
            </a:r>
          </a:p>
          <a:p>
            <a:pPr marL="432016" lvl="1" indent="-288011" defTabSz="384048">
              <a:lnSpc>
                <a:spcPct val="80000"/>
              </a:lnSpc>
              <a:spcBef>
                <a:spcPts val="488"/>
              </a:spcBef>
              <a:buChar char="•"/>
              <a:defRPr sz="4032"/>
            </a:pPr>
            <a:r>
              <a:rPr lang="en-US" sz="1400">
                <a:latin typeface="Calibri" panose="020F0502020204030204" pitchFamily="34" charset="0"/>
                <a:ea typeface="Calibri" panose="020F0502020204030204" pitchFamily="34" charset="0"/>
                <a:cs typeface="Calibri" panose="020F0502020204030204" pitchFamily="34" charset="0"/>
              </a:rPr>
              <a:t> Out-of-tolerance</a:t>
            </a:r>
            <a:r>
              <a:rPr sz="1400">
                <a:latin typeface="Calibri" panose="020F0502020204030204" pitchFamily="34" charset="0"/>
                <a:ea typeface="Calibri" panose="020F0502020204030204" pitchFamily="34" charset="0"/>
                <a:cs typeface="Calibri" panose="020F0502020204030204" pitchFamily="34" charset="0"/>
              </a:rPr>
              <a:t> reports or administrative reaction (reverse traceability reports)</a:t>
            </a:r>
          </a:p>
          <a:p>
            <a:pPr marL="288011" indent="-288011" defTabSz="384048">
              <a:lnSpc>
                <a:spcPct val="80000"/>
              </a:lnSpc>
              <a:spcBef>
                <a:spcPts val="525"/>
              </a:spcBef>
              <a:defRPr sz="4368"/>
            </a:pPr>
            <a:endParaRPr sz="1400">
              <a:latin typeface="Calibri" panose="020F0502020204030204" pitchFamily="34" charset="0"/>
              <a:ea typeface="Calibri" panose="020F0502020204030204" pitchFamily="34" charset="0"/>
              <a:cs typeface="Calibri" panose="020F0502020204030204" pitchFamily="34" charset="0"/>
            </a:endParaRPr>
          </a:p>
          <a:p>
            <a:pPr marL="0" indent="0" defTabSz="384048">
              <a:lnSpc>
                <a:spcPct val="80000"/>
              </a:lnSpc>
              <a:spcBef>
                <a:spcPts val="488"/>
              </a:spcBef>
              <a:defRPr sz="4032"/>
            </a:pPr>
            <a:r>
              <a:rPr sz="1400">
                <a:latin typeface="Calibri" panose="020F0502020204030204" pitchFamily="34" charset="0"/>
                <a:ea typeface="Calibri" panose="020F0502020204030204" pitchFamily="34" charset="0"/>
                <a:cs typeface="Calibri" panose="020F0502020204030204" pitchFamily="34" charset="0"/>
              </a:rPr>
              <a:t>Both type of risks have a cost impact; however, </a:t>
            </a:r>
            <a:r>
              <a:rPr sz="1400" u="sng">
                <a:latin typeface="Calibri" panose="020F0502020204030204" pitchFamily="34" charset="0"/>
                <a:ea typeface="Calibri" panose="020F0502020204030204" pitchFamily="34" charset="0"/>
                <a:cs typeface="Calibri" panose="020F0502020204030204" pitchFamily="34" charset="0"/>
              </a:rPr>
              <a:t>consumer risk</a:t>
            </a:r>
            <a:r>
              <a:rPr sz="1400">
                <a:latin typeface="Calibri" panose="020F0502020204030204" pitchFamily="34" charset="0"/>
                <a:ea typeface="Calibri" panose="020F0502020204030204" pitchFamily="34" charset="0"/>
                <a:cs typeface="Calibri" panose="020F0502020204030204" pitchFamily="34" charset="0"/>
              </a:rPr>
              <a:t> has the larger potential for major </a:t>
            </a:r>
            <a:r>
              <a:rPr sz="1400" u="sng">
                <a:latin typeface="Calibri" panose="020F0502020204030204" pitchFamily="34" charset="0"/>
                <a:ea typeface="Calibri" panose="020F0502020204030204" pitchFamily="34" charset="0"/>
                <a:cs typeface="Calibri" panose="020F0502020204030204" pitchFamily="34" charset="0"/>
              </a:rPr>
              <a:t>negative consequences</a:t>
            </a:r>
            <a:r>
              <a:rPr sz="1400">
                <a:latin typeface="Calibri" panose="020F0502020204030204" pitchFamily="34" charset="0"/>
                <a:ea typeface="Calibri" panose="020F0502020204030204" pitchFamily="34" charset="0"/>
                <a:cs typeface="Calibri" panose="020F0502020204030204" pitchFamily="34" charset="0"/>
              </a:rPr>
              <a:t>.</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4" name="Title 1"/>
          <p:cNvSpPr txBox="1">
            <a:spLocks noGrp="1"/>
          </p:cNvSpPr>
          <p:nvPr>
            <p:ph type="title"/>
          </p:nvPr>
        </p:nvSpPr>
        <p:spPr>
          <a:xfrm>
            <a:off x="457200" y="38101"/>
            <a:ext cx="8229600" cy="360992"/>
          </a:xfrm>
          <a:prstGeom prst="rect">
            <a:avLst/>
          </a:prstGeom>
        </p:spPr>
        <p:txBody>
          <a:bodyPr>
            <a:noAutofit/>
          </a:bodyPr>
          <a:lstStyle/>
          <a:p>
            <a:pPr defTabSz="667453">
              <a:defRPr sz="4672"/>
            </a:pPr>
            <a:r>
              <a:rPr lang="en-US" sz="2400"/>
              <a:t>Consumer and Producer Risk</a:t>
            </a:r>
            <a:endParaRPr sz="2400"/>
          </a:p>
        </p:txBody>
      </p:sp>
      <p:sp>
        <p:nvSpPr>
          <p:cNvPr id="1085" name="Content Placeholder 3"/>
          <p:cNvSpPr txBox="1">
            <a:spLocks noGrp="1"/>
          </p:cNvSpPr>
          <p:nvPr>
            <p:ph type="body" idx="1"/>
          </p:nvPr>
        </p:nvSpPr>
        <p:spPr>
          <a:xfrm>
            <a:off x="164123" y="689591"/>
            <a:ext cx="8681482" cy="3027180"/>
          </a:xfrm>
          <a:prstGeom prst="rect">
            <a:avLst/>
          </a:prstGeom>
        </p:spPr>
        <p:txBody>
          <a:bodyPr>
            <a:normAutofit fontScale="32500" lnSpcReduction="20000"/>
          </a:bodyPr>
          <a:lstStyle/>
          <a:p>
            <a:pPr marL="0" indent="0" defTabSz="425196">
              <a:spcBef>
                <a:spcPts val="1650"/>
              </a:spcBef>
              <a:defRPr sz="4464" b="1" u="sng"/>
            </a:pPr>
            <a:r>
              <a:t>Specific Risk</a:t>
            </a:r>
            <a:r>
              <a:rPr b="0" u="none"/>
              <a:t> (also called bench-level risk) is based on a specific measurement result.</a:t>
            </a:r>
          </a:p>
          <a:p>
            <a:pPr marL="501554" lvl="1" indent="-362049" defTabSz="425196">
              <a:spcBef>
                <a:spcPts val="525"/>
              </a:spcBef>
              <a:defRPr sz="4464"/>
            </a:pPr>
            <a:r>
              <a:t>It triggers a response based on measurement data gathered at time of test.</a:t>
            </a:r>
            <a:endParaRPr sz="2581"/>
          </a:p>
          <a:p>
            <a:pPr marL="501554" lvl="1" indent="-362049" defTabSz="425196">
              <a:spcBef>
                <a:spcPts val="525"/>
              </a:spcBef>
              <a:defRPr sz="4464"/>
            </a:pPr>
            <a:r>
              <a:t>It may be characterized by one or two probability distributions, depending on the method.</a:t>
            </a:r>
            <a:endParaRPr sz="2581"/>
          </a:p>
          <a:p>
            <a:pPr marL="501554" lvl="1" indent="-362049" defTabSz="425196">
              <a:spcBef>
                <a:spcPts val="525"/>
              </a:spcBef>
              <a:defRPr sz="4464"/>
            </a:pPr>
            <a:r>
              <a:t>Any representation with only </a:t>
            </a:r>
            <a:r>
              <a:rPr u="sng"/>
              <a:t>one probability distribution</a:t>
            </a:r>
            <a:r>
              <a:t> is always a specific risk method.</a:t>
            </a:r>
            <a:endParaRPr sz="2581"/>
          </a:p>
          <a:p>
            <a:pPr marL="0" indent="0" defTabSz="425196">
              <a:spcBef>
                <a:spcPts val="1650"/>
              </a:spcBef>
              <a:defRPr sz="4464" b="1" u="sng"/>
            </a:pPr>
            <a:r>
              <a:t>Global Risk</a:t>
            </a:r>
            <a:r>
              <a:rPr b="0" u="none"/>
              <a:t> (also called process-level risk) is based on a future measurement result.</a:t>
            </a:r>
          </a:p>
          <a:p>
            <a:pPr marL="501554" lvl="1" indent="-362049" defTabSz="425196">
              <a:spcBef>
                <a:spcPts val="525"/>
              </a:spcBef>
              <a:defRPr sz="4464"/>
            </a:pPr>
            <a:r>
              <a:t>It is used to ensure the acceptability of a documented measurement process.</a:t>
            </a:r>
            <a:endParaRPr sz="2581"/>
          </a:p>
          <a:p>
            <a:pPr marL="501554" lvl="1" indent="-362049" defTabSz="425196">
              <a:spcBef>
                <a:spcPts val="525"/>
              </a:spcBef>
              <a:defRPr sz="4464"/>
            </a:pPr>
            <a:r>
              <a:t>It is based on expected or historical information and is usually characterized by </a:t>
            </a:r>
            <a:r>
              <a:rPr u="sng"/>
              <a:t>two probability distributions</a:t>
            </a:r>
            <a:r>
              <a:t>.  </a:t>
            </a:r>
          </a:p>
        </p:txBody>
      </p:sp>
      <p:grpSp>
        <p:nvGrpSpPr>
          <p:cNvPr id="1093" name="Group 4"/>
          <p:cNvGrpSpPr/>
          <p:nvPr/>
        </p:nvGrpSpPr>
        <p:grpSpPr>
          <a:xfrm>
            <a:off x="2253273" y="3334954"/>
            <a:ext cx="4859814" cy="1802165"/>
            <a:chOff x="0" y="0"/>
            <a:chExt cx="12959502" cy="4805770"/>
          </a:xfrm>
        </p:grpSpPr>
        <p:sp>
          <p:nvSpPr>
            <p:cNvPr id="1086" name="Text Box 40"/>
            <p:cNvSpPr txBox="1"/>
            <p:nvPr/>
          </p:nvSpPr>
          <p:spPr>
            <a:xfrm>
              <a:off x="121920" y="4159440"/>
              <a:ext cx="934293" cy="646330"/>
            </a:xfrm>
            <a:prstGeom prst="rect">
              <a:avLst/>
            </a:prstGeom>
            <a:noFill/>
            <a:ln w="254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45720" tIns="45720" rIns="45720" bIns="45720" numCol="1" anchor="t">
              <a:spAutoFit/>
            </a:bodyPr>
            <a:lstStyle>
              <a:lvl1pPr algn="ctr">
                <a:defRPr sz="2600">
                  <a:latin typeface="Times New Roman"/>
                  <a:ea typeface="Times New Roman"/>
                  <a:cs typeface="Times New Roman"/>
                  <a:sym typeface="Times New Roman"/>
                </a:defRPr>
              </a:lvl1pPr>
            </a:lstStyle>
            <a:p>
              <a:r>
                <a:rPr sz="975"/>
                <a:t>- L</a:t>
              </a:r>
            </a:p>
          </p:txBody>
        </p:sp>
        <p:sp>
          <p:nvSpPr>
            <p:cNvPr id="1087" name="Text Box 42"/>
            <p:cNvSpPr txBox="1"/>
            <p:nvPr/>
          </p:nvSpPr>
          <p:spPr>
            <a:xfrm>
              <a:off x="4145279" y="0"/>
              <a:ext cx="2158997" cy="646330"/>
            </a:xfrm>
            <a:prstGeom prst="rect">
              <a:avLst/>
            </a:prstGeom>
            <a:noFill/>
            <a:ln w="254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45720" tIns="45720" rIns="45720" bIns="45720" numCol="1" anchor="t">
              <a:spAutoFit/>
            </a:bodyPr>
            <a:lstStyle>
              <a:lvl1pPr algn="ctr">
                <a:defRPr sz="2600">
                  <a:latin typeface="Times New Roman"/>
                  <a:ea typeface="Times New Roman"/>
                  <a:cs typeface="Times New Roman"/>
                  <a:sym typeface="Times New Roman"/>
                </a:defRPr>
              </a:lvl1pPr>
            </a:lstStyle>
            <a:p>
              <a:r>
                <a:rPr sz="975"/>
                <a:t>Nominal</a:t>
              </a:r>
            </a:p>
          </p:txBody>
        </p:sp>
        <p:sp>
          <p:nvSpPr>
            <p:cNvPr id="1088" name="Line 43"/>
            <p:cNvSpPr/>
            <p:nvPr/>
          </p:nvSpPr>
          <p:spPr>
            <a:xfrm flipH="1" flipV="1">
              <a:off x="5234095" y="467858"/>
              <a:ext cx="4654" cy="3282962"/>
            </a:xfrm>
            <a:prstGeom prst="line">
              <a:avLst/>
            </a:prstGeom>
            <a:noFill/>
            <a:ln w="25400" cap="flat">
              <a:solidFill>
                <a:srgbClr val="000000"/>
              </a:solidFill>
              <a:prstDash val="dash"/>
              <a:round/>
            </a:ln>
            <a:effectLst/>
          </p:spPr>
          <p:txBody>
            <a:bodyPr wrap="square" lIns="45720" tIns="45720" rIns="45720" bIns="45720" numCol="1" anchor="t">
              <a:noAutofit/>
            </a:bodyPr>
            <a:lstStyle/>
            <a:p>
              <a:endParaRPr sz="675"/>
            </a:p>
          </p:txBody>
        </p:sp>
        <p:sp>
          <p:nvSpPr>
            <p:cNvPr id="1089" name="Line 46"/>
            <p:cNvSpPr/>
            <p:nvPr/>
          </p:nvSpPr>
          <p:spPr>
            <a:xfrm flipH="1">
              <a:off x="521546" y="3391089"/>
              <a:ext cx="1" cy="785817"/>
            </a:xfrm>
            <a:prstGeom prst="line">
              <a:avLst/>
            </a:prstGeom>
            <a:noFill/>
            <a:ln w="25400" cap="flat">
              <a:solidFill>
                <a:srgbClr val="000000"/>
              </a:solidFill>
              <a:prstDash val="solid"/>
              <a:round/>
            </a:ln>
            <a:effectLst/>
          </p:spPr>
          <p:txBody>
            <a:bodyPr wrap="square" lIns="45720" tIns="45720" rIns="45720" bIns="45720" numCol="1" anchor="t">
              <a:noAutofit/>
            </a:bodyPr>
            <a:lstStyle/>
            <a:p>
              <a:endParaRPr sz="675"/>
            </a:p>
          </p:txBody>
        </p:sp>
        <p:sp>
          <p:nvSpPr>
            <p:cNvPr id="1090" name="Line 49"/>
            <p:cNvSpPr/>
            <p:nvPr/>
          </p:nvSpPr>
          <p:spPr>
            <a:xfrm flipV="1">
              <a:off x="10038501" y="2638418"/>
              <a:ext cx="1" cy="1468638"/>
            </a:xfrm>
            <a:prstGeom prst="line">
              <a:avLst/>
            </a:prstGeom>
            <a:noFill/>
            <a:ln w="25400" cap="flat">
              <a:solidFill>
                <a:srgbClr val="000000"/>
              </a:solidFill>
              <a:prstDash val="solid"/>
              <a:round/>
            </a:ln>
            <a:effectLst/>
          </p:spPr>
          <p:txBody>
            <a:bodyPr wrap="square" lIns="45720" tIns="45720" rIns="45720" bIns="45720" numCol="1" anchor="t">
              <a:noAutofit/>
            </a:bodyPr>
            <a:lstStyle/>
            <a:p>
              <a:endParaRPr sz="675"/>
            </a:p>
          </p:txBody>
        </p:sp>
        <p:sp>
          <p:nvSpPr>
            <p:cNvPr id="1091" name="Text Box 50"/>
            <p:cNvSpPr txBox="1"/>
            <p:nvPr/>
          </p:nvSpPr>
          <p:spPr>
            <a:xfrm>
              <a:off x="9547012" y="4107056"/>
              <a:ext cx="1041400" cy="646330"/>
            </a:xfrm>
            <a:prstGeom prst="rect">
              <a:avLst/>
            </a:prstGeom>
            <a:noFill/>
            <a:ln w="254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45720" tIns="45720" rIns="45720" bIns="45720" numCol="1" anchor="t">
              <a:spAutoFit/>
            </a:bodyPr>
            <a:lstStyle>
              <a:lvl1pPr algn="ctr">
                <a:defRPr sz="2600">
                  <a:latin typeface="Times New Roman"/>
                  <a:ea typeface="Times New Roman"/>
                  <a:cs typeface="Times New Roman"/>
                  <a:sym typeface="Times New Roman"/>
                </a:defRPr>
              </a:lvl1pPr>
            </a:lstStyle>
            <a:p>
              <a:r>
                <a:rPr sz="975"/>
                <a:t>+ L</a:t>
              </a:r>
            </a:p>
          </p:txBody>
        </p:sp>
        <p:sp>
          <p:nvSpPr>
            <p:cNvPr id="1092" name="Straight Connector 11"/>
            <p:cNvSpPr/>
            <p:nvPr/>
          </p:nvSpPr>
          <p:spPr>
            <a:xfrm>
              <a:off x="0" y="3757803"/>
              <a:ext cx="12959502" cy="1"/>
            </a:xfrm>
            <a:prstGeom prst="line">
              <a:avLst/>
            </a:prstGeom>
            <a:noFill/>
            <a:ln w="50800" cap="flat">
              <a:solidFill>
                <a:srgbClr val="000000"/>
              </a:solidFill>
              <a:prstDash val="solid"/>
              <a:round/>
            </a:ln>
            <a:effectLst/>
          </p:spPr>
          <p:txBody>
            <a:bodyPr wrap="square" lIns="45720" tIns="45720" rIns="45720" bIns="45720" numCol="1" anchor="t">
              <a:noAutofit/>
            </a:bodyPr>
            <a:lstStyle/>
            <a:p>
              <a:endParaRPr sz="675"/>
            </a:p>
          </p:txBody>
        </p:sp>
      </p:grpSp>
      <p:grpSp>
        <p:nvGrpSpPr>
          <p:cNvPr id="1097" name="Group 12"/>
          <p:cNvGrpSpPr/>
          <p:nvPr/>
        </p:nvGrpSpPr>
        <p:grpSpPr>
          <a:xfrm>
            <a:off x="1759383" y="3924251"/>
            <a:ext cx="4464675" cy="804213"/>
            <a:chOff x="0" y="0"/>
            <a:chExt cx="11905798" cy="2144568"/>
          </a:xfrm>
        </p:grpSpPr>
        <p:sp>
          <p:nvSpPr>
            <p:cNvPr id="1094" name="TextBox 130"/>
            <p:cNvSpPr txBox="1"/>
            <p:nvPr/>
          </p:nvSpPr>
          <p:spPr>
            <a:xfrm>
              <a:off x="0" y="0"/>
              <a:ext cx="3930149" cy="1046440"/>
            </a:xfrm>
            <a:prstGeom prst="rect">
              <a:avLst/>
            </a:prstGeom>
            <a:noFill/>
            <a:ln w="254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45720" tIns="45720" rIns="45720" bIns="45720" numCol="1" anchor="t">
              <a:spAutoFit/>
            </a:bodyPr>
            <a:lstStyle>
              <a:lvl1pPr algn="ctr">
                <a:defRPr sz="2600">
                  <a:solidFill>
                    <a:srgbClr val="FF0000"/>
                  </a:solidFill>
                  <a:latin typeface="Times New Roman"/>
                  <a:ea typeface="Times New Roman"/>
                  <a:cs typeface="Times New Roman"/>
                  <a:sym typeface="Times New Roman"/>
                </a:defRPr>
              </a:lvl1pPr>
            </a:lstStyle>
            <a:p>
              <a:r>
                <a:rPr sz="975"/>
                <a:t>Historical, or a-priori, information distribution</a:t>
              </a:r>
            </a:p>
          </p:txBody>
        </p:sp>
        <p:sp>
          <p:nvSpPr>
            <p:cNvPr id="1095" name="Freeform 14"/>
            <p:cNvSpPr/>
            <p:nvPr/>
          </p:nvSpPr>
          <p:spPr>
            <a:xfrm>
              <a:off x="1209431" y="1016920"/>
              <a:ext cx="10696367" cy="1127648"/>
            </a:xfrm>
            <a:custGeom>
              <a:avLst/>
              <a:gdLst/>
              <a:ahLst/>
              <a:cxnLst>
                <a:cxn ang="0">
                  <a:pos x="wd2" y="hd2"/>
                </a:cxn>
                <a:cxn ang="5400000">
                  <a:pos x="wd2" y="hd2"/>
                </a:cxn>
                <a:cxn ang="10800000">
                  <a:pos x="wd2" y="hd2"/>
                </a:cxn>
                <a:cxn ang="16200000">
                  <a:pos x="wd2" y="hd2"/>
                </a:cxn>
              </a:cxnLst>
              <a:rect l="0" t="0" r="r" b="b"/>
              <a:pathLst>
                <a:path w="21600" h="21525" extrusionOk="0">
                  <a:moveTo>
                    <a:pt x="0" y="21525"/>
                  </a:moveTo>
                  <a:cubicBezTo>
                    <a:pt x="556" y="21384"/>
                    <a:pt x="1112" y="21243"/>
                    <a:pt x="1863" y="20141"/>
                  </a:cubicBezTo>
                  <a:cubicBezTo>
                    <a:pt x="2614" y="19039"/>
                    <a:pt x="3589" y="17220"/>
                    <a:pt x="4506" y="14914"/>
                  </a:cubicBezTo>
                  <a:cubicBezTo>
                    <a:pt x="5423" y="12608"/>
                    <a:pt x="6575" y="8560"/>
                    <a:pt x="7366" y="6305"/>
                  </a:cubicBezTo>
                  <a:cubicBezTo>
                    <a:pt x="8157" y="4050"/>
                    <a:pt x="8688" y="2436"/>
                    <a:pt x="9251" y="1385"/>
                  </a:cubicBezTo>
                  <a:cubicBezTo>
                    <a:pt x="9814" y="335"/>
                    <a:pt x="10226" y="27"/>
                    <a:pt x="10746" y="2"/>
                  </a:cubicBezTo>
                  <a:cubicBezTo>
                    <a:pt x="11266" y="-24"/>
                    <a:pt x="11742" y="181"/>
                    <a:pt x="12371" y="1232"/>
                  </a:cubicBezTo>
                  <a:cubicBezTo>
                    <a:pt x="12999" y="2282"/>
                    <a:pt x="13826" y="4383"/>
                    <a:pt x="14516" y="6305"/>
                  </a:cubicBezTo>
                  <a:cubicBezTo>
                    <a:pt x="15205" y="8227"/>
                    <a:pt x="15870" y="10917"/>
                    <a:pt x="16509" y="12762"/>
                  </a:cubicBezTo>
                  <a:cubicBezTo>
                    <a:pt x="17148" y="14607"/>
                    <a:pt x="17617" y="16016"/>
                    <a:pt x="18350" y="17374"/>
                  </a:cubicBezTo>
                  <a:cubicBezTo>
                    <a:pt x="19083" y="18732"/>
                    <a:pt x="20365" y="20244"/>
                    <a:pt x="20907" y="20910"/>
                  </a:cubicBezTo>
                  <a:cubicBezTo>
                    <a:pt x="21448" y="21576"/>
                    <a:pt x="21484" y="21243"/>
                    <a:pt x="21600" y="21371"/>
                  </a:cubicBezTo>
                </a:path>
              </a:pathLst>
            </a:custGeom>
            <a:noFill/>
            <a:ln w="25400" cap="flat">
              <a:solidFill>
                <a:srgbClr val="FF0000"/>
              </a:solidFill>
              <a:prstDash val="solid"/>
              <a:round/>
            </a:ln>
            <a:effectLst/>
          </p:spPr>
          <p:txBody>
            <a:bodyPr wrap="square" lIns="45720" tIns="45720" rIns="45720" bIns="45720" numCol="1" anchor="ctr">
              <a:noAutofit/>
            </a:bodyPr>
            <a:lstStyle/>
            <a:p>
              <a:pPr algn="ctr"/>
              <a:endParaRPr sz="675"/>
            </a:p>
          </p:txBody>
        </p:sp>
        <p:sp>
          <p:nvSpPr>
            <p:cNvPr id="1096" name="Straight Arrow Connector 15"/>
            <p:cNvSpPr/>
            <p:nvPr/>
          </p:nvSpPr>
          <p:spPr>
            <a:xfrm>
              <a:off x="1965074" y="1066960"/>
              <a:ext cx="2892065" cy="280279"/>
            </a:xfrm>
            <a:prstGeom prst="line">
              <a:avLst/>
            </a:prstGeom>
            <a:noFill/>
            <a:ln w="25400" cap="flat">
              <a:solidFill>
                <a:srgbClr val="FF0000"/>
              </a:solidFill>
              <a:prstDash val="solid"/>
              <a:round/>
              <a:tailEnd type="stealth" w="med" len="med"/>
            </a:ln>
            <a:effectLst/>
          </p:spPr>
          <p:txBody>
            <a:bodyPr wrap="square" lIns="45720" tIns="45720" rIns="45720" bIns="45720" numCol="1" anchor="t">
              <a:noAutofit/>
            </a:bodyPr>
            <a:lstStyle/>
            <a:p>
              <a:endParaRPr sz="675"/>
            </a:p>
          </p:txBody>
        </p:sp>
      </p:grpSp>
      <p:grpSp>
        <p:nvGrpSpPr>
          <p:cNvPr id="1102" name="Group 16"/>
          <p:cNvGrpSpPr/>
          <p:nvPr/>
        </p:nvGrpSpPr>
        <p:grpSpPr>
          <a:xfrm>
            <a:off x="4989190" y="3305026"/>
            <a:ext cx="2505903" cy="1556087"/>
            <a:chOff x="0" y="0"/>
            <a:chExt cx="6682407" cy="4149563"/>
          </a:xfrm>
        </p:grpSpPr>
        <p:sp>
          <p:nvSpPr>
            <p:cNvPr id="1098" name="Freeform 17"/>
            <p:cNvSpPr/>
            <p:nvPr/>
          </p:nvSpPr>
          <p:spPr>
            <a:xfrm>
              <a:off x="0" y="1779002"/>
              <a:ext cx="3841753" cy="2024803"/>
            </a:xfrm>
            <a:custGeom>
              <a:avLst/>
              <a:gdLst/>
              <a:ahLst/>
              <a:cxnLst>
                <a:cxn ang="0">
                  <a:pos x="wd2" y="hd2"/>
                </a:cxn>
                <a:cxn ang="5400000">
                  <a:pos x="wd2" y="hd2"/>
                </a:cxn>
                <a:cxn ang="10800000">
                  <a:pos x="wd2" y="hd2"/>
                </a:cxn>
                <a:cxn ang="16200000">
                  <a:pos x="wd2" y="hd2"/>
                </a:cxn>
              </a:cxnLst>
              <a:rect l="0" t="0" r="r" b="b"/>
              <a:pathLst>
                <a:path w="21600" h="21480" extrusionOk="0">
                  <a:moveTo>
                    <a:pt x="0" y="21424"/>
                  </a:moveTo>
                  <a:cubicBezTo>
                    <a:pt x="586" y="21429"/>
                    <a:pt x="1172" y="21434"/>
                    <a:pt x="1767" y="21147"/>
                  </a:cubicBezTo>
                  <a:cubicBezTo>
                    <a:pt x="2363" y="20860"/>
                    <a:pt x="2972" y="20554"/>
                    <a:pt x="3574" y="19702"/>
                  </a:cubicBezTo>
                  <a:cubicBezTo>
                    <a:pt x="4176" y="18851"/>
                    <a:pt x="4726" y="17897"/>
                    <a:pt x="5380" y="16036"/>
                  </a:cubicBezTo>
                  <a:cubicBezTo>
                    <a:pt x="6035" y="14175"/>
                    <a:pt x="6925" y="10629"/>
                    <a:pt x="7501" y="8537"/>
                  </a:cubicBezTo>
                  <a:cubicBezTo>
                    <a:pt x="8077" y="6444"/>
                    <a:pt x="8431" y="4805"/>
                    <a:pt x="8836" y="3482"/>
                  </a:cubicBezTo>
                  <a:cubicBezTo>
                    <a:pt x="9242" y="2158"/>
                    <a:pt x="9550" y="1158"/>
                    <a:pt x="9936" y="593"/>
                  </a:cubicBezTo>
                  <a:cubicBezTo>
                    <a:pt x="10322" y="28"/>
                    <a:pt x="10780" y="-120"/>
                    <a:pt x="11153" y="93"/>
                  </a:cubicBezTo>
                  <a:cubicBezTo>
                    <a:pt x="11527" y="306"/>
                    <a:pt x="11775" y="797"/>
                    <a:pt x="12175" y="1871"/>
                  </a:cubicBezTo>
                  <a:cubicBezTo>
                    <a:pt x="12574" y="2945"/>
                    <a:pt x="13071" y="4759"/>
                    <a:pt x="13549" y="6537"/>
                  </a:cubicBezTo>
                  <a:cubicBezTo>
                    <a:pt x="14027" y="8314"/>
                    <a:pt x="14531" y="10759"/>
                    <a:pt x="15041" y="12536"/>
                  </a:cubicBezTo>
                  <a:cubicBezTo>
                    <a:pt x="15552" y="14314"/>
                    <a:pt x="16089" y="15971"/>
                    <a:pt x="16612" y="17203"/>
                  </a:cubicBezTo>
                  <a:cubicBezTo>
                    <a:pt x="17136" y="18434"/>
                    <a:pt x="17633" y="19276"/>
                    <a:pt x="18183" y="19925"/>
                  </a:cubicBezTo>
                  <a:cubicBezTo>
                    <a:pt x="18733" y="20573"/>
                    <a:pt x="19342" y="20832"/>
                    <a:pt x="19911" y="21091"/>
                  </a:cubicBezTo>
                  <a:cubicBezTo>
                    <a:pt x="20481" y="21350"/>
                    <a:pt x="21332" y="21443"/>
                    <a:pt x="21600" y="21480"/>
                  </a:cubicBezTo>
                </a:path>
              </a:pathLst>
            </a:custGeom>
            <a:noFill/>
            <a:ln w="25400" cap="flat">
              <a:solidFill>
                <a:srgbClr val="0000FF"/>
              </a:solidFill>
              <a:prstDash val="solid"/>
              <a:round/>
            </a:ln>
            <a:effectLst/>
          </p:spPr>
          <p:txBody>
            <a:bodyPr wrap="square" lIns="45720" tIns="45720" rIns="45720" bIns="45720" numCol="1" anchor="ctr">
              <a:noAutofit/>
            </a:bodyPr>
            <a:lstStyle/>
            <a:p>
              <a:pPr algn="ctr"/>
              <a:endParaRPr sz="675"/>
            </a:p>
          </p:txBody>
        </p:sp>
        <p:sp>
          <p:nvSpPr>
            <p:cNvPr id="1099" name="Line 43"/>
            <p:cNvSpPr/>
            <p:nvPr/>
          </p:nvSpPr>
          <p:spPr>
            <a:xfrm flipH="1" flipV="1">
              <a:off x="1918548" y="866613"/>
              <a:ext cx="4658" cy="3282950"/>
            </a:xfrm>
            <a:prstGeom prst="line">
              <a:avLst/>
            </a:prstGeom>
            <a:noFill/>
            <a:ln w="25400" cap="flat">
              <a:solidFill>
                <a:srgbClr val="0000FF"/>
              </a:solidFill>
              <a:prstDash val="solid"/>
              <a:round/>
            </a:ln>
            <a:effectLst/>
          </p:spPr>
          <p:txBody>
            <a:bodyPr wrap="square" lIns="45720" tIns="45720" rIns="45720" bIns="45720" numCol="1" anchor="t">
              <a:noAutofit/>
            </a:bodyPr>
            <a:lstStyle/>
            <a:p>
              <a:endParaRPr sz="675"/>
            </a:p>
          </p:txBody>
        </p:sp>
        <p:sp>
          <p:nvSpPr>
            <p:cNvPr id="1100" name="TextBox 131"/>
            <p:cNvSpPr txBox="1"/>
            <p:nvPr/>
          </p:nvSpPr>
          <p:spPr>
            <a:xfrm>
              <a:off x="2010434" y="0"/>
              <a:ext cx="4671973" cy="1046439"/>
            </a:xfrm>
            <a:prstGeom prst="rect">
              <a:avLst/>
            </a:prstGeom>
            <a:noFill/>
            <a:ln w="254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45720" tIns="45720" rIns="45720" bIns="45720" numCol="1" anchor="t">
              <a:spAutoFit/>
            </a:bodyPr>
            <a:lstStyle>
              <a:lvl1pPr algn="ctr">
                <a:defRPr sz="2600">
                  <a:solidFill>
                    <a:srgbClr val="0000FF"/>
                  </a:solidFill>
                  <a:latin typeface="Times New Roman"/>
                  <a:ea typeface="Times New Roman"/>
                  <a:cs typeface="Times New Roman"/>
                  <a:sym typeface="Times New Roman"/>
                </a:defRPr>
              </a:lvl1pPr>
            </a:lstStyle>
            <a:p>
              <a:r>
                <a:rPr sz="975"/>
                <a:t>Measurement result with distribution. (specific risk)</a:t>
              </a:r>
            </a:p>
          </p:txBody>
        </p:sp>
        <p:sp>
          <p:nvSpPr>
            <p:cNvPr id="1101" name="Straight Arrow Connector 20"/>
            <p:cNvSpPr/>
            <p:nvPr/>
          </p:nvSpPr>
          <p:spPr>
            <a:xfrm flipH="1">
              <a:off x="2159058" y="944690"/>
              <a:ext cx="2176759" cy="774263"/>
            </a:xfrm>
            <a:prstGeom prst="line">
              <a:avLst/>
            </a:prstGeom>
            <a:noFill/>
            <a:ln w="25400" cap="flat">
              <a:solidFill>
                <a:srgbClr val="0000FF"/>
              </a:solidFill>
              <a:prstDash val="solid"/>
              <a:round/>
              <a:tailEnd type="stealth" w="med" len="med"/>
            </a:ln>
            <a:effectLst/>
          </p:spPr>
          <p:txBody>
            <a:bodyPr wrap="square" lIns="45720" tIns="45720" rIns="45720" bIns="45720" numCol="1" anchor="t">
              <a:noAutofit/>
            </a:bodyPr>
            <a:lstStyle/>
            <a:p>
              <a:endParaRPr sz="675"/>
            </a:p>
          </p:txBody>
        </p:sp>
      </p:grpSp>
    </p:spTree>
  </p:cSld>
  <p:clrMapOvr>
    <a:masterClrMapping/>
  </p:clrMapOvr>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0" presetClass="entr" fill="hold" grpId="0" nodeType="afterEffect">
                                  <p:stCondLst>
                                    <p:cond delay="0"/>
                                  </p:stCondLst>
                                  <p:iterate>
                                    <p:tmAbs val="0"/>
                                  </p:iterate>
                                  <p:childTnLst>
                                    <p:set>
                                      <p:cBhvr>
                                        <p:cTn id="6" fill="hold"/>
                                        <p:tgtEl>
                                          <p:spTgt spid="1102"/>
                                        </p:tgtEl>
                                        <p:attrNameLst>
                                          <p:attrName>style.visibility</p:attrName>
                                        </p:attrNameLst>
                                      </p:cBhvr>
                                      <p:to>
                                        <p:strVal val="visible"/>
                                      </p:to>
                                    </p:set>
                                    <p:animEffect transition="in" filter="fade">
                                      <p:cBhvr>
                                        <p:cTn id="7" dur="500"/>
                                        <p:tgtEl>
                                          <p:spTgt spid="110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fill="hold" grpId="0" nodeType="clickEffect">
                                  <p:stCondLst>
                                    <p:cond delay="0"/>
                                  </p:stCondLst>
                                  <p:iterate>
                                    <p:tmAbs val="0"/>
                                  </p:iterate>
                                  <p:childTnLst>
                                    <p:set>
                                      <p:cBhvr>
                                        <p:cTn id="11" fill="hold"/>
                                        <p:tgtEl>
                                          <p:spTgt spid="1085">
                                            <p:txEl>
                                              <p:pRg st="4" end="4"/>
                                            </p:txEl>
                                          </p:spTgt>
                                        </p:tgtEl>
                                        <p:attrNameLst>
                                          <p:attrName>style.visibility</p:attrName>
                                        </p:attrNameLst>
                                      </p:cBhvr>
                                      <p:to>
                                        <p:strVal val="visible"/>
                                      </p:to>
                                    </p:set>
                                    <p:animEffect transition="in" filter="fade">
                                      <p:cBhvr>
                                        <p:cTn id="12" dur="500"/>
                                        <p:tgtEl>
                                          <p:spTgt spid="1085">
                                            <p:txEl>
                                              <p:pRg st="4" end="4"/>
                                            </p:txEl>
                                          </p:spTgt>
                                        </p:tgtEl>
                                      </p:cBhvr>
                                    </p:animEffect>
                                  </p:childTnLst>
                                </p:cTn>
                              </p:par>
                            </p:childTnLst>
                          </p:cTn>
                        </p:par>
                        <p:par>
                          <p:cTn id="13" fill="hold">
                            <p:stCondLst>
                              <p:cond delay="500"/>
                            </p:stCondLst>
                            <p:childTnLst>
                              <p:par>
                                <p:cTn id="14" presetID="10" presetClass="entr" fill="hold" grpId="0" nodeType="afterEffect">
                                  <p:stCondLst>
                                    <p:cond delay="0"/>
                                  </p:stCondLst>
                                  <p:iterate>
                                    <p:tmAbs val="0"/>
                                  </p:iterate>
                                  <p:childTnLst>
                                    <p:set>
                                      <p:cBhvr>
                                        <p:cTn id="15" fill="hold"/>
                                        <p:tgtEl>
                                          <p:spTgt spid="1085">
                                            <p:txEl>
                                              <p:pRg st="5" end="5"/>
                                            </p:txEl>
                                          </p:spTgt>
                                        </p:tgtEl>
                                        <p:attrNameLst>
                                          <p:attrName>style.visibility</p:attrName>
                                        </p:attrNameLst>
                                      </p:cBhvr>
                                      <p:to>
                                        <p:strVal val="visible"/>
                                      </p:to>
                                    </p:set>
                                    <p:animEffect transition="in" filter="fade">
                                      <p:cBhvr>
                                        <p:cTn id="16" dur="500"/>
                                        <p:tgtEl>
                                          <p:spTgt spid="1085">
                                            <p:txEl>
                                              <p:pRg st="5" end="5"/>
                                            </p:txEl>
                                          </p:spTgt>
                                        </p:tgtEl>
                                      </p:cBhvr>
                                    </p:animEffect>
                                  </p:childTnLst>
                                </p:cTn>
                              </p:par>
                            </p:childTnLst>
                          </p:cTn>
                        </p:par>
                        <p:par>
                          <p:cTn id="17" fill="hold">
                            <p:stCondLst>
                              <p:cond delay="1000"/>
                            </p:stCondLst>
                            <p:childTnLst>
                              <p:par>
                                <p:cTn id="18" presetID="10" presetClass="entr" fill="hold" grpId="0" nodeType="afterEffect">
                                  <p:stCondLst>
                                    <p:cond delay="0"/>
                                  </p:stCondLst>
                                  <p:iterate>
                                    <p:tmAbs val="0"/>
                                  </p:iterate>
                                  <p:childTnLst>
                                    <p:set>
                                      <p:cBhvr>
                                        <p:cTn id="19" fill="hold"/>
                                        <p:tgtEl>
                                          <p:spTgt spid="1085">
                                            <p:txEl>
                                              <p:pRg st="6" end="6"/>
                                            </p:txEl>
                                          </p:spTgt>
                                        </p:tgtEl>
                                        <p:attrNameLst>
                                          <p:attrName>style.visibility</p:attrName>
                                        </p:attrNameLst>
                                      </p:cBhvr>
                                      <p:to>
                                        <p:strVal val="visible"/>
                                      </p:to>
                                    </p:set>
                                    <p:animEffect transition="in" filter="fade">
                                      <p:cBhvr>
                                        <p:cTn id="20" dur="500"/>
                                        <p:tgtEl>
                                          <p:spTgt spid="1085">
                                            <p:txEl>
                                              <p:pRg st="6" end="6"/>
                                            </p:txEl>
                                          </p:spTgt>
                                        </p:tgtEl>
                                      </p:cBhvr>
                                    </p:animEffect>
                                  </p:childTnLst>
                                </p:cTn>
                              </p:par>
                            </p:childTnLst>
                          </p:cTn>
                        </p:par>
                        <p:par>
                          <p:cTn id="21" fill="hold">
                            <p:stCondLst>
                              <p:cond delay="1500"/>
                            </p:stCondLst>
                            <p:childTnLst>
                              <p:par>
                                <p:cTn id="22" presetID="23" presetClass="entr" presetSubtype="16" fill="hold" grpId="0" nodeType="afterEffect">
                                  <p:stCondLst>
                                    <p:cond delay="0"/>
                                  </p:stCondLst>
                                  <p:iterate>
                                    <p:tmAbs val="0"/>
                                  </p:iterate>
                                  <p:childTnLst>
                                    <p:set>
                                      <p:cBhvr>
                                        <p:cTn id="23" fill="hold"/>
                                        <p:tgtEl>
                                          <p:spTgt spid="1097"/>
                                        </p:tgtEl>
                                        <p:attrNameLst>
                                          <p:attrName>style.visibility</p:attrName>
                                        </p:attrNameLst>
                                      </p:cBhvr>
                                      <p:to>
                                        <p:strVal val="visible"/>
                                      </p:to>
                                    </p:set>
                                    <p:anim calcmode="lin" valueType="num">
                                      <p:cBhvr>
                                        <p:cTn id="24" dur="800" fill="hold"/>
                                        <p:tgtEl>
                                          <p:spTgt spid="1097"/>
                                        </p:tgtEl>
                                        <p:attrNameLst>
                                          <p:attrName>ppt_w</p:attrName>
                                        </p:attrNameLst>
                                      </p:cBhvr>
                                      <p:tavLst>
                                        <p:tav tm="0">
                                          <p:val>
                                            <p:fltVal val="0"/>
                                          </p:val>
                                        </p:tav>
                                        <p:tav tm="100000">
                                          <p:val>
                                            <p:strVal val="#ppt_w"/>
                                          </p:val>
                                        </p:tav>
                                      </p:tavLst>
                                    </p:anim>
                                    <p:anim calcmode="lin" valueType="num">
                                      <p:cBhvr>
                                        <p:cTn id="25" dur="800" fill="hold"/>
                                        <p:tgtEl>
                                          <p:spTgt spid="109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5" grpId="0" build="p" bldLvl="5" animBg="1" advAuto="0"/>
      <p:bldP spid="1097" grpId="0" animBg="1" advAuto="0"/>
      <p:bldP spid="1102" grpId="0" animBg="1" advAuto="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3" descr="Picture 3">
            <a:extLst>
              <a:ext uri="{FF2B5EF4-FFF2-40B4-BE49-F238E27FC236}">
                <a16:creationId xmlns:a16="http://schemas.microsoft.com/office/drawing/2014/main" id="{F40E6159-AF47-596D-65BA-62D166502C6A}"/>
              </a:ext>
            </a:extLst>
          </p:cNvPr>
          <p:cNvPicPr>
            <a:picLocks noGrp="1" noChangeAspect="1"/>
          </p:cNvPicPr>
          <p:nvPr>
            <p:ph idx="1"/>
          </p:nvPr>
        </p:nvPicPr>
        <p:blipFill>
          <a:blip r:embed="rId3"/>
          <a:stretch>
            <a:fillRect/>
          </a:stretch>
        </p:blipFill>
        <p:spPr>
          <a:xfrm>
            <a:off x="2258646" y="113247"/>
            <a:ext cx="4087614" cy="4874816"/>
          </a:xfrm>
          <a:prstGeom prst="rect">
            <a:avLst/>
          </a:prstGeom>
          <a:ln w="12700">
            <a:miter lim="400000"/>
          </a:ln>
        </p:spPr>
      </p:pic>
    </p:spTree>
    <p:extLst>
      <p:ext uri="{BB962C8B-B14F-4D97-AF65-F5344CB8AC3E}">
        <p14:creationId xmlns:p14="http://schemas.microsoft.com/office/powerpoint/2010/main" val="212434761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7">
            <a:extLst>
              <a:ext uri="{FF2B5EF4-FFF2-40B4-BE49-F238E27FC236}">
                <a16:creationId xmlns:a16="http://schemas.microsoft.com/office/drawing/2014/main" id="{554AA5AF-0636-4E90-A2F3-659CD44124B6}"/>
              </a:ext>
            </a:extLst>
          </p:cNvPr>
          <p:cNvSpPr>
            <a:spLocks noGrp="1"/>
          </p:cNvSpPr>
          <p:nvPr>
            <p:ph type="title"/>
          </p:nvPr>
        </p:nvSpPr>
        <p:spPr/>
        <p:txBody>
          <a:bodyPr>
            <a:normAutofit/>
          </a:bodyPr>
          <a:lstStyle/>
          <a:p>
            <a:r>
              <a:rPr lang="en-US"/>
              <a:t>Consumer Risk (aka PFA)</a:t>
            </a:r>
          </a:p>
        </p:txBody>
      </p:sp>
      <p:sp>
        <p:nvSpPr>
          <p:cNvPr id="4" name="TextBox 3">
            <a:extLst>
              <a:ext uri="{FF2B5EF4-FFF2-40B4-BE49-F238E27FC236}">
                <a16:creationId xmlns:a16="http://schemas.microsoft.com/office/drawing/2014/main" id="{EA479AAF-3A03-ADE2-1D55-85B5FB02FD3B}"/>
              </a:ext>
            </a:extLst>
          </p:cNvPr>
          <p:cNvSpPr txBox="1"/>
          <p:nvPr/>
        </p:nvSpPr>
        <p:spPr>
          <a:xfrm>
            <a:off x="352313" y="1180480"/>
            <a:ext cx="8439374" cy="3046988"/>
          </a:xfrm>
          <a:prstGeom prst="rect">
            <a:avLst/>
          </a:prstGeom>
          <a:noFill/>
        </p:spPr>
        <p:txBody>
          <a:bodyPr wrap="square">
            <a:spAutoFit/>
          </a:bodyPr>
          <a:lstStyle/>
          <a:p>
            <a:pPr algn="l"/>
            <a:r>
              <a:rPr lang="en-US" sz="2400">
                <a:latin typeface="Calibri" panose="020F0502020204030204" pitchFamily="34" charset="0"/>
                <a:cs typeface="Calibri" panose="020F0502020204030204" pitchFamily="34" charset="0"/>
              </a:rPr>
              <a:t>Consumer Risk could be altered by fine-tuning of calibration system control tools like:</a:t>
            </a:r>
          </a:p>
          <a:p>
            <a:pPr algn="l"/>
            <a:endParaRPr lang="en-US" sz="2400">
              <a:latin typeface="Calibri" panose="020F0502020204030204" pitchFamily="34" charset="0"/>
              <a:cs typeface="Calibri" panose="020F0502020204030204" pitchFamily="34" charset="0"/>
            </a:endParaRPr>
          </a:p>
          <a:p>
            <a:pPr algn="l"/>
            <a:r>
              <a:rPr lang="en-US" sz="2400">
                <a:latin typeface="Calibri" panose="020F0502020204030204" pitchFamily="34" charset="0"/>
                <a:cs typeface="Calibri" panose="020F0502020204030204" pitchFamily="34" charset="0"/>
              </a:rPr>
              <a:t>• Measurement reliability</a:t>
            </a:r>
          </a:p>
          <a:p>
            <a:pPr algn="l"/>
            <a:r>
              <a:rPr lang="en-US" sz="2400">
                <a:latin typeface="Calibri" panose="020F0502020204030204" pitchFamily="34" charset="0"/>
                <a:cs typeface="Calibri" panose="020F0502020204030204" pitchFamily="34" charset="0"/>
              </a:rPr>
              <a:t>• Calibration intervals</a:t>
            </a:r>
          </a:p>
          <a:p>
            <a:pPr algn="l"/>
            <a:r>
              <a:rPr lang="en-US" sz="2400">
                <a:latin typeface="Calibri" panose="020F0502020204030204" pitchFamily="34" charset="0"/>
                <a:cs typeface="Calibri" panose="020F0502020204030204" pitchFamily="34" charset="0"/>
              </a:rPr>
              <a:t>• Calibration process uncertainty</a:t>
            </a:r>
          </a:p>
          <a:p>
            <a:pPr algn="l"/>
            <a:r>
              <a:rPr lang="en-US" sz="2400">
                <a:latin typeface="Calibri" panose="020F0502020204030204" pitchFamily="34" charset="0"/>
                <a:cs typeface="Calibri" panose="020F0502020204030204" pitchFamily="34" charset="0"/>
              </a:rPr>
              <a:t>• Calibration adjustments</a:t>
            </a:r>
          </a:p>
          <a:p>
            <a:pPr algn="l"/>
            <a:r>
              <a:rPr lang="en-US" sz="2400">
                <a:latin typeface="Calibri" panose="020F0502020204030204" pitchFamily="34" charset="0"/>
                <a:cs typeface="Calibri" panose="020F0502020204030204" pitchFamily="34" charset="0"/>
              </a:rPr>
              <a:t>• Guard-bands</a:t>
            </a:r>
          </a:p>
        </p:txBody>
      </p:sp>
      <p:sp>
        <p:nvSpPr>
          <p:cNvPr id="8" name="TextBox 7">
            <a:extLst>
              <a:ext uri="{FF2B5EF4-FFF2-40B4-BE49-F238E27FC236}">
                <a16:creationId xmlns:a16="http://schemas.microsoft.com/office/drawing/2014/main" id="{3FD6858F-A6D4-EB28-7B44-A5043D61FDAA}"/>
              </a:ext>
            </a:extLst>
          </p:cNvPr>
          <p:cNvSpPr txBox="1"/>
          <p:nvPr/>
        </p:nvSpPr>
        <p:spPr>
          <a:xfrm>
            <a:off x="5012496" y="4292749"/>
            <a:ext cx="3895403" cy="300082"/>
          </a:xfrm>
          <a:prstGeom prst="rect">
            <a:avLst/>
          </a:prstGeom>
          <a:noFill/>
        </p:spPr>
        <p:txBody>
          <a:bodyPr wrap="square">
            <a:spAutoFit/>
          </a:bodyPr>
          <a:lstStyle/>
          <a:p>
            <a:r>
              <a:rPr lang="en-US" sz="1350" b="1">
                <a:latin typeface="Arial-BoldMT"/>
              </a:rPr>
              <a:t>From: Guard-banding Methods-An Overview</a:t>
            </a:r>
            <a:endParaRPr lang="en-US" sz="1350"/>
          </a:p>
        </p:txBody>
      </p:sp>
    </p:spTree>
    <p:extLst>
      <p:ext uri="{BB962C8B-B14F-4D97-AF65-F5344CB8AC3E}">
        <p14:creationId xmlns:p14="http://schemas.microsoft.com/office/powerpoint/2010/main" val="295979975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7">
            <a:extLst>
              <a:ext uri="{FF2B5EF4-FFF2-40B4-BE49-F238E27FC236}">
                <a16:creationId xmlns:a16="http://schemas.microsoft.com/office/drawing/2014/main" id="{554AA5AF-0636-4E90-A2F3-659CD44124B6}"/>
              </a:ext>
            </a:extLst>
          </p:cNvPr>
          <p:cNvSpPr>
            <a:spLocks noGrp="1"/>
          </p:cNvSpPr>
          <p:nvPr>
            <p:ph type="title"/>
          </p:nvPr>
        </p:nvSpPr>
        <p:spPr/>
        <p:txBody>
          <a:bodyPr>
            <a:normAutofit/>
          </a:bodyPr>
          <a:lstStyle/>
          <a:p>
            <a:r>
              <a:rPr lang="en-US"/>
              <a:t>Common Definitions ILAC G8</a:t>
            </a:r>
          </a:p>
        </p:txBody>
      </p:sp>
      <p:sp>
        <p:nvSpPr>
          <p:cNvPr id="2" name="Content Placeholder 1">
            <a:extLst>
              <a:ext uri="{FF2B5EF4-FFF2-40B4-BE49-F238E27FC236}">
                <a16:creationId xmlns:a16="http://schemas.microsoft.com/office/drawing/2014/main" id="{6D02DD1A-5A7A-4EDF-AB21-54C923E3298E}"/>
              </a:ext>
            </a:extLst>
          </p:cNvPr>
          <p:cNvSpPr>
            <a:spLocks noGrp="1"/>
          </p:cNvSpPr>
          <p:nvPr>
            <p:ph idx="1"/>
          </p:nvPr>
        </p:nvSpPr>
        <p:spPr>
          <a:xfrm>
            <a:off x="142407" y="932688"/>
            <a:ext cx="8926642" cy="4029056"/>
          </a:xfrm>
        </p:spPr>
        <p:txBody>
          <a:bodyPr vert="horz" lIns="68580" tIns="34290" rIns="68580" bIns="34290" rtlCol="0" anchor="t">
            <a:normAutofit/>
          </a:bodyPr>
          <a:lstStyle/>
          <a:p>
            <a:r>
              <a:rPr lang="en-US" sz="1600" b="1"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Tolerance Limit (</a:t>
            </a:r>
            <a:r>
              <a:rPr lang="en-US" sz="1600" b="1" i="1"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TL</a:t>
            </a:r>
            <a:r>
              <a:rPr lang="en-US" sz="1600" b="1"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 (Specification Limit)</a:t>
            </a:r>
            <a:r>
              <a:rPr lang="en-US" sz="16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1600" b="1"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1600" b="0"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specified upper or lower bound of permissible values of a property</a:t>
            </a:r>
            <a:r>
              <a:rPr lang="en-US" sz="1600" dirty="0">
                <a:solidFill>
                  <a:srgbClr val="000000"/>
                </a:solidFill>
                <a:latin typeface="Calibri" panose="020F0502020204030204" pitchFamily="34" charset="0"/>
                <a:ea typeface="Calibri" panose="020F0502020204030204" pitchFamily="34" charset="0"/>
                <a:cs typeface="Calibri" panose="020F0502020204030204" pitchFamily="34" charset="0"/>
              </a:rPr>
              <a:t>.</a:t>
            </a:r>
            <a:endParaRPr lang="en-US" sz="1600" b="0"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r>
              <a:rPr lang="en-US" sz="1600" b="1"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Measured Quantity </a:t>
            </a:r>
            <a:r>
              <a:rPr lang="en-US" sz="1600" b="1" dirty="0">
                <a:solidFill>
                  <a:srgbClr val="000000"/>
                </a:solidFill>
                <a:latin typeface="Calibri" panose="020F0502020204030204" pitchFamily="34" charset="0"/>
                <a:ea typeface="Calibri" panose="020F0502020204030204" pitchFamily="34" charset="0"/>
                <a:cs typeface="Calibri" panose="020F0502020204030204" pitchFamily="34" charset="0"/>
              </a:rPr>
              <a:t>Value </a:t>
            </a:r>
            <a:r>
              <a:rPr lang="en-US" sz="1600" dirty="0">
                <a:solidFill>
                  <a:srgbClr val="000000"/>
                </a:solidFill>
                <a:latin typeface="Calibri" panose="020F0502020204030204" pitchFamily="34" charset="0"/>
                <a:ea typeface="Calibri" panose="020F0502020204030204" pitchFamily="34" charset="0"/>
                <a:cs typeface="Calibri" panose="020F0502020204030204" pitchFamily="34" charset="0"/>
              </a:rPr>
              <a:t>quantity</a:t>
            </a:r>
            <a:r>
              <a:rPr lang="en-US" sz="1600" b="0"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 value </a:t>
            </a:r>
            <a:r>
              <a:rPr lang="en-US" sz="1600" dirty="0">
                <a:solidFill>
                  <a:srgbClr val="000000"/>
                </a:solidFill>
                <a:latin typeface="Calibri" panose="020F0502020204030204" pitchFamily="34" charset="0"/>
                <a:ea typeface="Calibri" panose="020F0502020204030204" pitchFamily="34" charset="0"/>
                <a:cs typeface="Calibri" panose="020F0502020204030204" pitchFamily="34" charset="0"/>
              </a:rPr>
              <a:t>represents</a:t>
            </a:r>
            <a:r>
              <a:rPr lang="en-US" sz="1600" b="0"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 a measured result.</a:t>
            </a:r>
            <a:r>
              <a:rPr lang="en-US" sz="16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1600" dirty="0">
                <a:latin typeface="Calibri" panose="020F0502020204030204" pitchFamily="34" charset="0"/>
                <a:ea typeface="Calibri" panose="020F0502020204030204" pitchFamily="34" charset="0"/>
                <a:cs typeface="Calibri" panose="020F0502020204030204" pitchFamily="34" charset="0"/>
              </a:rPr>
              <a:t> </a:t>
            </a:r>
          </a:p>
          <a:p>
            <a:r>
              <a:rPr lang="en-US" sz="1600" b="1"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Acceptance Limit (</a:t>
            </a:r>
            <a:r>
              <a:rPr lang="en-US" sz="1600" b="1" i="1"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AL</a:t>
            </a:r>
            <a:r>
              <a:rPr lang="en-US" sz="1600" b="1"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a:t>
            </a:r>
            <a:r>
              <a:rPr lang="en-US" sz="16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1600" b="1"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1600" b="0"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specified upper or lower bound of permissible measured quantity values</a:t>
            </a:r>
            <a:r>
              <a:rPr lang="en-US" sz="1600" dirty="0">
                <a:solidFill>
                  <a:srgbClr val="000000"/>
                </a:solidFill>
                <a:latin typeface="Calibri" panose="020F0502020204030204" pitchFamily="34" charset="0"/>
                <a:ea typeface="Calibri" panose="020F0502020204030204" pitchFamily="34" charset="0"/>
                <a:cs typeface="Calibri" panose="020F0502020204030204" pitchFamily="34" charset="0"/>
              </a:rPr>
              <a:t>.</a:t>
            </a:r>
            <a:endParaRPr lang="en-US" sz="1600" b="0"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lvl="1"/>
            <a:r>
              <a:rPr lang="en-US" dirty="0">
                <a:solidFill>
                  <a:srgbClr val="000000"/>
                </a:solidFill>
                <a:latin typeface="Calibri" panose="020F0502020204030204" pitchFamily="34" charset="0"/>
                <a:ea typeface="Calibri" panose="020F0502020204030204" pitchFamily="34" charset="0"/>
                <a:cs typeface="Calibri" panose="020F0502020204030204" pitchFamily="34" charset="0"/>
              </a:rPr>
              <a:t>LSL – Lower Specification Limit</a:t>
            </a:r>
          </a:p>
          <a:p>
            <a:pPr lvl="1"/>
            <a:r>
              <a:rPr lang="en-US" dirty="0">
                <a:solidFill>
                  <a:srgbClr val="000000"/>
                </a:solidFill>
                <a:latin typeface="Calibri" panose="020F0502020204030204" pitchFamily="34" charset="0"/>
                <a:ea typeface="Calibri" panose="020F0502020204030204" pitchFamily="34" charset="0"/>
                <a:cs typeface="Calibri" panose="020F0502020204030204" pitchFamily="34" charset="0"/>
              </a:rPr>
              <a:t>USL – Upper Specification Limit</a:t>
            </a:r>
          </a:p>
          <a:p>
            <a:r>
              <a:rPr lang="en-US" sz="1600" b="1" dirty="0">
                <a:solidFill>
                  <a:srgbClr val="000000"/>
                </a:solidFill>
                <a:latin typeface="Calibri" panose="020F0502020204030204" pitchFamily="34" charset="0"/>
                <a:ea typeface="Calibri" panose="020F0502020204030204" pitchFamily="34" charset="0"/>
                <a:cs typeface="Calibri" panose="020F0502020204030204" pitchFamily="34" charset="0"/>
              </a:rPr>
              <a:t>Guard Band (</a:t>
            </a:r>
            <a:r>
              <a:rPr lang="en-US" sz="1600" b="1" i="1" dirty="0">
                <a:solidFill>
                  <a:srgbClr val="000000"/>
                </a:solidFill>
                <a:latin typeface="Calibri" panose="020F0502020204030204" pitchFamily="34" charset="0"/>
                <a:ea typeface="Calibri" panose="020F0502020204030204" pitchFamily="34" charset="0"/>
                <a:cs typeface="Calibri" panose="020F0502020204030204" pitchFamily="34" charset="0"/>
              </a:rPr>
              <a:t>w</a:t>
            </a:r>
            <a:r>
              <a:rPr lang="en-US" sz="16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1600" dirty="0">
                <a:solidFill>
                  <a:srgbClr val="000000"/>
                </a:solidFill>
                <a:latin typeface="Calibri" panose="020F0502020204030204" pitchFamily="34" charset="0"/>
                <a:ea typeface="Calibri" panose="020F0502020204030204" pitchFamily="34" charset="0"/>
                <a:cs typeface="Calibri" panose="020F0502020204030204" pitchFamily="34" charset="0"/>
              </a:rPr>
              <a:t>interval between a tolerance limit and a corresponding acceptance limit where length 𝑤=|𝑇𝐿−𝐴𝐿|. </a:t>
            </a:r>
          </a:p>
          <a:p>
            <a:r>
              <a:rPr lang="en-US" sz="1600" b="1" dirty="0">
                <a:solidFill>
                  <a:srgbClr val="000000"/>
                </a:solidFill>
                <a:latin typeface="Calibri" panose="020F0502020204030204" pitchFamily="34" charset="0"/>
                <a:ea typeface="Calibri" panose="020F0502020204030204" pitchFamily="34" charset="0"/>
                <a:cs typeface="Calibri" panose="020F0502020204030204" pitchFamily="34" charset="0"/>
              </a:rPr>
              <a:t>Decision Rule </a:t>
            </a:r>
            <a:r>
              <a:rPr lang="en-US" sz="1600" dirty="0">
                <a:solidFill>
                  <a:srgbClr val="000000"/>
                </a:solidFill>
                <a:latin typeface="Calibri" panose="020F0502020204030204" pitchFamily="34" charset="0"/>
                <a:ea typeface="Calibri" panose="020F0502020204030204" pitchFamily="34" charset="0"/>
                <a:cs typeface="Calibri" panose="020F0502020204030204" pitchFamily="34" charset="0"/>
              </a:rPr>
              <a:t>that describes how measurement uncertainty is accounted for when stating conformity with a specified requirement. </a:t>
            </a:r>
            <a:r>
              <a:rPr lang="en-US" sz="1600" i="1" dirty="0">
                <a:solidFill>
                  <a:srgbClr val="000000"/>
                </a:solidFill>
                <a:latin typeface="Calibri" panose="020F0502020204030204" pitchFamily="34" charset="0"/>
                <a:ea typeface="Calibri" panose="020F0502020204030204" pitchFamily="34" charset="0"/>
                <a:cs typeface="Calibri" panose="020F0502020204030204" pitchFamily="34" charset="0"/>
              </a:rPr>
              <a:t>(ISO/IEC 17025:2017 3.7 a rule that describes how measurement uncertainty will be accounted for when stating conformity with a specified requirement).</a:t>
            </a:r>
          </a:p>
          <a:p>
            <a:r>
              <a:rPr lang="en-US" sz="1600" b="1" dirty="0">
                <a:solidFill>
                  <a:srgbClr val="000000"/>
                </a:solidFill>
                <a:latin typeface="Calibri" panose="020F0502020204030204" pitchFamily="34" charset="0"/>
                <a:ea typeface="Calibri" panose="020F0502020204030204" pitchFamily="34" charset="0"/>
                <a:cs typeface="Calibri" panose="020F0502020204030204" pitchFamily="34" charset="0"/>
              </a:rPr>
              <a:t>Test Uncertainty Ratio (</a:t>
            </a:r>
            <a:r>
              <a:rPr lang="en-US" sz="1600" b="1" i="1" dirty="0">
                <a:solidFill>
                  <a:srgbClr val="000000"/>
                </a:solidFill>
                <a:latin typeface="Calibri" panose="020F0502020204030204" pitchFamily="34" charset="0"/>
                <a:ea typeface="Calibri" panose="020F0502020204030204" pitchFamily="34" charset="0"/>
                <a:cs typeface="Calibri" panose="020F0502020204030204" pitchFamily="34" charset="0"/>
              </a:rPr>
              <a:t>TUR</a:t>
            </a:r>
            <a:r>
              <a:rPr lang="en-US" sz="16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1600" dirty="0">
                <a:solidFill>
                  <a:srgbClr val="000000"/>
                </a:solidFill>
                <a:latin typeface="Calibri" panose="020F0502020204030204" pitchFamily="34" charset="0"/>
                <a:ea typeface="Calibri" panose="020F0502020204030204" pitchFamily="34" charset="0"/>
                <a:cs typeface="Calibri" panose="020F0502020204030204" pitchFamily="34" charset="0"/>
              </a:rPr>
              <a:t>the ratio of the tolerance, </a:t>
            </a:r>
            <a:r>
              <a:rPr lang="en-US" sz="1600" i="1" dirty="0">
                <a:solidFill>
                  <a:srgbClr val="000000"/>
                </a:solidFill>
                <a:latin typeface="Calibri" panose="020F0502020204030204" pitchFamily="34" charset="0"/>
                <a:ea typeface="Calibri" panose="020F0502020204030204" pitchFamily="34" charset="0"/>
                <a:cs typeface="Calibri" panose="020F0502020204030204" pitchFamily="34" charset="0"/>
              </a:rPr>
              <a:t>TL</a:t>
            </a:r>
            <a:r>
              <a:rPr lang="en-US" sz="1600" dirty="0">
                <a:solidFill>
                  <a:srgbClr val="000000"/>
                </a:solidFill>
                <a:latin typeface="Calibri" panose="020F0502020204030204" pitchFamily="34" charset="0"/>
                <a:ea typeface="Calibri" panose="020F0502020204030204" pitchFamily="34" charset="0"/>
                <a:cs typeface="Calibri" panose="020F0502020204030204" pitchFamily="34" charset="0"/>
              </a:rPr>
              <a:t>, of a measurement quantity divided by the 95% expanded measurement uncertainty of the measurement process where 𝑇𝑈𝑅=𝑇𝐿/𝑈. </a:t>
            </a:r>
          </a:p>
          <a:p>
            <a:endParaRPr lang="en-US" sz="2100" dirty="0">
              <a:ea typeface="Cambria" panose="02040503050406030204" pitchFamily="18" charset="0"/>
            </a:endParaRPr>
          </a:p>
        </p:txBody>
      </p:sp>
    </p:spTree>
    <p:extLst>
      <p:ext uri="{BB962C8B-B14F-4D97-AF65-F5344CB8AC3E}">
        <p14:creationId xmlns:p14="http://schemas.microsoft.com/office/powerpoint/2010/main" val="228468373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086E5A-6F77-4898-A0C7-458A609F03AE}"/>
              </a:ext>
            </a:extLst>
          </p:cNvPr>
          <p:cNvSpPr>
            <a:spLocks noGrp="1"/>
          </p:cNvSpPr>
          <p:nvPr>
            <p:ph type="title"/>
          </p:nvPr>
        </p:nvSpPr>
        <p:spPr/>
        <p:txBody>
          <a:bodyPr>
            <a:normAutofit/>
          </a:bodyPr>
          <a:lstStyle/>
          <a:p>
            <a:r>
              <a:rPr lang="en-US" dirty="0"/>
              <a:t>Guard Banding</a:t>
            </a:r>
          </a:p>
        </p:txBody>
      </p:sp>
      <p:pic>
        <p:nvPicPr>
          <p:cNvPr id="10242" name="Picture 2" descr="Image result for radio guard bands">
            <a:extLst>
              <a:ext uri="{FF2B5EF4-FFF2-40B4-BE49-F238E27FC236}">
                <a16:creationId xmlns:a16="http://schemas.microsoft.com/office/drawing/2014/main" id="{FEA1E0D1-2259-47AE-B2DE-AFE2F7ED5F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6571" y="1283568"/>
            <a:ext cx="6470859" cy="30695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485617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9967" name="Rectangle 15"/>
          <p:cNvSpPr>
            <a:spLocks noGrp="1" noChangeArrowheads="1"/>
          </p:cNvSpPr>
          <p:nvPr>
            <p:ph type="title"/>
          </p:nvPr>
        </p:nvSpPr>
        <p:spPr>
          <a:xfrm>
            <a:off x="85969" y="89941"/>
            <a:ext cx="8995508" cy="857250"/>
          </a:xfrm>
          <a:noFill/>
          <a:ln/>
        </p:spPr>
        <p:txBody>
          <a:bodyPr>
            <a:normAutofit/>
          </a:bodyPr>
          <a:lstStyle/>
          <a:p>
            <a:r>
              <a:rPr lang="en-US" sz="2800" dirty="0"/>
              <a:t>Instrument Measurement Uncertainty Guard Banding</a:t>
            </a:r>
          </a:p>
        </p:txBody>
      </p:sp>
      <p:graphicFrame>
        <p:nvGraphicFramePr>
          <p:cNvPr id="509974" name="Object 22"/>
          <p:cNvGraphicFramePr>
            <a:graphicFrameLocks noGrp="1" noChangeAspect="1"/>
          </p:cNvGraphicFramePr>
          <p:nvPr>
            <p:ph idx="1"/>
            <p:extLst>
              <p:ext uri="{D42A27DB-BD31-4B8C-83A1-F6EECF244321}">
                <p14:modId xmlns:p14="http://schemas.microsoft.com/office/powerpoint/2010/main" val="149954486"/>
              </p:ext>
            </p:extLst>
          </p:nvPr>
        </p:nvGraphicFramePr>
        <p:xfrm>
          <a:off x="194678" y="1139066"/>
          <a:ext cx="5540717" cy="3645064"/>
        </p:xfrm>
        <a:graphic>
          <a:graphicData uri="http://schemas.openxmlformats.org/presentationml/2006/ole">
            <mc:AlternateContent xmlns:mc="http://schemas.openxmlformats.org/markup-compatibility/2006">
              <mc:Choice xmlns:v="urn:schemas-microsoft-com:vml" Requires="v">
                <p:oleObj name="Visio" r:id="rId3" imgW="6104763" imgH="4015740" progId="">
                  <p:embed/>
                </p:oleObj>
              </mc:Choice>
              <mc:Fallback>
                <p:oleObj name="Visio" r:id="rId3" imgW="6104763" imgH="4015740" progId="">
                  <p:embed/>
                  <p:pic>
                    <p:nvPicPr>
                      <p:cNvPr id="509974" name="Object 22"/>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4678" y="1139066"/>
                        <a:ext cx="5540717" cy="3645064"/>
                      </a:xfrm>
                      <a:prstGeom prst="rect">
                        <a:avLst/>
                      </a:prstGeom>
                      <a:solidFill>
                        <a:srgbClr val="FFFFCC"/>
                      </a:solidFill>
                      <a:ln>
                        <a:noFill/>
                      </a:ln>
                      <a:effectLst/>
                    </p:spPr>
                  </p:pic>
                </p:oleObj>
              </mc:Fallback>
            </mc:AlternateContent>
          </a:graphicData>
        </a:graphic>
      </p:graphicFrame>
      <p:pic>
        <p:nvPicPr>
          <p:cNvPr id="16" name="Picture 15">
            <a:extLst>
              <a:ext uri="{FF2B5EF4-FFF2-40B4-BE49-F238E27FC236}">
                <a16:creationId xmlns:a16="http://schemas.microsoft.com/office/drawing/2014/main" id="{DD5A4883-B5D3-A31D-47C1-078432FAA0BC}"/>
              </a:ext>
            </a:extLst>
          </p:cNvPr>
          <p:cNvPicPr>
            <a:picLocks noChangeAspect="1"/>
          </p:cNvPicPr>
          <p:nvPr/>
        </p:nvPicPr>
        <p:blipFill>
          <a:blip r:embed="rId5"/>
          <a:stretch>
            <a:fillRect/>
          </a:stretch>
        </p:blipFill>
        <p:spPr>
          <a:xfrm>
            <a:off x="5893956" y="1198059"/>
            <a:ext cx="2920260" cy="1041367"/>
          </a:xfrm>
          <a:prstGeom prst="rect">
            <a:avLst/>
          </a:prstGeom>
        </p:spPr>
      </p:pic>
      <p:pic>
        <p:nvPicPr>
          <p:cNvPr id="17" name="Picture 16">
            <a:extLst>
              <a:ext uri="{FF2B5EF4-FFF2-40B4-BE49-F238E27FC236}">
                <a16:creationId xmlns:a16="http://schemas.microsoft.com/office/drawing/2014/main" id="{135B59A3-E2D2-5646-1859-E6B1C0B73191}"/>
              </a:ext>
            </a:extLst>
          </p:cNvPr>
          <p:cNvPicPr>
            <a:picLocks noChangeAspect="1"/>
          </p:cNvPicPr>
          <p:nvPr/>
        </p:nvPicPr>
        <p:blipFill>
          <a:blip r:embed="rId6"/>
          <a:stretch>
            <a:fillRect/>
          </a:stretch>
        </p:blipFill>
        <p:spPr>
          <a:xfrm>
            <a:off x="5878445" y="3109451"/>
            <a:ext cx="2935771" cy="1041368"/>
          </a:xfrm>
          <a:prstGeom prst="rect">
            <a:avLst/>
          </a:prstGeom>
        </p:spPr>
      </p:pic>
    </p:spTree>
    <p:extLst>
      <p:ext uri="{BB962C8B-B14F-4D97-AF65-F5344CB8AC3E}">
        <p14:creationId xmlns:p14="http://schemas.microsoft.com/office/powerpoint/2010/main" val="8645004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83DA37-3D3C-7531-A4A6-4F0F3F6D2FDB}"/>
              </a:ext>
            </a:extLst>
          </p:cNvPr>
          <p:cNvSpPr>
            <a:spLocks noGrp="1"/>
          </p:cNvSpPr>
          <p:nvPr>
            <p:ph type="title"/>
          </p:nvPr>
        </p:nvSpPr>
        <p:spPr/>
        <p:txBody>
          <a:bodyPr/>
          <a:lstStyle/>
          <a:p>
            <a:r>
              <a:rPr lang="en-US"/>
              <a:t>Types of Risk Scenarios </a:t>
            </a:r>
          </a:p>
        </p:txBody>
      </p:sp>
      <p:sp>
        <p:nvSpPr>
          <p:cNvPr id="3" name="Content Placeholder 2">
            <a:extLst>
              <a:ext uri="{FF2B5EF4-FFF2-40B4-BE49-F238E27FC236}">
                <a16:creationId xmlns:a16="http://schemas.microsoft.com/office/drawing/2014/main" id="{EAE32D16-69EA-48CE-F028-EFFA5A56C15C}"/>
              </a:ext>
            </a:extLst>
          </p:cNvPr>
          <p:cNvSpPr>
            <a:spLocks noGrp="1"/>
          </p:cNvSpPr>
          <p:nvPr>
            <p:ph idx="1"/>
          </p:nvPr>
        </p:nvSpPr>
        <p:spPr>
          <a:xfrm>
            <a:off x="289169" y="1447800"/>
            <a:ext cx="8363076" cy="2910580"/>
          </a:xfrm>
        </p:spPr>
        <p:txBody>
          <a:bodyPr vert="horz" lIns="68580" tIns="34290" rIns="68580" bIns="34290" rtlCol="0" anchor="t">
            <a:normAutofit lnSpcReduction="10000"/>
          </a:bodyPr>
          <a:lstStyle/>
          <a:p>
            <a:pPr marL="0" indent="0"/>
            <a:r>
              <a:rPr lang="en-US" sz="2000" dirty="0">
                <a:solidFill>
                  <a:schemeClr val="tx1"/>
                </a:solidFill>
                <a:latin typeface="Calibri"/>
                <a:cs typeface="Calibri"/>
              </a:rPr>
              <a:t>ASME B89.7.4.1-2005 describes both risk levels well </a:t>
            </a:r>
          </a:p>
          <a:p>
            <a:pPr marL="0" indent="0"/>
            <a:endParaRPr lang="en-US" sz="2000" dirty="0">
              <a:solidFill>
                <a:schemeClr val="tx1"/>
              </a:solidFill>
              <a:latin typeface="Calibri"/>
              <a:cs typeface="Calibri"/>
            </a:endParaRPr>
          </a:p>
          <a:p>
            <a:r>
              <a:rPr lang="en-US" sz="2000" b="1" dirty="0">
                <a:solidFill>
                  <a:srgbClr val="006BBC"/>
                </a:solidFill>
                <a:latin typeface="Calibri"/>
                <a:cs typeface="Calibri"/>
              </a:rPr>
              <a:t>Specific Risk </a:t>
            </a:r>
            <a:r>
              <a:rPr lang="en-US" sz="2000" dirty="0">
                <a:solidFill>
                  <a:schemeClr val="tx1"/>
                </a:solidFill>
                <a:latin typeface="Calibri"/>
                <a:cs typeface="Calibri"/>
              </a:rPr>
              <a:t>mitigation can be thought of as “controlling the quality of the workpieces,” while </a:t>
            </a:r>
            <a:r>
              <a:rPr lang="en-US" sz="2000" b="1" dirty="0">
                <a:solidFill>
                  <a:srgbClr val="006BBC"/>
                </a:solidFill>
                <a:latin typeface="Calibri"/>
                <a:cs typeface="Calibri"/>
              </a:rPr>
              <a:t>Program Level Risk </a:t>
            </a:r>
            <a:r>
              <a:rPr lang="en-US" sz="2000" dirty="0">
                <a:solidFill>
                  <a:schemeClr val="tx1"/>
                </a:solidFill>
                <a:latin typeface="Calibri"/>
                <a:cs typeface="Calibri"/>
              </a:rPr>
              <a:t>strategies are described as “controlling the average quality of workpieces.”</a:t>
            </a:r>
          </a:p>
          <a:p>
            <a:endParaRPr lang="en-US" sz="2000" dirty="0">
              <a:solidFill>
                <a:schemeClr val="tx1"/>
              </a:solidFill>
              <a:latin typeface="Calibri"/>
              <a:cs typeface="Calibri"/>
            </a:endParaRPr>
          </a:p>
          <a:p>
            <a:r>
              <a:rPr lang="en-US" sz="2000" dirty="0">
                <a:solidFill>
                  <a:schemeClr val="tx1"/>
                </a:solidFill>
                <a:latin typeface="Calibri"/>
                <a:cs typeface="Calibri"/>
              </a:rPr>
              <a:t>Specific Risk being instantaneous liability at the time of the measurement and program level is more about the average probability that incorrect acceptance decisions will be made based on historical data</a:t>
            </a:r>
          </a:p>
        </p:txBody>
      </p:sp>
    </p:spTree>
    <p:extLst>
      <p:ext uri="{BB962C8B-B14F-4D97-AF65-F5344CB8AC3E}">
        <p14:creationId xmlns:p14="http://schemas.microsoft.com/office/powerpoint/2010/main" val="337371765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7EDDE6-8F30-63C2-C655-6D5A8A5BC692}"/>
              </a:ext>
            </a:extLst>
          </p:cNvPr>
          <p:cNvSpPr>
            <a:spLocks noGrp="1"/>
          </p:cNvSpPr>
          <p:nvPr>
            <p:ph type="title"/>
          </p:nvPr>
        </p:nvSpPr>
        <p:spPr/>
        <p:txBody>
          <a:bodyPr/>
          <a:lstStyle/>
          <a:p>
            <a:r>
              <a:rPr lang="en-US"/>
              <a:t>Specific Risk</a:t>
            </a:r>
          </a:p>
        </p:txBody>
      </p:sp>
      <p:sp>
        <p:nvSpPr>
          <p:cNvPr id="3" name="Content Placeholder 2">
            <a:extLst>
              <a:ext uri="{FF2B5EF4-FFF2-40B4-BE49-F238E27FC236}">
                <a16:creationId xmlns:a16="http://schemas.microsoft.com/office/drawing/2014/main" id="{D9C3BEC7-B637-F35B-46AB-F2B4617BF9BE}"/>
              </a:ext>
            </a:extLst>
          </p:cNvPr>
          <p:cNvSpPr>
            <a:spLocks noGrp="1"/>
          </p:cNvSpPr>
          <p:nvPr>
            <p:ph idx="1"/>
          </p:nvPr>
        </p:nvSpPr>
        <p:spPr>
          <a:xfrm>
            <a:off x="218831" y="974361"/>
            <a:ext cx="8761046" cy="3556661"/>
          </a:xfrm>
        </p:spPr>
        <p:txBody>
          <a:bodyPr vert="horz" lIns="68580" tIns="34290" rIns="68580" bIns="34290" rtlCol="0" anchor="t">
            <a:normAutofit fontScale="92500"/>
          </a:bodyPr>
          <a:lstStyle/>
          <a:p>
            <a:pPr marL="0" indent="0"/>
            <a:r>
              <a:rPr lang="en-US" sz="2000" b="1">
                <a:solidFill>
                  <a:srgbClr val="006BBC"/>
                </a:solidFill>
                <a:latin typeface="Calibri" panose="020F0502020204030204" pitchFamily="34" charset="0"/>
                <a:ea typeface="Calibri" panose="020F0502020204030204" pitchFamily="34" charset="0"/>
                <a:cs typeface="Calibri" panose="020F0502020204030204" pitchFamily="34" charset="0"/>
              </a:rPr>
              <a:t>Specific Risk </a:t>
            </a:r>
            <a:r>
              <a:rPr lang="en-US" sz="2000">
                <a:solidFill>
                  <a:srgbClr val="000000"/>
                </a:solidFill>
                <a:latin typeface="Calibri" panose="020F0502020204030204" pitchFamily="34" charset="0"/>
                <a:ea typeface="Calibri" panose="020F0502020204030204" pitchFamily="34" charset="0"/>
                <a:cs typeface="Calibri" panose="020F0502020204030204" pitchFamily="34" charset="0"/>
              </a:rPr>
              <a:t>(sometimes called bench-level risk) is based on a specific measurement result.  </a:t>
            </a:r>
          </a:p>
          <a:p>
            <a:pPr marL="0" indent="0"/>
            <a:endParaRPr lang="en-US" sz="2000">
              <a:solidFill>
                <a:srgbClr val="000000"/>
              </a:solidFill>
              <a:latin typeface="Calibri" panose="020F0502020204030204" pitchFamily="34" charset="0"/>
              <a:ea typeface="Calibri" panose="020F0502020204030204" pitchFamily="34" charset="0"/>
              <a:cs typeface="Calibri" panose="020F0502020204030204" pitchFamily="34" charset="0"/>
            </a:endParaRPr>
          </a:p>
          <a:p>
            <a:pPr>
              <a:buFont typeface="Arial" panose="020B0604020202020204" pitchFamily="34" charset="0"/>
              <a:buChar char="•"/>
            </a:pPr>
            <a:r>
              <a:rPr lang="en-US" sz="2000">
                <a:solidFill>
                  <a:srgbClr val="000000"/>
                </a:solidFill>
                <a:latin typeface="Calibri" panose="020F0502020204030204" pitchFamily="34" charset="0"/>
                <a:ea typeface="Calibri" panose="020F0502020204030204" pitchFamily="34" charset="0"/>
                <a:cs typeface="Calibri" panose="020F0502020204030204" pitchFamily="34" charset="0"/>
              </a:rPr>
              <a:t>It triggers a response based on measurement data gathered at the time of the test. </a:t>
            </a:r>
          </a:p>
          <a:p>
            <a:pPr>
              <a:buFont typeface="Arial" panose="020B0604020202020204" pitchFamily="34" charset="0"/>
              <a:buChar char="•"/>
            </a:pPr>
            <a:r>
              <a:rPr lang="en-US" sz="2000">
                <a:solidFill>
                  <a:srgbClr val="000000"/>
                </a:solidFill>
                <a:latin typeface="Calibri" panose="020F0502020204030204" pitchFamily="34" charset="0"/>
                <a:ea typeface="Calibri" panose="020F0502020204030204" pitchFamily="34" charset="0"/>
                <a:cs typeface="Calibri" panose="020F0502020204030204" pitchFamily="34" charset="0"/>
              </a:rPr>
              <a:t>It may be characterized by one or two probability distributions, depending on the method. </a:t>
            </a:r>
          </a:p>
          <a:p>
            <a:pPr>
              <a:buFont typeface="Arial" panose="020B0604020202020204" pitchFamily="34" charset="0"/>
              <a:buChar char="•"/>
            </a:pPr>
            <a:r>
              <a:rPr lang="en-US" sz="2000">
                <a:solidFill>
                  <a:srgbClr val="000000"/>
                </a:solidFill>
                <a:latin typeface="Calibri" panose="020F0502020204030204" pitchFamily="34" charset="0"/>
                <a:ea typeface="Calibri" panose="020F0502020204030204" pitchFamily="34" charset="0"/>
                <a:cs typeface="Calibri" panose="020F0502020204030204" pitchFamily="34" charset="0"/>
              </a:rPr>
              <a:t>Any representation with only one probability distribution is always a specific risk method. </a:t>
            </a:r>
            <a:endParaRPr lang="en-US" sz="2000">
              <a:latin typeface="Calibri" panose="020F0502020204030204" pitchFamily="34" charset="0"/>
              <a:ea typeface="Calibri" panose="020F0502020204030204" pitchFamily="34" charset="0"/>
              <a:cs typeface="Calibri" panose="020F0502020204030204" pitchFamily="34" charset="0"/>
            </a:endParaRPr>
          </a:p>
          <a:p>
            <a:pPr marL="0" indent="0"/>
            <a:endParaRPr lang="en-US" sz="2000">
              <a:solidFill>
                <a:schemeClr val="tx1"/>
              </a:solidFill>
              <a:latin typeface="Calibri" panose="020F0502020204030204" pitchFamily="34" charset="0"/>
              <a:ea typeface="Calibri" panose="020F0502020204030204" pitchFamily="34" charset="0"/>
              <a:cs typeface="Calibri" panose="020F0502020204030204" pitchFamily="34" charset="0"/>
            </a:endParaRPr>
          </a:p>
          <a:p>
            <a:pPr marL="0" indent="0"/>
            <a:r>
              <a:rPr lang="en-US" sz="2000">
                <a:solidFill>
                  <a:schemeClr val="tx1"/>
                </a:solidFill>
                <a:latin typeface="Calibri" panose="020F0502020204030204" pitchFamily="34" charset="0"/>
                <a:ea typeface="Calibri" panose="020F0502020204030204" pitchFamily="34" charset="0"/>
                <a:cs typeface="Calibri" panose="020F0502020204030204" pitchFamily="34" charset="0"/>
              </a:rPr>
              <a:t>Specific risk is after a measurement is made and Global risk is for future measurements</a:t>
            </a:r>
          </a:p>
        </p:txBody>
      </p:sp>
    </p:spTree>
    <p:extLst>
      <p:ext uri="{BB962C8B-B14F-4D97-AF65-F5344CB8AC3E}">
        <p14:creationId xmlns:p14="http://schemas.microsoft.com/office/powerpoint/2010/main" val="135739605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4914900" y="3643313"/>
            <a:ext cx="1600200" cy="205383"/>
          </a:xfrm>
          <a:prstGeom prst="rect">
            <a:avLst/>
          </a:prstGeom>
        </p:spPr>
        <p:txBody>
          <a:bodyPr vert="horz" lIns="68580" tIns="34290" rIns="68580" bIns="34290" rtlCol="0" anchor="ctr"/>
          <a:lstStyle>
            <a:defPPr>
              <a:defRPr lang="en-US"/>
            </a:defPPr>
            <a:lvl1pPr marL="0" algn="r" defTabSz="685800" rtl="0" eaLnBrk="1" latinLnBrk="0" hangingPunct="1">
              <a:defRPr sz="900" kern="1200">
                <a:solidFill>
                  <a:schemeClr val="tx1">
                    <a:tint val="75000"/>
                  </a:schemeClr>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defRPr/>
            </a:pPr>
            <a:fld id="{A19DD271-7072-4415-B438-C0BE0194F991}" type="slidenum">
              <a:rPr lang="en-US" smtClean="0"/>
              <a:pPr>
                <a:defRPr/>
              </a:pPr>
              <a:t>46</a:t>
            </a:fld>
            <a:endParaRPr lang="en-GB"/>
          </a:p>
        </p:txBody>
      </p:sp>
      <p:pic>
        <p:nvPicPr>
          <p:cNvPr id="3276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2803416"/>
            <a:ext cx="4381500" cy="151765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1790700" y="4324351"/>
            <a:ext cx="5143500" cy="369332"/>
          </a:xfrm>
          <a:prstGeom prst="rect">
            <a:avLst/>
          </a:prstGeom>
        </p:spPr>
        <p:txBody>
          <a:bodyPr wrap="square">
            <a:spAutoFit/>
          </a:bodyPr>
          <a:lstStyle/>
          <a:p>
            <a:pPr indent="628634" algn="just" eaLnBrk="0" fontAlgn="base" hangingPunct="0">
              <a:spcBef>
                <a:spcPct val="0"/>
              </a:spcBef>
              <a:spcAft>
                <a:spcPct val="0"/>
              </a:spcAft>
            </a:pPr>
            <a:r>
              <a:rPr lang="en-US" altLang="en-US">
                <a:latin typeface="Times New Roman" panose="02020603050405020304" pitchFamily="18" charset="0"/>
                <a:ea typeface="Calibri" panose="020F0502020204030204" pitchFamily="34" charset="0"/>
                <a:cs typeface="Times New Roman" panose="02020603050405020304" pitchFamily="18" charset="0"/>
              </a:rPr>
              <a:t> Illustration of Measurement Decision Risk</a:t>
            </a:r>
            <a:endParaRPr lang="en-US" altLang="en-US" sz="4400">
              <a:latin typeface="Arial" panose="020B0604020202020204" pitchFamily="34" charset="0"/>
            </a:endParaRPr>
          </a:p>
        </p:txBody>
      </p:sp>
      <p:sp>
        <p:nvSpPr>
          <p:cNvPr id="9" name="Rectangle 8"/>
          <p:cNvSpPr/>
          <p:nvPr/>
        </p:nvSpPr>
        <p:spPr>
          <a:xfrm>
            <a:off x="78828" y="971551"/>
            <a:ext cx="9067800" cy="1807931"/>
          </a:xfrm>
          <a:prstGeom prst="rect">
            <a:avLst/>
          </a:prstGeom>
        </p:spPr>
        <p:txBody>
          <a:bodyPr wrap="square" lIns="68580" tIns="34290" rIns="68580" bIns="34290" anchor="t">
            <a:spAutoFit/>
          </a:bodyPr>
          <a:lstStyle/>
          <a:p>
            <a:pPr marL="359569"/>
            <a:r>
              <a:rPr lang="en-AU" sz="2000">
                <a:latin typeface="Calibri" panose="020F0502020204030204" pitchFamily="34" charset="0"/>
                <a:ea typeface="Calibri" panose="020F0502020204030204" pitchFamily="34" charset="0"/>
                <a:cs typeface="Calibri" panose="020F0502020204030204" pitchFamily="34" charset="0"/>
              </a:rPr>
              <a:t>When performing a measurement and subsequently making a statement of conformity, for example, in or out-of-tolerance to the manufacturer’s specifications or Pass/Fail to a particular requirement, there are two possible outcomes:</a:t>
            </a:r>
            <a:endParaRPr lang="en-US" sz="2000">
              <a:latin typeface="Calibri" panose="020F0502020204030204" pitchFamily="34" charset="0"/>
              <a:ea typeface="Calibri" panose="020F0502020204030204" pitchFamily="34" charset="0"/>
              <a:cs typeface="Calibri" panose="020F0502020204030204" pitchFamily="34" charset="0"/>
            </a:endParaRPr>
          </a:p>
          <a:p>
            <a:pPr marL="342424" indent="-342424" algn="just">
              <a:lnSpc>
                <a:spcPct val="115000"/>
              </a:lnSpc>
              <a:spcAft>
                <a:spcPts val="1000"/>
              </a:spcAft>
              <a:buFont typeface="+mj-lt"/>
              <a:buAutoNum type="alphaLcPeriod"/>
            </a:pPr>
            <a:r>
              <a:rPr lang="en-AU" sz="2000">
                <a:latin typeface="Calibri" panose="020F0502020204030204" pitchFamily="34" charset="0"/>
                <a:ea typeface="Calibri" panose="020F0502020204030204" pitchFamily="34" charset="0"/>
                <a:cs typeface="Calibri" panose="020F0502020204030204" pitchFamily="34" charset="0"/>
              </a:rPr>
              <a:t>The result is reported as conforming with the specification</a:t>
            </a:r>
            <a:endParaRPr lang="en-US" sz="2000">
              <a:latin typeface="Calibri" panose="020F0502020204030204" pitchFamily="34" charset="0"/>
              <a:ea typeface="Calibri" panose="020F0502020204030204" pitchFamily="34" charset="0"/>
              <a:cs typeface="Calibri" panose="020F0502020204030204" pitchFamily="34" charset="0"/>
            </a:endParaRPr>
          </a:p>
          <a:p>
            <a:pPr marL="342424" indent="-342424" algn="just">
              <a:lnSpc>
                <a:spcPct val="115000"/>
              </a:lnSpc>
              <a:spcAft>
                <a:spcPts val="1000"/>
              </a:spcAft>
              <a:buFont typeface="+mj-lt"/>
              <a:buAutoNum type="alphaLcPeriod"/>
            </a:pPr>
            <a:r>
              <a:rPr lang="en-AU" sz="2000">
                <a:latin typeface="Calibri" panose="020F0502020204030204" pitchFamily="34" charset="0"/>
                <a:ea typeface="Calibri" panose="020F0502020204030204" pitchFamily="34" charset="0"/>
                <a:cs typeface="Calibri" panose="020F0502020204030204" pitchFamily="34" charset="0"/>
              </a:rPr>
              <a:t>The result is reported as not conforming with the specification</a:t>
            </a:r>
            <a:endParaRPr lang="en-US" sz="2000">
              <a:latin typeface="Calibri" panose="020F0502020204030204" pitchFamily="34" charset="0"/>
              <a:ea typeface="Calibri" panose="020F0502020204030204" pitchFamily="34" charset="0"/>
              <a:cs typeface="Calibri" panose="020F0502020204030204" pitchFamily="34" charset="0"/>
            </a:endParaRPr>
          </a:p>
        </p:txBody>
      </p:sp>
      <p:sp>
        <p:nvSpPr>
          <p:cNvPr id="11" name="Rectangle 2">
            <a:extLst>
              <a:ext uri="{FF2B5EF4-FFF2-40B4-BE49-F238E27FC236}">
                <a16:creationId xmlns:a16="http://schemas.microsoft.com/office/drawing/2014/main" id="{EBD46C5E-1BE1-4EDD-BF9B-545A814C3D2D}"/>
              </a:ext>
            </a:extLst>
          </p:cNvPr>
          <p:cNvSpPr>
            <a:spLocks noGrp="1" noChangeArrowheads="1"/>
          </p:cNvSpPr>
          <p:nvPr>
            <p:ph type="title"/>
          </p:nvPr>
        </p:nvSpPr>
        <p:spPr>
          <a:xfrm>
            <a:off x="78828" y="110079"/>
            <a:ext cx="8728364" cy="765571"/>
          </a:xfrm>
        </p:spPr>
        <p:txBody>
          <a:bodyPr vert="horz" lIns="91440" tIns="45720" rIns="91440" bIns="45720" rtlCol="0" anchor="ctr" anchorCtr="0">
            <a:noAutofit/>
          </a:bodyPr>
          <a:lstStyle/>
          <a:p>
            <a:r>
              <a:rPr lang="en-US"/>
              <a:t>Statement of Conformity</a:t>
            </a:r>
            <a:endParaRPr lang="en-US" sz="3200"/>
          </a:p>
        </p:txBody>
      </p:sp>
    </p:spTree>
    <p:extLst>
      <p:ext uri="{BB962C8B-B14F-4D97-AF65-F5344CB8AC3E}">
        <p14:creationId xmlns:p14="http://schemas.microsoft.com/office/powerpoint/2010/main" val="395454550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41F991-AB22-41D7-B9AC-23D98804806F}"/>
              </a:ext>
            </a:extLst>
          </p:cNvPr>
          <p:cNvSpPr>
            <a:spLocks noGrp="1"/>
          </p:cNvSpPr>
          <p:nvPr>
            <p:ph type="title"/>
          </p:nvPr>
        </p:nvSpPr>
        <p:spPr/>
        <p:txBody>
          <a:bodyPr>
            <a:normAutofit/>
          </a:bodyPr>
          <a:lstStyle/>
          <a:p>
            <a:r>
              <a:rPr lang="en-US" dirty="0"/>
              <a:t>Binary Statement with Guard Band</a:t>
            </a:r>
          </a:p>
        </p:txBody>
      </p:sp>
      <p:pic>
        <p:nvPicPr>
          <p:cNvPr id="7" name="Content Placeholder 6">
            <a:extLst>
              <a:ext uri="{FF2B5EF4-FFF2-40B4-BE49-F238E27FC236}">
                <a16:creationId xmlns:a16="http://schemas.microsoft.com/office/drawing/2014/main" id="{B47EDC3D-8E70-47EC-BE1E-356BC306D992}"/>
              </a:ext>
            </a:extLst>
          </p:cNvPr>
          <p:cNvPicPr>
            <a:picLocks noGrp="1" noChangeAspect="1"/>
          </p:cNvPicPr>
          <p:nvPr>
            <p:ph idx="1"/>
          </p:nvPr>
        </p:nvPicPr>
        <p:blipFill>
          <a:blip r:embed="rId3"/>
          <a:stretch>
            <a:fillRect/>
          </a:stretch>
        </p:blipFill>
        <p:spPr>
          <a:xfrm>
            <a:off x="335587" y="1178099"/>
            <a:ext cx="8433275" cy="3332569"/>
          </a:xfrm>
        </p:spPr>
      </p:pic>
    </p:spTree>
    <p:extLst>
      <p:ext uri="{BB962C8B-B14F-4D97-AF65-F5344CB8AC3E}">
        <p14:creationId xmlns:p14="http://schemas.microsoft.com/office/powerpoint/2010/main" val="43059834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41F991-AB22-41D7-B9AC-23D98804806F}"/>
              </a:ext>
            </a:extLst>
          </p:cNvPr>
          <p:cNvSpPr>
            <a:spLocks noGrp="1"/>
          </p:cNvSpPr>
          <p:nvPr>
            <p:ph type="title"/>
          </p:nvPr>
        </p:nvSpPr>
        <p:spPr/>
        <p:txBody>
          <a:bodyPr>
            <a:normAutofit/>
          </a:bodyPr>
          <a:lstStyle/>
          <a:p>
            <a:r>
              <a:rPr lang="en-US" dirty="0">
                <a:latin typeface="Rockwell"/>
                <a:cs typeface="Calibri"/>
              </a:rPr>
              <a:t>Non-Binary Statement with Guard Band</a:t>
            </a:r>
          </a:p>
        </p:txBody>
      </p:sp>
      <p:pic>
        <p:nvPicPr>
          <p:cNvPr id="7" name="Content Placeholder 6">
            <a:extLst>
              <a:ext uri="{FF2B5EF4-FFF2-40B4-BE49-F238E27FC236}">
                <a16:creationId xmlns:a16="http://schemas.microsoft.com/office/drawing/2014/main" id="{9B6F0C6C-5E74-4091-8813-38E2E5E8C9B5}"/>
              </a:ext>
            </a:extLst>
          </p:cNvPr>
          <p:cNvPicPr>
            <a:picLocks noGrp="1" noChangeAspect="1"/>
          </p:cNvPicPr>
          <p:nvPr>
            <p:ph idx="1"/>
          </p:nvPr>
        </p:nvPicPr>
        <p:blipFill>
          <a:blip r:embed="rId2"/>
          <a:stretch>
            <a:fillRect/>
          </a:stretch>
        </p:blipFill>
        <p:spPr>
          <a:xfrm>
            <a:off x="254024" y="1202635"/>
            <a:ext cx="8511692" cy="3345919"/>
          </a:xfrm>
        </p:spPr>
      </p:pic>
    </p:spTree>
    <p:extLst>
      <p:ext uri="{BB962C8B-B14F-4D97-AF65-F5344CB8AC3E}">
        <p14:creationId xmlns:p14="http://schemas.microsoft.com/office/powerpoint/2010/main" val="25919618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41F991-AB22-41D7-B9AC-23D98804806F}"/>
              </a:ext>
            </a:extLst>
          </p:cNvPr>
          <p:cNvSpPr>
            <a:spLocks noGrp="1"/>
          </p:cNvSpPr>
          <p:nvPr>
            <p:ph type="title"/>
          </p:nvPr>
        </p:nvSpPr>
        <p:spPr/>
        <p:txBody>
          <a:bodyPr>
            <a:normAutofit/>
          </a:bodyPr>
          <a:lstStyle/>
          <a:p>
            <a:r>
              <a:rPr lang="en-US" dirty="0">
                <a:latin typeface="Rockwell"/>
                <a:cs typeface="Calibri"/>
              </a:rPr>
              <a:t>Non-Binary Statement with Guard Band</a:t>
            </a:r>
          </a:p>
        </p:txBody>
      </p:sp>
      <p:pic>
        <p:nvPicPr>
          <p:cNvPr id="1026" name="Picture 53">
            <a:extLst>
              <a:ext uri="{FF2B5EF4-FFF2-40B4-BE49-F238E27FC236}">
                <a16:creationId xmlns:a16="http://schemas.microsoft.com/office/drawing/2014/main" id="{01D1529D-D088-587E-44BF-1924C898D5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0280" y="881278"/>
            <a:ext cx="7060559" cy="3793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6897DE6D-A90B-1BB4-27A1-8DB4CEE5E82F}"/>
              </a:ext>
            </a:extLst>
          </p:cNvPr>
          <p:cNvSpPr txBox="1"/>
          <p:nvPr/>
        </p:nvSpPr>
        <p:spPr>
          <a:xfrm>
            <a:off x="3318638" y="4753429"/>
            <a:ext cx="4445306" cy="300082"/>
          </a:xfrm>
          <a:prstGeom prst="rect">
            <a:avLst/>
          </a:prstGeom>
          <a:noFill/>
        </p:spPr>
        <p:txBody>
          <a:bodyPr wrap="square" rtlCol="0">
            <a:spAutoFit/>
          </a:bodyPr>
          <a:lstStyle/>
          <a:p>
            <a:pPr algn="r"/>
            <a:r>
              <a:rPr lang="en-US" sz="1350"/>
              <a:t>Example from UKAS LAB 48</a:t>
            </a:r>
          </a:p>
        </p:txBody>
      </p:sp>
    </p:spTree>
    <p:extLst>
      <p:ext uri="{BB962C8B-B14F-4D97-AF65-F5344CB8AC3E}">
        <p14:creationId xmlns:p14="http://schemas.microsoft.com/office/powerpoint/2010/main" val="17861498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Abstract</a:t>
            </a:r>
          </a:p>
        </p:txBody>
      </p:sp>
      <p:sp>
        <p:nvSpPr>
          <p:cNvPr id="3" name="Content Placeholder 2"/>
          <p:cNvSpPr>
            <a:spLocks noGrp="1"/>
          </p:cNvSpPr>
          <p:nvPr>
            <p:ph idx="1"/>
          </p:nvPr>
        </p:nvSpPr>
        <p:spPr>
          <a:xfrm>
            <a:off x="508001" y="864637"/>
            <a:ext cx="8229600" cy="3757126"/>
          </a:xfrm>
        </p:spPr>
        <p:txBody>
          <a:bodyPr vert="horz" lIns="68580" tIns="34290" rIns="68580" bIns="34290" rtlCol="0" anchor="t">
            <a:normAutofit/>
          </a:bodyPr>
          <a:lstStyle/>
          <a:p>
            <a:pPr marL="0" indent="0">
              <a:lnSpc>
                <a:spcPct val="107000"/>
              </a:lnSpc>
              <a:spcBef>
                <a:spcPts val="0"/>
              </a:spcBef>
              <a:spcAft>
                <a:spcPts val="600"/>
              </a:spcAft>
            </a:pPr>
            <a:r>
              <a:rPr lang="en-US" sz="1800">
                <a:latin typeface="Calibri"/>
                <a:ea typeface="Calibri" panose="020F0502020204030204" pitchFamily="34" charset="0"/>
                <a:cs typeface="Times New Roman"/>
              </a:rPr>
              <a:t>This 4-hour tutorial will help the participant eliminate much of the noise on decision rules. It will provide guidance anyone can take away and implement in their laboratory. This session aims to give guidance beyond simply requesting a 4:1 TUR (antediluvian) or accepting a shared-risk scenario as with simple acceptance.  </a:t>
            </a:r>
          </a:p>
          <a:p>
            <a:pPr marL="0" indent="0">
              <a:lnSpc>
                <a:spcPct val="107000"/>
              </a:lnSpc>
              <a:spcBef>
                <a:spcPts val="0"/>
              </a:spcBef>
              <a:spcAft>
                <a:spcPts val="600"/>
              </a:spcAft>
            </a:pPr>
            <a:r>
              <a:rPr lang="en-US" sz="1800">
                <a:latin typeface="Calibri"/>
                <a:ea typeface="Calibri" panose="020F0502020204030204" pitchFamily="34" charset="0"/>
                <a:cs typeface="Times New Roman"/>
              </a:rPr>
              <a:t>When a calibration report is provided, a typical concern for the customer is to know if the item calibrated is within the tolerance specified so they can continue using the device (i.e., many want a new sticker </a:t>
            </a:r>
            <a:r>
              <a:rPr lang="en-US" sz="1800">
                <a:latin typeface="Calibri"/>
                <a:ea typeface="Calibri" panose="020F0502020204030204" pitchFamily="34" charset="0"/>
                <a:cs typeface="Times New Roman"/>
                <a:sym typeface="Wingdings" panose="05000000000000000000" pitchFamily="2" charset="2"/>
              </a:rPr>
              <a:t>).</a:t>
            </a:r>
            <a:r>
              <a:rPr lang="en-US" sz="1800">
                <a:latin typeface="Calibri"/>
                <a:ea typeface="Calibri" panose="020F0502020204030204" pitchFamily="34" charset="0"/>
                <a:cs typeface="Times New Roman"/>
              </a:rPr>
              <a:t> </a:t>
            </a:r>
          </a:p>
          <a:p>
            <a:pPr marL="0" indent="0">
              <a:lnSpc>
                <a:spcPct val="107000"/>
              </a:lnSpc>
              <a:spcBef>
                <a:spcPts val="0"/>
              </a:spcBef>
              <a:spcAft>
                <a:spcPts val="600"/>
              </a:spcAft>
            </a:pPr>
            <a:r>
              <a:rPr lang="en-US" sz="1800">
                <a:latin typeface="Calibri"/>
                <a:ea typeface="Calibri" panose="020F0502020204030204" pitchFamily="34" charset="0"/>
                <a:cs typeface="Times New Roman"/>
              </a:rPr>
              <a:t>While this long-established approach has been in service since 1955, measurement science has evolved (or not?). With our technological evolution, a simple “pass/fail” may no longer be enough. </a:t>
            </a:r>
            <a:endParaRPr lang="en-US" sz="1800">
              <a:latin typeface="Calibri"/>
              <a:ea typeface="Calibri" panose="020F0502020204030204" pitchFamily="34" charset="0"/>
              <a:cs typeface="Times New Roman" panose="02020603050405020304" pitchFamily="18" charset="0"/>
            </a:endParaRPr>
          </a:p>
          <a:p>
            <a:pPr marL="0" indent="0">
              <a:lnSpc>
                <a:spcPct val="107000"/>
              </a:lnSpc>
              <a:spcBef>
                <a:spcPts val="0"/>
              </a:spcBef>
              <a:spcAft>
                <a:spcPts val="600"/>
              </a:spcAft>
            </a:pPr>
            <a:endParaRPr lang="en-US" sz="2100">
              <a:ea typeface="Calibri" panose="020F0502020204030204" pitchFamily="34" charset="0"/>
              <a:cs typeface="Times New Roman" panose="02020603050405020304" pitchFamily="18" charset="0"/>
            </a:endParaRPr>
          </a:p>
        </p:txBody>
      </p:sp>
      <p:sp>
        <p:nvSpPr>
          <p:cNvPr id="5" name="Slide Number Placeholder 4">
            <a:extLst>
              <a:ext uri="{FF2B5EF4-FFF2-40B4-BE49-F238E27FC236}">
                <a16:creationId xmlns:a16="http://schemas.microsoft.com/office/drawing/2014/main" id="{AA8AC2B1-277B-5207-E408-8CA03DB9460F}"/>
              </a:ext>
            </a:extLst>
          </p:cNvPr>
          <p:cNvSpPr>
            <a:spLocks noGrp="1"/>
          </p:cNvSpPr>
          <p:nvPr>
            <p:ph type="sldNum" sz="quarter" idx="12"/>
          </p:nvPr>
        </p:nvSpPr>
        <p:spPr>
          <a:xfrm>
            <a:off x="6460236" y="4729162"/>
            <a:ext cx="342900" cy="357188"/>
          </a:xfrm>
          <a:prstGeom prst="rect">
            <a:avLst/>
          </a:prstGeom>
        </p:spPr>
        <p:txBody>
          <a:bodyPr anchor="b"/>
          <a:lstStyle>
            <a:defPPr>
              <a:defRPr lang="en-US"/>
            </a:defPPr>
            <a:lvl1pPr marL="0" algn="ctr" defTabSz="685800" rtl="0" eaLnBrk="1" latinLnBrk="0" hangingPunct="1">
              <a:defRPr kumimoji="0" sz="900" kern="1200">
                <a:solidFill>
                  <a:schemeClr val="bg2">
                    <a:shade val="50000"/>
                    <a:satMod val="200000"/>
                  </a:schemeClr>
                </a:solidFill>
                <a:effectLst/>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07FEC14F-CCC3-4CE3-A07B-E7CA75370AE8}" type="slidenum">
              <a:rPr lang="en-US" smtClean="0"/>
              <a:pPr/>
              <a:t>5</a:t>
            </a:fld>
            <a:endParaRPr lang="en-US"/>
          </a:p>
        </p:txBody>
      </p:sp>
    </p:spTree>
    <p:extLst>
      <p:ext uri="{BB962C8B-B14F-4D97-AF65-F5344CB8AC3E}">
        <p14:creationId xmlns:p14="http://schemas.microsoft.com/office/powerpoint/2010/main" val="23845858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CC5668-9170-82FC-F8A1-48E588EDA6A0}"/>
              </a:ext>
            </a:extLst>
          </p:cNvPr>
          <p:cNvSpPr>
            <a:spLocks noGrp="1"/>
          </p:cNvSpPr>
          <p:nvPr>
            <p:ph type="title"/>
          </p:nvPr>
        </p:nvSpPr>
        <p:spPr/>
        <p:txBody>
          <a:bodyPr>
            <a:normAutofit/>
          </a:bodyPr>
          <a:lstStyle/>
          <a:p>
            <a:r>
              <a:rPr lang="en-US"/>
              <a:t>ASME B89.7.3.1-2001 – Specific Risk</a:t>
            </a:r>
            <a:endParaRPr lang="en-US">
              <a:latin typeface="Rockwell"/>
              <a:cs typeface="Calibri"/>
            </a:endParaRPr>
          </a:p>
        </p:txBody>
      </p:sp>
      <p:pic>
        <p:nvPicPr>
          <p:cNvPr id="49" name="Picture 48">
            <a:extLst>
              <a:ext uri="{FF2B5EF4-FFF2-40B4-BE49-F238E27FC236}">
                <a16:creationId xmlns:a16="http://schemas.microsoft.com/office/drawing/2014/main" id="{B35BCD0C-D339-1120-CA6D-8C6CE5125680}"/>
              </a:ext>
            </a:extLst>
          </p:cNvPr>
          <p:cNvPicPr>
            <a:picLocks noChangeAspect="1"/>
          </p:cNvPicPr>
          <p:nvPr/>
        </p:nvPicPr>
        <p:blipFill>
          <a:blip r:embed="rId2"/>
          <a:stretch>
            <a:fillRect/>
          </a:stretch>
        </p:blipFill>
        <p:spPr>
          <a:xfrm>
            <a:off x="77381" y="1732600"/>
            <a:ext cx="8989237" cy="1668053"/>
          </a:xfrm>
          <a:prstGeom prst="rect">
            <a:avLst/>
          </a:prstGeom>
        </p:spPr>
      </p:pic>
    </p:spTree>
    <p:extLst>
      <p:ext uri="{BB962C8B-B14F-4D97-AF65-F5344CB8AC3E}">
        <p14:creationId xmlns:p14="http://schemas.microsoft.com/office/powerpoint/2010/main" val="81508185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CC5668-9170-82FC-F8A1-48E588EDA6A0}"/>
              </a:ext>
            </a:extLst>
          </p:cNvPr>
          <p:cNvSpPr>
            <a:spLocks noGrp="1"/>
          </p:cNvSpPr>
          <p:nvPr>
            <p:ph type="title"/>
          </p:nvPr>
        </p:nvSpPr>
        <p:spPr/>
        <p:txBody>
          <a:bodyPr>
            <a:normAutofit fontScale="90000"/>
          </a:bodyPr>
          <a:lstStyle/>
          <a:p>
            <a:r>
              <a:rPr lang="en-US">
                <a:latin typeface="Arial" panose="020B0604020202020204" pitchFamily="34" charset="0"/>
                <a:cs typeface="Arial" panose="020B0604020202020204" pitchFamily="34" charset="0"/>
              </a:rPr>
              <a:t>The Size of Acceptance limits is Determined by the Measurement Uncertainty and Desired Risk Level.</a:t>
            </a:r>
          </a:p>
        </p:txBody>
      </p:sp>
      <p:pic>
        <p:nvPicPr>
          <p:cNvPr id="5" name="Content Placeholder 4">
            <a:extLst>
              <a:ext uri="{FF2B5EF4-FFF2-40B4-BE49-F238E27FC236}">
                <a16:creationId xmlns:a16="http://schemas.microsoft.com/office/drawing/2014/main" id="{EAED95F0-6C32-361E-A7EA-D39574B39DD9}"/>
              </a:ext>
            </a:extLst>
          </p:cNvPr>
          <p:cNvPicPr>
            <a:picLocks noGrp="1" noChangeAspect="1"/>
          </p:cNvPicPr>
          <p:nvPr>
            <p:ph idx="1"/>
          </p:nvPr>
        </p:nvPicPr>
        <p:blipFill>
          <a:blip r:embed="rId2"/>
          <a:stretch>
            <a:fillRect/>
          </a:stretch>
        </p:blipFill>
        <p:spPr>
          <a:xfrm>
            <a:off x="0" y="1268960"/>
            <a:ext cx="9151423" cy="3278571"/>
          </a:xfrm>
        </p:spPr>
      </p:pic>
      <p:sp>
        <p:nvSpPr>
          <p:cNvPr id="3" name="TextBox 2">
            <a:extLst>
              <a:ext uri="{FF2B5EF4-FFF2-40B4-BE49-F238E27FC236}">
                <a16:creationId xmlns:a16="http://schemas.microsoft.com/office/drawing/2014/main" id="{0E3B13DE-8C22-1CF2-0B07-996F7990CCCB}"/>
              </a:ext>
            </a:extLst>
          </p:cNvPr>
          <p:cNvSpPr txBox="1"/>
          <p:nvPr/>
        </p:nvSpPr>
        <p:spPr>
          <a:xfrm>
            <a:off x="7501099" y="4787375"/>
            <a:ext cx="1642901" cy="300082"/>
          </a:xfrm>
          <a:prstGeom prst="rect">
            <a:avLst/>
          </a:prstGeom>
          <a:noFill/>
        </p:spPr>
        <p:txBody>
          <a:bodyPr wrap="square" rtlCol="0">
            <a:spAutoFit/>
          </a:bodyPr>
          <a:lstStyle/>
          <a:p>
            <a:r>
              <a:rPr lang="en-US" sz="1350"/>
              <a:t>ISO 14253-1:2017</a:t>
            </a:r>
          </a:p>
        </p:txBody>
      </p:sp>
    </p:spTree>
    <p:extLst>
      <p:ext uri="{BB962C8B-B14F-4D97-AF65-F5344CB8AC3E}">
        <p14:creationId xmlns:p14="http://schemas.microsoft.com/office/powerpoint/2010/main" val="287075593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62C2C5-2CD2-70E3-2317-CDDA67ACCADE}"/>
              </a:ext>
            </a:extLst>
          </p:cNvPr>
          <p:cNvSpPr>
            <a:spLocks noGrp="1"/>
          </p:cNvSpPr>
          <p:nvPr>
            <p:ph type="title"/>
          </p:nvPr>
        </p:nvSpPr>
        <p:spPr>
          <a:xfrm>
            <a:off x="91440" y="210248"/>
            <a:ext cx="8229600" cy="562356"/>
          </a:xfrm>
        </p:spPr>
        <p:txBody>
          <a:bodyPr>
            <a:normAutofit fontScale="90000"/>
          </a:bodyPr>
          <a:lstStyle/>
          <a:p>
            <a:r>
              <a:rPr lang="en-US" dirty="0"/>
              <a:t>Classic 50 % risk scenario with “Simple Acceptance” at the bench level (w = 0), No Guard Band.  </a:t>
            </a:r>
          </a:p>
        </p:txBody>
      </p:sp>
      <mc:AlternateContent xmlns:mc="http://schemas.openxmlformats.org/markup-compatibility/2006" xmlns:p14="http://schemas.microsoft.com/office/powerpoint/2010/main" xmlns:aink="http://schemas.microsoft.com/office/drawing/2016/ink">
        <mc:Choice Requires="p14 aink">
          <p:contentPart p14:bwMode="auto" r:id="rId3">
            <p14:nvContentPartPr>
              <p14:cNvPr id="7" name="Ink 6">
                <a:extLst>
                  <a:ext uri="{FF2B5EF4-FFF2-40B4-BE49-F238E27FC236}">
                    <a16:creationId xmlns:a16="http://schemas.microsoft.com/office/drawing/2014/main" id="{12F0CD7A-E93D-41FE-E624-2502ACDC16FE}"/>
                  </a:ext>
                </a:extLst>
              </p14:cNvPr>
              <p14:cNvContentPartPr/>
              <p14:nvPr/>
            </p14:nvContentPartPr>
            <p14:xfrm>
              <a:off x="2278687" y="2514411"/>
              <a:ext cx="270" cy="270"/>
            </p14:xfrm>
          </p:contentPart>
        </mc:Choice>
        <mc:Fallback xmlns="">
          <p:pic>
            <p:nvPicPr>
              <p:cNvPr id="7" name="Ink 6">
                <a:extLst>
                  <a:ext uri="{FF2B5EF4-FFF2-40B4-BE49-F238E27FC236}">
                    <a16:creationId xmlns:a16="http://schemas.microsoft.com/office/drawing/2014/main" id="{12F0CD7A-E93D-41FE-E624-2502ACDC16FE}"/>
                  </a:ext>
                </a:extLst>
              </p:cNvPr>
              <p:cNvPicPr/>
              <p:nvPr/>
            </p:nvPicPr>
            <p:blipFill>
              <a:blip r:embed="rId4"/>
              <a:stretch>
                <a:fillRect/>
              </a:stretch>
            </p:blipFill>
            <p:spPr>
              <a:xfrm>
                <a:off x="2271937" y="2507661"/>
                <a:ext cx="13500" cy="13500"/>
              </a:xfrm>
              <a:prstGeom prst="rect">
                <a:avLst/>
              </a:prstGeom>
            </p:spPr>
          </p:pic>
        </mc:Fallback>
      </mc:AlternateContent>
      <p:pic>
        <p:nvPicPr>
          <p:cNvPr id="3" name="Picture 2">
            <a:extLst>
              <a:ext uri="{FF2B5EF4-FFF2-40B4-BE49-F238E27FC236}">
                <a16:creationId xmlns:a16="http://schemas.microsoft.com/office/drawing/2014/main" id="{ADE248EB-6808-3332-3FBA-98FAE227017F}"/>
              </a:ext>
            </a:extLst>
          </p:cNvPr>
          <p:cNvPicPr>
            <a:picLocks noChangeAspect="1"/>
          </p:cNvPicPr>
          <p:nvPr/>
        </p:nvPicPr>
        <p:blipFill rotWithShape="1">
          <a:blip r:embed="rId5"/>
          <a:srcRect l="3250" r="2416"/>
          <a:stretch/>
        </p:blipFill>
        <p:spPr>
          <a:xfrm>
            <a:off x="91440" y="1314238"/>
            <a:ext cx="8625840" cy="3402542"/>
          </a:xfrm>
          <a:prstGeom prst="rect">
            <a:avLst/>
          </a:prstGeom>
        </p:spPr>
      </p:pic>
      <p:sp>
        <p:nvSpPr>
          <p:cNvPr id="4" name="TextBox 3">
            <a:extLst>
              <a:ext uri="{FF2B5EF4-FFF2-40B4-BE49-F238E27FC236}">
                <a16:creationId xmlns:a16="http://schemas.microsoft.com/office/drawing/2014/main" id="{A0171505-FF1A-8FC3-2291-435A90DF6461}"/>
              </a:ext>
            </a:extLst>
          </p:cNvPr>
          <p:cNvSpPr txBox="1"/>
          <p:nvPr/>
        </p:nvSpPr>
        <p:spPr>
          <a:xfrm>
            <a:off x="7039149" y="1431334"/>
            <a:ext cx="1917815" cy="715581"/>
          </a:xfrm>
          <a:prstGeom prst="rect">
            <a:avLst/>
          </a:prstGeom>
          <a:noFill/>
        </p:spPr>
        <p:txBody>
          <a:bodyPr wrap="square" rtlCol="0">
            <a:spAutoFit/>
          </a:bodyPr>
          <a:lstStyle/>
          <a:p>
            <a:r>
              <a:rPr lang="en-US" sz="1350">
                <a:solidFill>
                  <a:srgbClr val="C00000"/>
                </a:solidFill>
              </a:rPr>
              <a:t>50 % of our distribution is over the Upper Specification Limit </a:t>
            </a:r>
          </a:p>
        </p:txBody>
      </p:sp>
      <mc:AlternateContent xmlns:mc="http://schemas.openxmlformats.org/markup-compatibility/2006" xmlns:p14="http://schemas.microsoft.com/office/powerpoint/2010/main">
        <mc:Choice Requires="p14">
          <p:contentPart p14:bwMode="auto" r:id="rId6">
            <p14:nvContentPartPr>
              <p14:cNvPr id="9" name="Ink 8">
                <a:extLst>
                  <a:ext uri="{FF2B5EF4-FFF2-40B4-BE49-F238E27FC236}">
                    <a16:creationId xmlns:a16="http://schemas.microsoft.com/office/drawing/2014/main" id="{8C0AD605-18F8-2B9A-F3C9-049320E2FF4C}"/>
                  </a:ext>
                </a:extLst>
              </p14:cNvPr>
              <p14:cNvContentPartPr/>
              <p14:nvPr/>
            </p14:nvContentPartPr>
            <p14:xfrm>
              <a:off x="1882574" y="2260375"/>
              <a:ext cx="770850" cy="498150"/>
            </p14:xfrm>
          </p:contentPart>
        </mc:Choice>
        <mc:Fallback xmlns="">
          <p:pic>
            <p:nvPicPr>
              <p:cNvPr id="9" name="Ink 8">
                <a:extLst>
                  <a:ext uri="{FF2B5EF4-FFF2-40B4-BE49-F238E27FC236}">
                    <a16:creationId xmlns:a16="http://schemas.microsoft.com/office/drawing/2014/main" id="{8C0AD605-18F8-2B9A-F3C9-049320E2FF4C}"/>
                  </a:ext>
                </a:extLst>
              </p:cNvPr>
              <p:cNvPicPr/>
              <p:nvPr/>
            </p:nvPicPr>
            <p:blipFill>
              <a:blip r:embed="rId7"/>
              <a:stretch>
                <a:fillRect/>
              </a:stretch>
            </p:blipFill>
            <p:spPr>
              <a:xfrm>
                <a:off x="1873573" y="2251383"/>
                <a:ext cx="788492" cy="515774"/>
              </a:xfrm>
              <a:prstGeom prst="rect">
                <a:avLst/>
              </a:prstGeom>
            </p:spPr>
          </p:pic>
        </mc:Fallback>
      </mc:AlternateContent>
      <p:cxnSp>
        <p:nvCxnSpPr>
          <p:cNvPr id="10" name="Straight Arrow Connector 9">
            <a:extLst>
              <a:ext uri="{FF2B5EF4-FFF2-40B4-BE49-F238E27FC236}">
                <a16:creationId xmlns:a16="http://schemas.microsoft.com/office/drawing/2014/main" id="{561BBE92-8392-5630-2B48-468A4DBC4039}"/>
              </a:ext>
            </a:extLst>
          </p:cNvPr>
          <p:cNvCxnSpPr>
            <a:cxnSpLocks/>
          </p:cNvCxnSpPr>
          <p:nvPr/>
        </p:nvCxnSpPr>
        <p:spPr>
          <a:xfrm>
            <a:off x="2539721" y="2052424"/>
            <a:ext cx="4520636" cy="799283"/>
          </a:xfrm>
          <a:prstGeom prst="straightConnector1">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5E2DB769-5239-BB9E-3027-52B9112629E1}"/>
              </a:ext>
            </a:extLst>
          </p:cNvPr>
          <p:cNvCxnSpPr>
            <a:cxnSpLocks/>
          </p:cNvCxnSpPr>
          <p:nvPr/>
        </p:nvCxnSpPr>
        <p:spPr>
          <a:xfrm>
            <a:off x="2577402" y="2961752"/>
            <a:ext cx="4476541" cy="452176"/>
          </a:xfrm>
          <a:prstGeom prst="straightConnector1">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p14="http://schemas.microsoft.com/office/powerpoint/2010/main">
        <mc:Choice Requires="p14">
          <p:contentPart p14:bwMode="auto" r:id="rId8">
            <p14:nvContentPartPr>
              <p14:cNvPr id="5" name="Ink 4">
                <a:extLst>
                  <a:ext uri="{FF2B5EF4-FFF2-40B4-BE49-F238E27FC236}">
                    <a16:creationId xmlns:a16="http://schemas.microsoft.com/office/drawing/2014/main" id="{77A9BE69-4A0F-EE6F-59F1-EF1D9C4762C2}"/>
                  </a:ext>
                </a:extLst>
              </p14:cNvPr>
              <p14:cNvContentPartPr/>
              <p14:nvPr/>
            </p14:nvContentPartPr>
            <p14:xfrm>
              <a:off x="7106116" y="2467135"/>
              <a:ext cx="207720" cy="207720"/>
            </p14:xfrm>
          </p:contentPart>
        </mc:Choice>
        <mc:Fallback xmlns="">
          <p:pic>
            <p:nvPicPr>
              <p:cNvPr id="5" name="Ink 4">
                <a:extLst>
                  <a:ext uri="{FF2B5EF4-FFF2-40B4-BE49-F238E27FC236}">
                    <a16:creationId xmlns:a16="http://schemas.microsoft.com/office/drawing/2014/main" id="{77A9BE69-4A0F-EE6F-59F1-EF1D9C4762C2}"/>
                  </a:ext>
                </a:extLst>
              </p:cNvPr>
              <p:cNvPicPr/>
              <p:nvPr/>
            </p:nvPicPr>
            <p:blipFill>
              <a:blip r:embed="rId9"/>
              <a:stretch>
                <a:fillRect/>
              </a:stretch>
            </p:blipFill>
            <p:spPr>
              <a:xfrm>
                <a:off x="7097116" y="2458135"/>
                <a:ext cx="225360" cy="22536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6" name="Ink 5">
                <a:extLst>
                  <a:ext uri="{FF2B5EF4-FFF2-40B4-BE49-F238E27FC236}">
                    <a16:creationId xmlns:a16="http://schemas.microsoft.com/office/drawing/2014/main" id="{9DF2E759-5100-D325-B0A4-85545FB9DA2E}"/>
                  </a:ext>
                </a:extLst>
              </p14:cNvPr>
              <p14:cNvContentPartPr/>
              <p14:nvPr/>
            </p14:nvContentPartPr>
            <p14:xfrm>
              <a:off x="7088836" y="2719855"/>
              <a:ext cx="287640" cy="287640"/>
            </p14:xfrm>
          </p:contentPart>
        </mc:Choice>
        <mc:Fallback xmlns="">
          <p:pic>
            <p:nvPicPr>
              <p:cNvPr id="6" name="Ink 5">
                <a:extLst>
                  <a:ext uri="{FF2B5EF4-FFF2-40B4-BE49-F238E27FC236}">
                    <a16:creationId xmlns:a16="http://schemas.microsoft.com/office/drawing/2014/main" id="{9DF2E759-5100-D325-B0A4-85545FB9DA2E}"/>
                  </a:ext>
                </a:extLst>
              </p:cNvPr>
              <p:cNvPicPr/>
              <p:nvPr/>
            </p:nvPicPr>
            <p:blipFill>
              <a:blip r:embed="rId11"/>
              <a:stretch>
                <a:fillRect/>
              </a:stretch>
            </p:blipFill>
            <p:spPr>
              <a:xfrm>
                <a:off x="7079836" y="2710855"/>
                <a:ext cx="305280" cy="30528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8" name="Ink 7">
                <a:extLst>
                  <a:ext uri="{FF2B5EF4-FFF2-40B4-BE49-F238E27FC236}">
                    <a16:creationId xmlns:a16="http://schemas.microsoft.com/office/drawing/2014/main" id="{BBB914AD-7CE6-5912-ED0F-348A81E7FD7A}"/>
                  </a:ext>
                </a:extLst>
              </p14:cNvPr>
              <p14:cNvContentPartPr/>
              <p14:nvPr/>
            </p14:nvContentPartPr>
            <p14:xfrm>
              <a:off x="7112956" y="3043488"/>
              <a:ext cx="370440" cy="370440"/>
            </p14:xfrm>
          </p:contentPart>
        </mc:Choice>
        <mc:Fallback xmlns="">
          <p:pic>
            <p:nvPicPr>
              <p:cNvPr id="8" name="Ink 7">
                <a:extLst>
                  <a:ext uri="{FF2B5EF4-FFF2-40B4-BE49-F238E27FC236}">
                    <a16:creationId xmlns:a16="http://schemas.microsoft.com/office/drawing/2014/main" id="{BBB914AD-7CE6-5912-ED0F-348A81E7FD7A}"/>
                  </a:ext>
                </a:extLst>
              </p:cNvPr>
              <p:cNvPicPr/>
              <p:nvPr/>
            </p:nvPicPr>
            <p:blipFill>
              <a:blip r:embed="rId13"/>
              <a:stretch>
                <a:fillRect/>
              </a:stretch>
            </p:blipFill>
            <p:spPr>
              <a:xfrm>
                <a:off x="7103956" y="3034488"/>
                <a:ext cx="388080" cy="38808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2" name="Ink 11">
                <a:extLst>
                  <a:ext uri="{FF2B5EF4-FFF2-40B4-BE49-F238E27FC236}">
                    <a16:creationId xmlns:a16="http://schemas.microsoft.com/office/drawing/2014/main" id="{CFD26137-81E8-659C-C959-D8E0E743E6E3}"/>
                  </a:ext>
                </a:extLst>
              </p14:cNvPr>
              <p14:cNvContentPartPr/>
              <p14:nvPr/>
            </p14:nvContentPartPr>
            <p14:xfrm>
              <a:off x="7092436" y="3270655"/>
              <a:ext cx="543960" cy="543960"/>
            </p14:xfrm>
          </p:contentPart>
        </mc:Choice>
        <mc:Fallback xmlns="">
          <p:pic>
            <p:nvPicPr>
              <p:cNvPr id="12" name="Ink 11">
                <a:extLst>
                  <a:ext uri="{FF2B5EF4-FFF2-40B4-BE49-F238E27FC236}">
                    <a16:creationId xmlns:a16="http://schemas.microsoft.com/office/drawing/2014/main" id="{CFD26137-81E8-659C-C959-D8E0E743E6E3}"/>
                  </a:ext>
                </a:extLst>
              </p:cNvPr>
              <p:cNvPicPr/>
              <p:nvPr/>
            </p:nvPicPr>
            <p:blipFill>
              <a:blip r:embed="rId15"/>
              <a:stretch>
                <a:fillRect/>
              </a:stretch>
            </p:blipFill>
            <p:spPr>
              <a:xfrm>
                <a:off x="7083436" y="3261655"/>
                <a:ext cx="561600" cy="56160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3" name="Ink 12">
                <a:extLst>
                  <a:ext uri="{FF2B5EF4-FFF2-40B4-BE49-F238E27FC236}">
                    <a16:creationId xmlns:a16="http://schemas.microsoft.com/office/drawing/2014/main" id="{F53864FE-FCAF-DF4F-FD4A-9B77F74F0702}"/>
                  </a:ext>
                </a:extLst>
              </p14:cNvPr>
              <p14:cNvContentPartPr/>
              <p14:nvPr/>
            </p14:nvContentPartPr>
            <p14:xfrm>
              <a:off x="7102516" y="3509335"/>
              <a:ext cx="543960" cy="543960"/>
            </p14:xfrm>
          </p:contentPart>
        </mc:Choice>
        <mc:Fallback xmlns="">
          <p:pic>
            <p:nvPicPr>
              <p:cNvPr id="13" name="Ink 12">
                <a:extLst>
                  <a:ext uri="{FF2B5EF4-FFF2-40B4-BE49-F238E27FC236}">
                    <a16:creationId xmlns:a16="http://schemas.microsoft.com/office/drawing/2014/main" id="{F53864FE-FCAF-DF4F-FD4A-9B77F74F0702}"/>
                  </a:ext>
                </a:extLst>
              </p:cNvPr>
              <p:cNvPicPr/>
              <p:nvPr/>
            </p:nvPicPr>
            <p:blipFill>
              <a:blip r:embed="rId17"/>
              <a:stretch>
                <a:fillRect/>
              </a:stretch>
            </p:blipFill>
            <p:spPr>
              <a:xfrm>
                <a:off x="7093510" y="3500335"/>
                <a:ext cx="561612" cy="56160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4" name="Ink 13">
                <a:extLst>
                  <a:ext uri="{FF2B5EF4-FFF2-40B4-BE49-F238E27FC236}">
                    <a16:creationId xmlns:a16="http://schemas.microsoft.com/office/drawing/2014/main" id="{565DAC94-0E63-5686-2ECF-2C75899FF31D}"/>
                  </a:ext>
                </a:extLst>
              </p14:cNvPr>
              <p14:cNvContentPartPr/>
              <p14:nvPr/>
            </p14:nvContentPartPr>
            <p14:xfrm>
              <a:off x="7099276" y="3762415"/>
              <a:ext cx="287640" cy="287640"/>
            </p14:xfrm>
          </p:contentPart>
        </mc:Choice>
        <mc:Fallback xmlns="">
          <p:pic>
            <p:nvPicPr>
              <p:cNvPr id="14" name="Ink 13">
                <a:extLst>
                  <a:ext uri="{FF2B5EF4-FFF2-40B4-BE49-F238E27FC236}">
                    <a16:creationId xmlns:a16="http://schemas.microsoft.com/office/drawing/2014/main" id="{565DAC94-0E63-5686-2ECF-2C75899FF31D}"/>
                  </a:ext>
                </a:extLst>
              </p:cNvPr>
              <p:cNvPicPr/>
              <p:nvPr/>
            </p:nvPicPr>
            <p:blipFill>
              <a:blip r:embed="rId11"/>
              <a:stretch>
                <a:fillRect/>
              </a:stretch>
            </p:blipFill>
            <p:spPr>
              <a:xfrm>
                <a:off x="7090287" y="3753426"/>
                <a:ext cx="305258" cy="305258"/>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15" name="Ink 14">
                <a:extLst>
                  <a:ext uri="{FF2B5EF4-FFF2-40B4-BE49-F238E27FC236}">
                    <a16:creationId xmlns:a16="http://schemas.microsoft.com/office/drawing/2014/main" id="{F91E7007-010E-7C4F-558B-0DB6597AB270}"/>
                  </a:ext>
                </a:extLst>
              </p14:cNvPr>
              <p14:cNvContentPartPr/>
              <p14:nvPr/>
            </p14:nvContentPartPr>
            <p14:xfrm>
              <a:off x="7099276" y="3997855"/>
              <a:ext cx="62280" cy="62280"/>
            </p14:xfrm>
          </p:contentPart>
        </mc:Choice>
        <mc:Fallback xmlns="">
          <p:pic>
            <p:nvPicPr>
              <p:cNvPr id="15" name="Ink 14">
                <a:extLst>
                  <a:ext uri="{FF2B5EF4-FFF2-40B4-BE49-F238E27FC236}">
                    <a16:creationId xmlns:a16="http://schemas.microsoft.com/office/drawing/2014/main" id="{F91E7007-010E-7C4F-558B-0DB6597AB270}"/>
                  </a:ext>
                </a:extLst>
              </p:cNvPr>
              <p:cNvPicPr/>
              <p:nvPr/>
            </p:nvPicPr>
            <p:blipFill>
              <a:blip r:embed="rId20"/>
              <a:stretch>
                <a:fillRect/>
              </a:stretch>
            </p:blipFill>
            <p:spPr>
              <a:xfrm>
                <a:off x="7090328" y="3988855"/>
                <a:ext cx="79819" cy="7992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16" name="Ink 15">
                <a:extLst>
                  <a:ext uri="{FF2B5EF4-FFF2-40B4-BE49-F238E27FC236}">
                    <a16:creationId xmlns:a16="http://schemas.microsoft.com/office/drawing/2014/main" id="{DE8EAFC4-F0BA-00D1-7FF0-A01887EE2E58}"/>
                  </a:ext>
                </a:extLst>
              </p14:cNvPr>
              <p14:cNvContentPartPr/>
              <p14:nvPr/>
            </p14:nvContentPartPr>
            <p14:xfrm>
              <a:off x="7106116" y="2238535"/>
              <a:ext cx="161640" cy="161640"/>
            </p14:xfrm>
          </p:contentPart>
        </mc:Choice>
        <mc:Fallback xmlns="">
          <p:pic>
            <p:nvPicPr>
              <p:cNvPr id="16" name="Ink 15">
                <a:extLst>
                  <a:ext uri="{FF2B5EF4-FFF2-40B4-BE49-F238E27FC236}">
                    <a16:creationId xmlns:a16="http://schemas.microsoft.com/office/drawing/2014/main" id="{DE8EAFC4-F0BA-00D1-7FF0-A01887EE2E58}"/>
                  </a:ext>
                </a:extLst>
              </p:cNvPr>
              <p:cNvPicPr/>
              <p:nvPr/>
            </p:nvPicPr>
            <p:blipFill>
              <a:blip r:embed="rId22"/>
              <a:stretch>
                <a:fillRect/>
              </a:stretch>
            </p:blipFill>
            <p:spPr>
              <a:xfrm>
                <a:off x="7097116" y="2229555"/>
                <a:ext cx="179280" cy="179241"/>
              </a:xfrm>
              <a:prstGeom prst="rect">
                <a:avLst/>
              </a:prstGeom>
            </p:spPr>
          </p:pic>
        </mc:Fallback>
      </mc:AlternateContent>
    </p:spTree>
    <p:extLst>
      <p:ext uri="{BB962C8B-B14F-4D97-AF65-F5344CB8AC3E}">
        <p14:creationId xmlns:p14="http://schemas.microsoft.com/office/powerpoint/2010/main" val="2705544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par>
                                <p:cTn id="8" presetID="14"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par>
                                <p:cTn id="11" presetID="14" presetClass="entr" presetSubtype="1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randombar(horizontal)">
                                      <p:cBhvr>
                                        <p:cTn id="13" dur="500"/>
                                        <p:tgtEl>
                                          <p:spTgt spid="6"/>
                                        </p:tgtEl>
                                      </p:cBhvr>
                                    </p:animEffect>
                                  </p:childTnLst>
                                </p:cTn>
                              </p:par>
                              <p:par>
                                <p:cTn id="14" presetID="14" presetClass="entr" presetSubtype="1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randombar(horizontal)">
                                      <p:cBhvr>
                                        <p:cTn id="16" dur="500"/>
                                        <p:tgtEl>
                                          <p:spTgt spid="8"/>
                                        </p:tgtEl>
                                      </p:cBhvr>
                                    </p:animEffect>
                                  </p:childTnLst>
                                </p:cTn>
                              </p:par>
                              <p:par>
                                <p:cTn id="17" presetID="14" presetClass="entr" presetSubtype="1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randombar(horizontal)">
                                      <p:cBhvr>
                                        <p:cTn id="19" dur="500"/>
                                        <p:tgtEl>
                                          <p:spTgt spid="12"/>
                                        </p:tgtEl>
                                      </p:cBhvr>
                                    </p:animEffect>
                                  </p:childTnLst>
                                </p:cTn>
                              </p:par>
                              <p:par>
                                <p:cTn id="20" presetID="14" presetClass="entr" presetSubtype="10"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randombar(horizontal)">
                                      <p:cBhvr>
                                        <p:cTn id="22" dur="500"/>
                                        <p:tgtEl>
                                          <p:spTgt spid="15"/>
                                        </p:tgtEl>
                                      </p:cBhvr>
                                    </p:animEffect>
                                  </p:childTnLst>
                                </p:cTn>
                              </p:par>
                              <p:par>
                                <p:cTn id="23" presetID="14" presetClass="entr" presetSubtype="10"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randombar(horizontal)">
                                      <p:cBhvr>
                                        <p:cTn id="25" dur="500"/>
                                        <p:tgtEl>
                                          <p:spTgt spid="14"/>
                                        </p:tgtEl>
                                      </p:cBhvr>
                                    </p:animEffect>
                                  </p:childTnLst>
                                </p:cTn>
                              </p:par>
                              <p:par>
                                <p:cTn id="26" presetID="14" presetClass="entr" presetSubtype="10" fill="hold"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randombar(horizontal)">
                                      <p:cBhvr>
                                        <p:cTn id="2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9967" name="Rectangle 15"/>
          <p:cNvSpPr>
            <a:spLocks noGrp="1" noChangeArrowheads="1"/>
          </p:cNvSpPr>
          <p:nvPr>
            <p:ph type="title"/>
          </p:nvPr>
        </p:nvSpPr>
        <p:spPr>
          <a:xfrm>
            <a:off x="262328" y="43851"/>
            <a:ext cx="8701917" cy="857250"/>
          </a:xfrm>
          <a:noFill/>
          <a:ln/>
        </p:spPr>
        <p:txBody>
          <a:bodyPr>
            <a:normAutofit fontScale="90000"/>
          </a:bodyPr>
          <a:lstStyle/>
          <a:p>
            <a:r>
              <a:rPr lang="en-US" sz="2800" dirty="0"/>
              <a:t>Instrument Measurement Uncertainty</a:t>
            </a:r>
            <a:br>
              <a:rPr lang="en-US" sz="2800" dirty="0"/>
            </a:br>
            <a:r>
              <a:rPr lang="en-US" sz="2800" dirty="0"/>
              <a:t>Guard Banding at bench-level (w = r * U</a:t>
            </a:r>
            <a:r>
              <a:rPr lang="en-US" sz="2800" baseline="-25000" dirty="0"/>
              <a:t>95</a:t>
            </a:r>
            <a:r>
              <a:rPr lang="en-US" sz="2800" dirty="0"/>
              <a:t> ) </a:t>
            </a:r>
          </a:p>
        </p:txBody>
      </p:sp>
      <p:sp>
        <p:nvSpPr>
          <p:cNvPr id="4" name="TextBox 3">
            <a:extLst>
              <a:ext uri="{FF2B5EF4-FFF2-40B4-BE49-F238E27FC236}">
                <a16:creationId xmlns:a16="http://schemas.microsoft.com/office/drawing/2014/main" id="{A1D2AEFF-70D5-1D4D-B49D-D6348FFA4C21}"/>
              </a:ext>
            </a:extLst>
          </p:cNvPr>
          <p:cNvSpPr txBox="1"/>
          <p:nvPr/>
        </p:nvSpPr>
        <p:spPr>
          <a:xfrm>
            <a:off x="1090671" y="4370942"/>
            <a:ext cx="6567430" cy="300082"/>
          </a:xfrm>
          <a:prstGeom prst="rect">
            <a:avLst/>
          </a:prstGeom>
          <a:noFill/>
        </p:spPr>
        <p:txBody>
          <a:bodyPr wrap="square" rtlCol="0">
            <a:spAutoFit/>
          </a:bodyPr>
          <a:lstStyle/>
          <a:p>
            <a:pPr algn="ctr"/>
            <a:r>
              <a:rPr lang="en-US" sz="1350" dirty="0"/>
              <a:t>Guard Band of w = 0.09305 (99 % Probability of Conformance) </a:t>
            </a:r>
            <a:r>
              <a:rPr lang="en-US" sz="1350" dirty="0">
                <a:solidFill>
                  <a:schemeClr val="accent2">
                    <a:lumMod val="50000"/>
                  </a:schemeClr>
                </a:solidFill>
                <a:highlight>
                  <a:srgbClr val="FFFF00"/>
                </a:highlight>
              </a:rPr>
              <a:t>MV = 1500.1069</a:t>
            </a:r>
            <a:endParaRPr lang="en-US" sz="1350" dirty="0">
              <a:highlight>
                <a:srgbClr val="FFFF00"/>
              </a:highlight>
            </a:endParaRPr>
          </a:p>
        </p:txBody>
      </p:sp>
      <p:pic>
        <p:nvPicPr>
          <p:cNvPr id="5" name="Picture 4">
            <a:extLst>
              <a:ext uri="{FF2B5EF4-FFF2-40B4-BE49-F238E27FC236}">
                <a16:creationId xmlns:a16="http://schemas.microsoft.com/office/drawing/2014/main" id="{2B4E9F2F-D7E7-DE41-66E5-59AB8A21A7CA}"/>
              </a:ext>
            </a:extLst>
          </p:cNvPr>
          <p:cNvPicPr>
            <a:picLocks noChangeAspect="1"/>
          </p:cNvPicPr>
          <p:nvPr/>
        </p:nvPicPr>
        <p:blipFill>
          <a:blip r:embed="rId3"/>
          <a:stretch>
            <a:fillRect/>
          </a:stretch>
        </p:blipFill>
        <p:spPr>
          <a:xfrm>
            <a:off x="0" y="968400"/>
            <a:ext cx="9144000" cy="3402542"/>
          </a:xfrm>
          <a:prstGeom prst="rect">
            <a:avLst/>
          </a:prstGeom>
        </p:spPr>
      </p:pic>
      <p:cxnSp>
        <p:nvCxnSpPr>
          <p:cNvPr id="6" name="Straight Arrow Connector 5">
            <a:extLst>
              <a:ext uri="{FF2B5EF4-FFF2-40B4-BE49-F238E27FC236}">
                <a16:creationId xmlns:a16="http://schemas.microsoft.com/office/drawing/2014/main" id="{E15ADAC8-38F9-18D6-628A-FEA7401F0C26}"/>
              </a:ext>
            </a:extLst>
          </p:cNvPr>
          <p:cNvCxnSpPr>
            <a:cxnSpLocks/>
          </p:cNvCxnSpPr>
          <p:nvPr/>
        </p:nvCxnSpPr>
        <p:spPr>
          <a:xfrm>
            <a:off x="2765088" y="1597768"/>
            <a:ext cx="4355560" cy="1236307"/>
          </a:xfrm>
          <a:prstGeom prst="straightConnector1">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53FDB9E7-0D2C-46B9-C4F7-4473414026D2}"/>
              </a:ext>
            </a:extLst>
          </p:cNvPr>
          <p:cNvCxnSpPr>
            <a:cxnSpLocks/>
          </p:cNvCxnSpPr>
          <p:nvPr/>
        </p:nvCxnSpPr>
        <p:spPr>
          <a:xfrm flipV="1">
            <a:off x="2838045" y="3122579"/>
            <a:ext cx="4275306" cy="773349"/>
          </a:xfrm>
          <a:prstGeom prst="straightConnector1">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4786660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CA9987-8F05-E11B-889D-2A2DB3FEB535}"/>
              </a:ext>
            </a:extLst>
          </p:cNvPr>
          <p:cNvSpPr>
            <a:spLocks noGrp="1"/>
          </p:cNvSpPr>
          <p:nvPr>
            <p:ph type="title"/>
          </p:nvPr>
        </p:nvSpPr>
        <p:spPr>
          <a:xfrm>
            <a:off x="248529" y="213985"/>
            <a:ext cx="8229600" cy="562356"/>
          </a:xfrm>
        </p:spPr>
        <p:txBody>
          <a:bodyPr/>
          <a:lstStyle/>
          <a:p>
            <a:r>
              <a:rPr lang="en-US"/>
              <a:t>Star Wars Example</a:t>
            </a:r>
          </a:p>
        </p:txBody>
      </p:sp>
      <p:pic>
        <p:nvPicPr>
          <p:cNvPr id="1026" name="Picture 2" descr="Thermal exhaust port">
            <a:extLst>
              <a:ext uri="{FF2B5EF4-FFF2-40B4-BE49-F238E27FC236}">
                <a16:creationId xmlns:a16="http://schemas.microsoft.com/office/drawing/2014/main" id="{85E6FD23-CBEA-6669-DEB0-25B1FF6682B0}"/>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438525" y="1131807"/>
            <a:ext cx="5514086" cy="235267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7CBC499-DCED-AA39-5785-6B7F304CD0FA}"/>
              </a:ext>
            </a:extLst>
          </p:cNvPr>
          <p:cNvSpPr txBox="1"/>
          <p:nvPr/>
        </p:nvSpPr>
        <p:spPr>
          <a:xfrm>
            <a:off x="191389" y="1323975"/>
            <a:ext cx="3124200" cy="1754326"/>
          </a:xfrm>
          <a:prstGeom prst="rect">
            <a:avLst/>
          </a:prstGeom>
          <a:noFill/>
        </p:spPr>
        <p:txBody>
          <a:bodyPr wrap="square" rtlCol="0">
            <a:spAutoFit/>
          </a:bodyPr>
          <a:lstStyle/>
          <a:p>
            <a:r>
              <a:rPr lang="en-US"/>
              <a:t>With a 2-meter hole and a 0.5-meter Photon Torpedo. </a:t>
            </a:r>
          </a:p>
          <a:p>
            <a:endParaRPr lang="en-US"/>
          </a:p>
          <a:p>
            <a:r>
              <a:rPr lang="en-US"/>
              <a:t>What would be the acceptance limits using a specific risk example?</a:t>
            </a:r>
          </a:p>
        </p:txBody>
      </p:sp>
    </p:spTree>
    <p:extLst>
      <p:ext uri="{BB962C8B-B14F-4D97-AF65-F5344CB8AC3E}">
        <p14:creationId xmlns:p14="http://schemas.microsoft.com/office/powerpoint/2010/main" val="140355775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CA9987-8F05-E11B-889D-2A2DB3FEB535}"/>
              </a:ext>
            </a:extLst>
          </p:cNvPr>
          <p:cNvSpPr>
            <a:spLocks noGrp="1"/>
          </p:cNvSpPr>
          <p:nvPr>
            <p:ph type="title"/>
          </p:nvPr>
        </p:nvSpPr>
        <p:spPr>
          <a:xfrm>
            <a:off x="68776" y="240030"/>
            <a:ext cx="8997070" cy="562356"/>
          </a:xfrm>
        </p:spPr>
        <p:txBody>
          <a:bodyPr/>
          <a:lstStyle/>
          <a:p>
            <a:r>
              <a:rPr lang="en-US"/>
              <a:t>Star Wars Example – AL for 2.5 % Maximum risk </a:t>
            </a:r>
          </a:p>
        </p:txBody>
      </p:sp>
      <p:pic>
        <p:nvPicPr>
          <p:cNvPr id="5" name="Picture 4">
            <a:extLst>
              <a:ext uri="{FF2B5EF4-FFF2-40B4-BE49-F238E27FC236}">
                <a16:creationId xmlns:a16="http://schemas.microsoft.com/office/drawing/2014/main" id="{2C06B3A0-BE4C-0CE6-B216-7BC8565E607C}"/>
              </a:ext>
            </a:extLst>
          </p:cNvPr>
          <p:cNvPicPr>
            <a:picLocks noChangeAspect="1"/>
          </p:cNvPicPr>
          <p:nvPr/>
        </p:nvPicPr>
        <p:blipFill>
          <a:blip r:embed="rId3"/>
          <a:stretch>
            <a:fillRect/>
          </a:stretch>
        </p:blipFill>
        <p:spPr>
          <a:xfrm>
            <a:off x="3288276" y="795335"/>
            <a:ext cx="5675116" cy="4336268"/>
          </a:xfrm>
          <a:prstGeom prst="rect">
            <a:avLst/>
          </a:prstGeom>
        </p:spPr>
      </p:pic>
      <p:pic>
        <p:nvPicPr>
          <p:cNvPr id="7" name="Picture 6">
            <a:extLst>
              <a:ext uri="{FF2B5EF4-FFF2-40B4-BE49-F238E27FC236}">
                <a16:creationId xmlns:a16="http://schemas.microsoft.com/office/drawing/2014/main" id="{625693DD-7C9D-57FC-DF32-03289B838E9F}"/>
              </a:ext>
            </a:extLst>
          </p:cNvPr>
          <p:cNvPicPr>
            <a:picLocks noChangeAspect="1"/>
          </p:cNvPicPr>
          <p:nvPr/>
        </p:nvPicPr>
        <p:blipFill>
          <a:blip r:embed="rId4"/>
          <a:stretch>
            <a:fillRect/>
          </a:stretch>
        </p:blipFill>
        <p:spPr>
          <a:xfrm>
            <a:off x="180608" y="787495"/>
            <a:ext cx="3044466" cy="4344108"/>
          </a:xfrm>
          <a:prstGeom prst="rect">
            <a:avLst/>
          </a:prstGeom>
        </p:spPr>
      </p:pic>
      <mc:AlternateContent xmlns:mc="http://schemas.openxmlformats.org/markup-compatibility/2006" xmlns:p14="http://schemas.microsoft.com/office/powerpoint/2010/main">
        <mc:Choice Requires="p14">
          <p:contentPart p14:bwMode="auto" r:id="rId5">
            <p14:nvContentPartPr>
              <p14:cNvPr id="8" name="Ink 7">
                <a:extLst>
                  <a:ext uri="{FF2B5EF4-FFF2-40B4-BE49-F238E27FC236}">
                    <a16:creationId xmlns:a16="http://schemas.microsoft.com/office/drawing/2014/main" id="{55231111-EEBC-EFED-1269-A27C68D0CD28}"/>
                  </a:ext>
                </a:extLst>
              </p14:cNvPr>
              <p14:cNvContentPartPr/>
              <p14:nvPr/>
            </p14:nvContentPartPr>
            <p14:xfrm>
              <a:off x="200234" y="2833635"/>
              <a:ext cx="3005214" cy="777645"/>
            </p14:xfrm>
          </p:contentPart>
        </mc:Choice>
        <mc:Fallback xmlns="">
          <p:pic>
            <p:nvPicPr>
              <p:cNvPr id="8" name="Ink 7">
                <a:extLst>
                  <a:ext uri="{FF2B5EF4-FFF2-40B4-BE49-F238E27FC236}">
                    <a16:creationId xmlns:a16="http://schemas.microsoft.com/office/drawing/2014/main" id="{55231111-EEBC-EFED-1269-A27C68D0CD28}"/>
                  </a:ext>
                </a:extLst>
              </p:cNvPr>
              <p:cNvPicPr/>
              <p:nvPr/>
            </p:nvPicPr>
            <p:blipFill>
              <a:blip r:embed="rId6"/>
              <a:stretch>
                <a:fillRect/>
              </a:stretch>
            </p:blipFill>
            <p:spPr>
              <a:xfrm>
                <a:off x="191234" y="2824634"/>
                <a:ext cx="3022854" cy="795286"/>
              </a:xfrm>
              <a:prstGeom prst="rect">
                <a:avLst/>
              </a:prstGeom>
            </p:spPr>
          </p:pic>
        </mc:Fallback>
      </mc:AlternateContent>
      <p:sp>
        <p:nvSpPr>
          <p:cNvPr id="6" name="Oval 5">
            <a:extLst>
              <a:ext uri="{FF2B5EF4-FFF2-40B4-BE49-F238E27FC236}">
                <a16:creationId xmlns:a16="http://schemas.microsoft.com/office/drawing/2014/main" id="{A484D125-FFEF-2AAA-6FEC-703BE2A438E3}"/>
              </a:ext>
            </a:extLst>
          </p:cNvPr>
          <p:cNvSpPr/>
          <p:nvPr/>
        </p:nvSpPr>
        <p:spPr>
          <a:xfrm>
            <a:off x="4334950" y="1673942"/>
            <a:ext cx="3518566" cy="2971805"/>
          </a:xfrm>
          <a:prstGeom prst="ellipse">
            <a:avLst/>
          </a:prstGeom>
          <a:noFill/>
          <a:ln>
            <a:solidFill>
              <a:schemeClr val="tx1">
                <a:lumMod val="95000"/>
                <a:lumOff val="5000"/>
              </a:schemeClr>
            </a:solidFill>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sp>
        <p:nvSpPr>
          <p:cNvPr id="3" name="TextBox 2">
            <a:extLst>
              <a:ext uri="{FF2B5EF4-FFF2-40B4-BE49-F238E27FC236}">
                <a16:creationId xmlns:a16="http://schemas.microsoft.com/office/drawing/2014/main" id="{27FD5795-F5EF-FB06-E4A3-DBBEC8E0649B}"/>
              </a:ext>
            </a:extLst>
          </p:cNvPr>
          <p:cNvSpPr txBox="1"/>
          <p:nvPr/>
        </p:nvSpPr>
        <p:spPr>
          <a:xfrm>
            <a:off x="4271748" y="2202418"/>
            <a:ext cx="2175387" cy="369332"/>
          </a:xfrm>
          <a:prstGeom prst="rect">
            <a:avLst/>
          </a:prstGeom>
          <a:noFill/>
        </p:spPr>
        <p:txBody>
          <a:bodyPr wrap="square" rtlCol="0">
            <a:spAutoFit/>
          </a:bodyPr>
          <a:lstStyle/>
          <a:p>
            <a:pPr algn="ctr"/>
            <a:r>
              <a:rPr lang="en-US" dirty="0"/>
              <a:t>Vent Port</a:t>
            </a:r>
          </a:p>
        </p:txBody>
      </p:sp>
    </p:spTree>
    <p:extLst>
      <p:ext uri="{BB962C8B-B14F-4D97-AF65-F5344CB8AC3E}">
        <p14:creationId xmlns:p14="http://schemas.microsoft.com/office/powerpoint/2010/main" val="23580372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CA9987-8F05-E11B-889D-2A2DB3FEB535}"/>
              </a:ext>
            </a:extLst>
          </p:cNvPr>
          <p:cNvSpPr>
            <a:spLocks noGrp="1"/>
          </p:cNvSpPr>
          <p:nvPr>
            <p:ph type="title"/>
          </p:nvPr>
        </p:nvSpPr>
        <p:spPr>
          <a:xfrm>
            <a:off x="60960" y="245247"/>
            <a:ext cx="9028332" cy="562356"/>
          </a:xfrm>
        </p:spPr>
        <p:txBody>
          <a:bodyPr/>
          <a:lstStyle/>
          <a:p>
            <a:r>
              <a:rPr lang="en-US"/>
              <a:t>Star Wars Example – Measured Value not Centered </a:t>
            </a:r>
          </a:p>
        </p:txBody>
      </p:sp>
      <p:pic>
        <p:nvPicPr>
          <p:cNvPr id="10" name="Picture 9">
            <a:extLst>
              <a:ext uri="{FF2B5EF4-FFF2-40B4-BE49-F238E27FC236}">
                <a16:creationId xmlns:a16="http://schemas.microsoft.com/office/drawing/2014/main" id="{46D8AEDC-1377-FADC-D176-4DB9581BA739}"/>
              </a:ext>
            </a:extLst>
          </p:cNvPr>
          <p:cNvPicPr>
            <a:picLocks noChangeAspect="1"/>
          </p:cNvPicPr>
          <p:nvPr/>
        </p:nvPicPr>
        <p:blipFill>
          <a:blip r:embed="rId2"/>
          <a:stretch>
            <a:fillRect/>
          </a:stretch>
        </p:blipFill>
        <p:spPr>
          <a:xfrm>
            <a:off x="295671" y="807603"/>
            <a:ext cx="3030494" cy="4324172"/>
          </a:xfrm>
          <a:prstGeom prst="rect">
            <a:avLst/>
          </a:prstGeom>
        </p:spPr>
      </p:pic>
      <mc:AlternateContent xmlns:mc="http://schemas.openxmlformats.org/markup-compatibility/2006" xmlns:p14="http://schemas.microsoft.com/office/powerpoint/2010/main">
        <mc:Choice Requires="p14">
          <p:contentPart p14:bwMode="auto" r:id="rId3">
            <p14:nvContentPartPr>
              <p14:cNvPr id="8" name="Ink 7">
                <a:extLst>
                  <a:ext uri="{FF2B5EF4-FFF2-40B4-BE49-F238E27FC236}">
                    <a16:creationId xmlns:a16="http://schemas.microsoft.com/office/drawing/2014/main" id="{FFBA50B7-CC1C-982E-12EA-9D81E89377E8}"/>
                  </a:ext>
                </a:extLst>
              </p14:cNvPr>
              <p14:cNvContentPartPr/>
              <p14:nvPr/>
            </p14:nvContentPartPr>
            <p14:xfrm>
              <a:off x="2634510" y="1450621"/>
              <a:ext cx="680040" cy="221760"/>
            </p14:xfrm>
          </p:contentPart>
        </mc:Choice>
        <mc:Fallback xmlns="">
          <p:pic>
            <p:nvPicPr>
              <p:cNvPr id="8" name="Ink 7">
                <a:extLst>
                  <a:ext uri="{FF2B5EF4-FFF2-40B4-BE49-F238E27FC236}">
                    <a16:creationId xmlns:a16="http://schemas.microsoft.com/office/drawing/2014/main" id="{FFBA50B7-CC1C-982E-12EA-9D81E89377E8}"/>
                  </a:ext>
                </a:extLst>
              </p:cNvPr>
              <p:cNvPicPr/>
              <p:nvPr/>
            </p:nvPicPr>
            <p:blipFill>
              <a:blip r:embed="rId4"/>
              <a:stretch>
                <a:fillRect/>
              </a:stretch>
            </p:blipFill>
            <p:spPr>
              <a:xfrm>
                <a:off x="2625510" y="1441621"/>
                <a:ext cx="697680" cy="239400"/>
              </a:xfrm>
              <a:prstGeom prst="rect">
                <a:avLst/>
              </a:prstGeom>
            </p:spPr>
          </p:pic>
        </mc:Fallback>
      </mc:AlternateContent>
      <p:pic>
        <p:nvPicPr>
          <p:cNvPr id="4" name="Picture 3">
            <a:extLst>
              <a:ext uri="{FF2B5EF4-FFF2-40B4-BE49-F238E27FC236}">
                <a16:creationId xmlns:a16="http://schemas.microsoft.com/office/drawing/2014/main" id="{0BCA3B0A-E485-52E2-1E3C-9308CBE2731B}"/>
              </a:ext>
            </a:extLst>
          </p:cNvPr>
          <p:cNvPicPr>
            <a:picLocks noChangeAspect="1"/>
          </p:cNvPicPr>
          <p:nvPr/>
        </p:nvPicPr>
        <p:blipFill>
          <a:blip r:embed="rId5"/>
          <a:stretch>
            <a:fillRect/>
          </a:stretch>
        </p:blipFill>
        <p:spPr>
          <a:xfrm>
            <a:off x="3472806" y="918032"/>
            <a:ext cx="5575772" cy="4260361"/>
          </a:xfrm>
          <a:prstGeom prst="rect">
            <a:avLst/>
          </a:prstGeom>
        </p:spPr>
      </p:pic>
      <mc:AlternateContent xmlns:mc="http://schemas.openxmlformats.org/markup-compatibility/2006" xmlns:p14="http://schemas.microsoft.com/office/powerpoint/2010/main">
        <mc:Choice Requires="p14">
          <p:contentPart p14:bwMode="auto" r:id="rId6">
            <p14:nvContentPartPr>
              <p14:cNvPr id="9" name="Ink 8">
                <a:extLst>
                  <a:ext uri="{FF2B5EF4-FFF2-40B4-BE49-F238E27FC236}">
                    <a16:creationId xmlns:a16="http://schemas.microsoft.com/office/drawing/2014/main" id="{5D41D025-5DB3-1259-2B73-F21F6F874A74}"/>
                  </a:ext>
                </a:extLst>
              </p14:cNvPr>
              <p14:cNvContentPartPr/>
              <p14:nvPr/>
            </p14:nvContentPartPr>
            <p14:xfrm>
              <a:off x="2615165" y="2571750"/>
              <a:ext cx="711000" cy="231120"/>
            </p14:xfrm>
          </p:contentPart>
        </mc:Choice>
        <mc:Fallback xmlns="">
          <p:pic>
            <p:nvPicPr>
              <p:cNvPr id="9" name="Ink 8">
                <a:extLst>
                  <a:ext uri="{FF2B5EF4-FFF2-40B4-BE49-F238E27FC236}">
                    <a16:creationId xmlns:a16="http://schemas.microsoft.com/office/drawing/2014/main" id="{5D41D025-5DB3-1259-2B73-F21F6F874A74}"/>
                  </a:ext>
                </a:extLst>
              </p:cNvPr>
              <p:cNvPicPr/>
              <p:nvPr/>
            </p:nvPicPr>
            <p:blipFill>
              <a:blip r:embed="rId7"/>
              <a:stretch>
                <a:fillRect/>
              </a:stretch>
            </p:blipFill>
            <p:spPr>
              <a:xfrm>
                <a:off x="2606165" y="2562750"/>
                <a:ext cx="728640" cy="248760"/>
              </a:xfrm>
              <a:prstGeom prst="rect">
                <a:avLst/>
              </a:prstGeom>
            </p:spPr>
          </p:pic>
        </mc:Fallback>
      </mc:AlternateContent>
      <p:sp>
        <p:nvSpPr>
          <p:cNvPr id="6" name="Oval 5">
            <a:extLst>
              <a:ext uri="{FF2B5EF4-FFF2-40B4-BE49-F238E27FC236}">
                <a16:creationId xmlns:a16="http://schemas.microsoft.com/office/drawing/2014/main" id="{96F08DAE-AC91-9EDB-8F7F-B758D0D92EB0}"/>
              </a:ext>
            </a:extLst>
          </p:cNvPr>
          <p:cNvSpPr/>
          <p:nvPr/>
        </p:nvSpPr>
        <p:spPr>
          <a:xfrm>
            <a:off x="4386563" y="2105199"/>
            <a:ext cx="2958134" cy="2584792"/>
          </a:xfrm>
          <a:prstGeom prst="ellipse">
            <a:avLst/>
          </a:prstGeom>
          <a:noFill/>
          <a:ln>
            <a:solidFill>
              <a:schemeClr val="tx1">
                <a:lumMod val="95000"/>
                <a:lumOff val="5000"/>
              </a:schemeClr>
            </a:solidFill>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sp>
        <p:nvSpPr>
          <p:cNvPr id="7" name="TextBox 6">
            <a:extLst>
              <a:ext uri="{FF2B5EF4-FFF2-40B4-BE49-F238E27FC236}">
                <a16:creationId xmlns:a16="http://schemas.microsoft.com/office/drawing/2014/main" id="{53CE14ED-2423-59AB-4F0D-2786A7E7B5E0}"/>
              </a:ext>
            </a:extLst>
          </p:cNvPr>
          <p:cNvSpPr txBox="1"/>
          <p:nvPr/>
        </p:nvSpPr>
        <p:spPr>
          <a:xfrm>
            <a:off x="4785852" y="2898058"/>
            <a:ext cx="2175387" cy="369332"/>
          </a:xfrm>
          <a:prstGeom prst="rect">
            <a:avLst/>
          </a:prstGeom>
          <a:noFill/>
        </p:spPr>
        <p:txBody>
          <a:bodyPr wrap="square" rtlCol="0">
            <a:spAutoFit/>
          </a:bodyPr>
          <a:lstStyle/>
          <a:p>
            <a:pPr algn="ctr"/>
            <a:r>
              <a:rPr lang="en-US" dirty="0"/>
              <a:t>Vent Port</a:t>
            </a:r>
          </a:p>
        </p:txBody>
      </p:sp>
    </p:spTree>
    <p:extLst>
      <p:ext uri="{BB962C8B-B14F-4D97-AF65-F5344CB8AC3E}">
        <p14:creationId xmlns:p14="http://schemas.microsoft.com/office/powerpoint/2010/main" val="2246642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heel(1)">
                                      <p:cBhvr>
                                        <p:cTn id="12"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CA9987-8F05-E11B-889D-2A2DB3FEB535}"/>
              </a:ext>
            </a:extLst>
          </p:cNvPr>
          <p:cNvSpPr>
            <a:spLocks noGrp="1"/>
          </p:cNvSpPr>
          <p:nvPr>
            <p:ph type="title"/>
          </p:nvPr>
        </p:nvSpPr>
        <p:spPr>
          <a:xfrm>
            <a:off x="24251" y="0"/>
            <a:ext cx="10104369" cy="990600"/>
          </a:xfrm>
        </p:spPr>
        <p:txBody>
          <a:bodyPr/>
          <a:lstStyle/>
          <a:p>
            <a:r>
              <a:rPr lang="en-US"/>
              <a:t>Star Wars Example</a:t>
            </a:r>
          </a:p>
        </p:txBody>
      </p:sp>
      <p:pic>
        <p:nvPicPr>
          <p:cNvPr id="6" name="Picture 5">
            <a:extLst>
              <a:ext uri="{FF2B5EF4-FFF2-40B4-BE49-F238E27FC236}">
                <a16:creationId xmlns:a16="http://schemas.microsoft.com/office/drawing/2014/main" id="{9F595557-253E-FD7A-22C3-C594D4351104}"/>
              </a:ext>
            </a:extLst>
          </p:cNvPr>
          <p:cNvPicPr>
            <a:picLocks noChangeAspect="1"/>
          </p:cNvPicPr>
          <p:nvPr/>
        </p:nvPicPr>
        <p:blipFill>
          <a:blip r:embed="rId3"/>
          <a:stretch>
            <a:fillRect/>
          </a:stretch>
        </p:blipFill>
        <p:spPr>
          <a:xfrm>
            <a:off x="0" y="495300"/>
            <a:ext cx="4563302" cy="4352345"/>
          </a:xfrm>
          <a:prstGeom prst="rect">
            <a:avLst/>
          </a:prstGeom>
        </p:spPr>
      </p:pic>
      <p:pic>
        <p:nvPicPr>
          <p:cNvPr id="14" name="Picture 13">
            <a:extLst>
              <a:ext uri="{FF2B5EF4-FFF2-40B4-BE49-F238E27FC236}">
                <a16:creationId xmlns:a16="http://schemas.microsoft.com/office/drawing/2014/main" id="{2DAFBE9E-E610-C962-9E36-165EF028013B}"/>
              </a:ext>
            </a:extLst>
          </p:cNvPr>
          <p:cNvPicPr>
            <a:picLocks noChangeAspect="1"/>
          </p:cNvPicPr>
          <p:nvPr/>
        </p:nvPicPr>
        <p:blipFill>
          <a:blip r:embed="rId4"/>
          <a:stretch>
            <a:fillRect/>
          </a:stretch>
        </p:blipFill>
        <p:spPr>
          <a:xfrm>
            <a:off x="4566755" y="495300"/>
            <a:ext cx="4547749" cy="4314246"/>
          </a:xfrm>
          <a:prstGeom prst="rect">
            <a:avLst/>
          </a:prstGeom>
        </p:spPr>
      </p:pic>
      <mc:AlternateContent xmlns:mc="http://schemas.openxmlformats.org/markup-compatibility/2006" xmlns:p14="http://schemas.microsoft.com/office/powerpoint/2010/main">
        <mc:Choice Requires="p14">
          <p:contentPart p14:bwMode="auto" r:id="rId5">
            <p14:nvContentPartPr>
              <p14:cNvPr id="3" name="Ink 2">
                <a:extLst>
                  <a:ext uri="{FF2B5EF4-FFF2-40B4-BE49-F238E27FC236}">
                    <a16:creationId xmlns:a16="http://schemas.microsoft.com/office/drawing/2014/main" id="{E853FB9D-A36E-666E-F5DD-50155846150A}"/>
                  </a:ext>
                </a:extLst>
              </p14:cNvPr>
              <p14:cNvContentPartPr/>
              <p14:nvPr/>
            </p14:nvContentPartPr>
            <p14:xfrm>
              <a:off x="1419455" y="3886071"/>
              <a:ext cx="1366200" cy="1041660"/>
            </p14:xfrm>
          </p:contentPart>
        </mc:Choice>
        <mc:Fallback xmlns="">
          <p:pic>
            <p:nvPicPr>
              <p:cNvPr id="3" name="Ink 2">
                <a:extLst>
                  <a:ext uri="{FF2B5EF4-FFF2-40B4-BE49-F238E27FC236}">
                    <a16:creationId xmlns:a16="http://schemas.microsoft.com/office/drawing/2014/main" id="{E853FB9D-A36E-666E-F5DD-50155846150A}"/>
                  </a:ext>
                </a:extLst>
              </p:cNvPr>
              <p:cNvPicPr/>
              <p:nvPr/>
            </p:nvPicPr>
            <p:blipFill>
              <a:blip r:embed="rId6"/>
              <a:stretch>
                <a:fillRect/>
              </a:stretch>
            </p:blipFill>
            <p:spPr>
              <a:xfrm>
                <a:off x="1410457" y="3877073"/>
                <a:ext cx="1383835" cy="1059297"/>
              </a:xfrm>
              <a:prstGeom prst="rect">
                <a:avLst/>
              </a:prstGeom>
            </p:spPr>
          </p:pic>
        </mc:Fallback>
      </mc:AlternateContent>
      <p:sp>
        <p:nvSpPr>
          <p:cNvPr id="4" name="Oval 3">
            <a:extLst>
              <a:ext uri="{FF2B5EF4-FFF2-40B4-BE49-F238E27FC236}">
                <a16:creationId xmlns:a16="http://schemas.microsoft.com/office/drawing/2014/main" id="{F483B00F-5C95-C4F3-A393-0E9AE6796FE6}"/>
              </a:ext>
            </a:extLst>
          </p:cNvPr>
          <p:cNvSpPr/>
          <p:nvPr/>
        </p:nvSpPr>
        <p:spPr>
          <a:xfrm>
            <a:off x="6033796" y="1877007"/>
            <a:ext cx="1262743" cy="866194"/>
          </a:xfrm>
          <a:prstGeom prst="ellipse">
            <a:avLst/>
          </a:prstGeom>
          <a:noFill/>
          <a:ln>
            <a:solidFill>
              <a:schemeClr val="tx1">
                <a:lumMod val="95000"/>
                <a:lumOff val="5000"/>
              </a:schemeClr>
            </a:solidFill>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sp>
        <p:nvSpPr>
          <p:cNvPr id="5" name="TextBox 4">
            <a:extLst>
              <a:ext uri="{FF2B5EF4-FFF2-40B4-BE49-F238E27FC236}">
                <a16:creationId xmlns:a16="http://schemas.microsoft.com/office/drawing/2014/main" id="{C2073916-6B8D-93E6-2073-AB9834C0D9C9}"/>
              </a:ext>
            </a:extLst>
          </p:cNvPr>
          <p:cNvSpPr txBox="1"/>
          <p:nvPr/>
        </p:nvSpPr>
        <p:spPr>
          <a:xfrm>
            <a:off x="6133321" y="1505334"/>
            <a:ext cx="1062535" cy="369332"/>
          </a:xfrm>
          <a:prstGeom prst="rect">
            <a:avLst/>
          </a:prstGeom>
          <a:noFill/>
        </p:spPr>
        <p:txBody>
          <a:bodyPr wrap="none" rtlCol="0">
            <a:spAutoFit/>
          </a:bodyPr>
          <a:lstStyle/>
          <a:p>
            <a:r>
              <a:rPr lang="en-US"/>
              <a:t>Vent Port</a:t>
            </a:r>
          </a:p>
        </p:txBody>
      </p:sp>
    </p:spTree>
    <p:extLst>
      <p:ext uri="{BB962C8B-B14F-4D97-AF65-F5344CB8AC3E}">
        <p14:creationId xmlns:p14="http://schemas.microsoft.com/office/powerpoint/2010/main" val="422390483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B46C6FEA-7A57-77AA-EBC5-9DF3281F4A59}"/>
              </a:ext>
            </a:extLst>
          </p:cNvPr>
          <p:cNvSpPr>
            <a:spLocks noGrp="1"/>
          </p:cNvSpPr>
          <p:nvPr>
            <p:ph type="ftr" sz="quarter" idx="11"/>
          </p:nvPr>
        </p:nvSpPr>
        <p:spPr/>
        <p:txBody>
          <a:bodyPr/>
          <a:lstStyle/>
          <a:p>
            <a:endParaRPr lang="en-US"/>
          </a:p>
        </p:txBody>
      </p:sp>
      <p:pic>
        <p:nvPicPr>
          <p:cNvPr id="1026" name="Picture 2" descr="Video Analysis of an Exploding Death Star | WIRED">
            <a:extLst>
              <a:ext uri="{FF2B5EF4-FFF2-40B4-BE49-F238E27FC236}">
                <a16:creationId xmlns:a16="http://schemas.microsoft.com/office/drawing/2014/main" id="{0F77E8A8-F923-326A-6147-5EC19E05E2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099" y="372836"/>
            <a:ext cx="9100457" cy="45502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4461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p:cTn id="7" dur="500" fill="hold"/>
                                        <p:tgtEl>
                                          <p:spTgt spid="1026"/>
                                        </p:tgtEl>
                                        <p:attrNameLst>
                                          <p:attrName>ppt_w</p:attrName>
                                        </p:attrNameLst>
                                      </p:cBhvr>
                                      <p:tavLst>
                                        <p:tav tm="0">
                                          <p:val>
                                            <p:fltVal val="0"/>
                                          </p:val>
                                        </p:tav>
                                        <p:tav tm="100000">
                                          <p:val>
                                            <p:strVal val="#ppt_w"/>
                                          </p:val>
                                        </p:tav>
                                      </p:tavLst>
                                    </p:anim>
                                    <p:anim calcmode="lin" valueType="num">
                                      <p:cBhvr>
                                        <p:cTn id="8" dur="500" fill="hold"/>
                                        <p:tgtEl>
                                          <p:spTgt spid="1026"/>
                                        </p:tgtEl>
                                        <p:attrNameLst>
                                          <p:attrName>ppt_h</p:attrName>
                                        </p:attrNameLst>
                                      </p:cBhvr>
                                      <p:tavLst>
                                        <p:tav tm="0">
                                          <p:val>
                                            <p:fltVal val="0"/>
                                          </p:val>
                                        </p:tav>
                                        <p:tav tm="100000">
                                          <p:val>
                                            <p:strVal val="#ppt_h"/>
                                          </p:val>
                                        </p:tav>
                                      </p:tavLst>
                                    </p:anim>
                                    <p:animEffect transition="in" filter="fade">
                                      <p:cBhvr>
                                        <p:cTn id="9"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50459C-76BD-DF8E-C097-BD518B5D9B0A}"/>
              </a:ext>
            </a:extLst>
          </p:cNvPr>
          <p:cNvSpPr>
            <a:spLocks noGrp="1"/>
          </p:cNvSpPr>
          <p:nvPr>
            <p:ph type="title"/>
          </p:nvPr>
        </p:nvSpPr>
        <p:spPr/>
        <p:txBody>
          <a:bodyPr>
            <a:normAutofit fontScale="90000"/>
          </a:bodyPr>
          <a:lstStyle/>
          <a:p>
            <a:r>
              <a:rPr lang="en-US" sz="3100"/>
              <a:t>Global Risk </a:t>
            </a:r>
            <a:br>
              <a:rPr lang="en-US"/>
            </a:br>
            <a:endParaRPr lang="en-US"/>
          </a:p>
        </p:txBody>
      </p:sp>
      <p:sp>
        <p:nvSpPr>
          <p:cNvPr id="3" name="Content Placeholder 2">
            <a:extLst>
              <a:ext uri="{FF2B5EF4-FFF2-40B4-BE49-F238E27FC236}">
                <a16:creationId xmlns:a16="http://schemas.microsoft.com/office/drawing/2014/main" id="{2833795D-E0B3-1E45-B5BD-EE9EC0739022}"/>
              </a:ext>
            </a:extLst>
          </p:cNvPr>
          <p:cNvSpPr>
            <a:spLocks noGrp="1"/>
          </p:cNvSpPr>
          <p:nvPr>
            <p:ph idx="1"/>
          </p:nvPr>
        </p:nvSpPr>
        <p:spPr>
          <a:xfrm>
            <a:off x="499878" y="1011836"/>
            <a:ext cx="8144244" cy="3176286"/>
          </a:xfrm>
        </p:spPr>
        <p:txBody>
          <a:bodyPr vert="horz" lIns="68580" tIns="34290" rIns="68580" bIns="34290" rtlCol="0" anchor="t">
            <a:normAutofit fontScale="92500" lnSpcReduction="10000"/>
          </a:bodyPr>
          <a:lstStyle/>
          <a:p>
            <a:pPr marL="0" indent="0"/>
            <a:r>
              <a:rPr lang="en-US" sz="1800" b="1">
                <a:solidFill>
                  <a:srgbClr val="000000"/>
                </a:solidFill>
                <a:latin typeface="Calibri" panose="020F0502020204030204" pitchFamily="34" charset="0"/>
                <a:cs typeface="Calibri" panose="020F0502020204030204" pitchFamily="34" charset="0"/>
              </a:rPr>
              <a:t>Global Risk </a:t>
            </a:r>
            <a:r>
              <a:rPr lang="en-US" sz="1800">
                <a:solidFill>
                  <a:srgbClr val="000000"/>
                </a:solidFill>
                <a:latin typeface="Calibri" panose="020F0502020204030204" pitchFamily="34" charset="0"/>
                <a:cs typeface="Calibri" panose="020F0502020204030204" pitchFamily="34" charset="0"/>
              </a:rPr>
              <a:t>(also called process-level risk) is based on a future measurement result. </a:t>
            </a:r>
            <a:endParaRPr lang="en-US" sz="1800">
              <a:latin typeface="Calibri" panose="020F0502020204030204" pitchFamily="34" charset="0"/>
              <a:cs typeface="Calibri" panose="020F0502020204030204" pitchFamily="34" charset="0"/>
            </a:endParaRPr>
          </a:p>
          <a:p>
            <a:r>
              <a:rPr lang="en-US" sz="1800">
                <a:solidFill>
                  <a:srgbClr val="000000"/>
                </a:solidFill>
                <a:latin typeface="Calibri" panose="020F0502020204030204" pitchFamily="34" charset="0"/>
                <a:cs typeface="Calibri" panose="020F0502020204030204" pitchFamily="34" charset="0"/>
              </a:rPr>
              <a:t>It is used to ensure the acceptability of a documented measurement process. </a:t>
            </a:r>
          </a:p>
          <a:p>
            <a:r>
              <a:rPr lang="en-US" sz="1800">
                <a:solidFill>
                  <a:srgbClr val="000000"/>
                </a:solidFill>
                <a:latin typeface="Calibri" panose="020F0502020204030204" pitchFamily="34" charset="0"/>
                <a:cs typeface="Calibri" panose="020F0502020204030204" pitchFamily="34" charset="0"/>
              </a:rPr>
              <a:t>It is based on expected or historical information and is usually characterized by two probability distributions. </a:t>
            </a:r>
          </a:p>
          <a:p>
            <a:endParaRPr lang="en-US" sz="1800">
              <a:latin typeface="Calibri" panose="020F0502020204030204" pitchFamily="34" charset="0"/>
              <a:cs typeface="Calibri" panose="020F0502020204030204" pitchFamily="34" charset="0"/>
            </a:endParaRPr>
          </a:p>
          <a:p>
            <a:pPr marL="0" indent="0"/>
            <a:r>
              <a:rPr lang="en-US" sz="1800">
                <a:solidFill>
                  <a:schemeClr val="tx1"/>
                </a:solidFill>
                <a:latin typeface="Calibri" panose="020F0502020204030204" pitchFamily="34" charset="0"/>
                <a:cs typeface="Calibri" panose="020F0502020204030204" pitchFamily="34" charset="0"/>
              </a:rPr>
              <a:t>The term TUR (Test Uncertainty Ratio) is commonly used as a simplified approach to evaluating global risk. When we know the tolerance, we are working to, we have a high enough sample size to know the shape and the distribution of the calibration results.  </a:t>
            </a:r>
          </a:p>
          <a:p>
            <a:pPr marL="0" indent="0"/>
            <a:r>
              <a:rPr lang="en-US" sz="1800">
                <a:solidFill>
                  <a:schemeClr val="tx1"/>
                </a:solidFill>
                <a:latin typeface="Calibri" panose="020F0502020204030204" pitchFamily="34" charset="0"/>
                <a:cs typeface="Calibri" panose="020F0502020204030204" pitchFamily="34" charset="0"/>
              </a:rPr>
              <a:t>We can then use TUR with End of Period reliability, or even by itself, to calculate the appropriate uncertainty that corresponds to the maximum amount of false accept risk we are okay with. </a:t>
            </a:r>
          </a:p>
        </p:txBody>
      </p:sp>
    </p:spTree>
    <p:extLst>
      <p:ext uri="{BB962C8B-B14F-4D97-AF65-F5344CB8AC3E}">
        <p14:creationId xmlns:p14="http://schemas.microsoft.com/office/powerpoint/2010/main" val="28409059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Learning Objectives</a:t>
            </a:r>
          </a:p>
        </p:txBody>
      </p:sp>
      <p:sp>
        <p:nvSpPr>
          <p:cNvPr id="3" name="Content Placeholder 2"/>
          <p:cNvSpPr>
            <a:spLocks noGrp="1"/>
          </p:cNvSpPr>
          <p:nvPr>
            <p:ph idx="1"/>
          </p:nvPr>
        </p:nvSpPr>
        <p:spPr>
          <a:xfrm>
            <a:off x="491756" y="1007269"/>
            <a:ext cx="8144244" cy="3264694"/>
          </a:xfrm>
        </p:spPr>
        <p:txBody>
          <a:bodyPr vert="horz" lIns="68580" tIns="34290" rIns="68580" bIns="34290" rtlCol="0" anchor="t">
            <a:noAutofit/>
          </a:bodyPr>
          <a:lstStyle/>
          <a:p>
            <a:pPr marL="257175" indent="-257175">
              <a:lnSpc>
                <a:spcPct val="107000"/>
              </a:lnSpc>
              <a:spcBef>
                <a:spcPts val="0"/>
              </a:spcBef>
              <a:spcAft>
                <a:spcPts val="600"/>
              </a:spcAft>
              <a:buFont typeface="+mj-lt"/>
              <a:buAutoNum type="arabicPeriod"/>
              <a:tabLst>
                <a:tab pos="342900" algn="l"/>
              </a:tabLst>
            </a:pPr>
            <a:r>
              <a:rPr lang="en-US" sz="1800">
                <a:latin typeface="Calibri"/>
                <a:ea typeface="Calibri" panose="020F0502020204030204" pitchFamily="34" charset="0"/>
                <a:cs typeface="Times New Roman"/>
              </a:rPr>
              <a:t>Understanding Measurement Traceability Requirements. </a:t>
            </a:r>
          </a:p>
          <a:p>
            <a:pPr marL="257175" indent="-257175">
              <a:lnSpc>
                <a:spcPct val="107000"/>
              </a:lnSpc>
              <a:spcBef>
                <a:spcPts val="0"/>
              </a:spcBef>
              <a:spcAft>
                <a:spcPts val="600"/>
              </a:spcAft>
              <a:buFont typeface="+mj-lt"/>
              <a:buAutoNum type="arabicPeriod"/>
              <a:tabLst>
                <a:tab pos="342900" algn="l"/>
              </a:tabLst>
            </a:pPr>
            <a:r>
              <a:rPr lang="en-US" sz="1800">
                <a:latin typeface="Calibri"/>
                <a:ea typeface="Calibri" panose="020F0502020204030204" pitchFamily="34" charset="0"/>
                <a:cs typeface="Times New Roman"/>
              </a:rPr>
              <a:t>Know the Fundamentals of Measurement Uncertainty.</a:t>
            </a:r>
          </a:p>
          <a:p>
            <a:pPr marL="257175" indent="-257175">
              <a:lnSpc>
                <a:spcPct val="107000"/>
              </a:lnSpc>
              <a:spcBef>
                <a:spcPts val="0"/>
              </a:spcBef>
              <a:spcAft>
                <a:spcPts val="600"/>
              </a:spcAft>
              <a:buFont typeface="+mj-lt"/>
              <a:buAutoNum type="arabicPeriod"/>
              <a:tabLst>
                <a:tab pos="342900" algn="l"/>
              </a:tabLst>
            </a:pPr>
            <a:r>
              <a:rPr lang="en-US" sz="1800">
                <a:latin typeface="Calibri"/>
                <a:ea typeface="Calibri" panose="020F0502020204030204" pitchFamily="34" charset="0"/>
                <a:cs typeface="Times New Roman"/>
              </a:rPr>
              <a:t>Understanding Measurement Data Sampling Requirements.  </a:t>
            </a:r>
          </a:p>
          <a:p>
            <a:pPr marL="257175" indent="-257175">
              <a:lnSpc>
                <a:spcPct val="107000"/>
              </a:lnSpc>
              <a:spcBef>
                <a:spcPts val="0"/>
              </a:spcBef>
              <a:spcAft>
                <a:spcPts val="600"/>
              </a:spcAft>
              <a:buFont typeface="+mj-lt"/>
              <a:buAutoNum type="arabicPeriod"/>
              <a:tabLst>
                <a:tab pos="342900" algn="l"/>
              </a:tabLst>
            </a:pPr>
            <a:r>
              <a:rPr lang="en-US" sz="1800">
                <a:latin typeface="Calibri"/>
                <a:ea typeface="Calibri" panose="020F0502020204030204" pitchFamily="34" charset="0"/>
                <a:cs typeface="Times New Roman"/>
              </a:rPr>
              <a:t>Understanding the Basics of Decision Rules.</a:t>
            </a:r>
          </a:p>
          <a:p>
            <a:pPr marL="257175" indent="-257175">
              <a:lnSpc>
                <a:spcPct val="107000"/>
              </a:lnSpc>
              <a:spcBef>
                <a:spcPts val="0"/>
              </a:spcBef>
              <a:spcAft>
                <a:spcPts val="600"/>
              </a:spcAft>
              <a:buFont typeface="+mj-lt"/>
              <a:buAutoNum type="arabicPeriod"/>
              <a:tabLst>
                <a:tab pos="342900" algn="l"/>
              </a:tabLst>
            </a:pPr>
            <a:r>
              <a:rPr lang="en-US" sz="1800">
                <a:latin typeface="Calibri" panose="020F0502020204030204" pitchFamily="34" charset="0"/>
                <a:ea typeface="Calibri" panose="020F0502020204030204" pitchFamily="34" charset="0"/>
                <a:cs typeface="Times New Roman" panose="02020603050405020304" pitchFamily="18" charset="0"/>
              </a:rPr>
              <a:t>Know the Differences and Applications for Specific and Global Risk Models. </a:t>
            </a:r>
          </a:p>
          <a:p>
            <a:pPr marL="257175" indent="-257175">
              <a:lnSpc>
                <a:spcPct val="107000"/>
              </a:lnSpc>
              <a:spcBef>
                <a:spcPts val="0"/>
              </a:spcBef>
              <a:spcAft>
                <a:spcPts val="600"/>
              </a:spcAft>
              <a:buFont typeface="+mj-lt"/>
              <a:buAutoNum type="arabicPeriod"/>
              <a:tabLst>
                <a:tab pos="342900" algn="l"/>
              </a:tabLst>
            </a:pPr>
            <a:r>
              <a:rPr lang="en-US" sz="1800">
                <a:latin typeface="Calibri"/>
                <a:ea typeface="Calibri" panose="020F0502020204030204" pitchFamily="34" charset="0"/>
                <a:cs typeface="Times New Roman"/>
              </a:rPr>
              <a:t>Introduction to Metrology Costing Models.</a:t>
            </a:r>
          </a:p>
          <a:p>
            <a:pPr marL="257175" indent="-257175">
              <a:lnSpc>
                <a:spcPct val="107000"/>
              </a:lnSpc>
              <a:spcBef>
                <a:spcPts val="0"/>
              </a:spcBef>
              <a:spcAft>
                <a:spcPts val="600"/>
              </a:spcAft>
              <a:buFont typeface="+mj-lt"/>
              <a:buAutoNum type="arabicPeriod"/>
              <a:tabLst>
                <a:tab pos="342900" algn="l"/>
              </a:tabLst>
            </a:pPr>
            <a:endParaRPr lang="en-US" sz="1800">
              <a:latin typeface="Calibri"/>
              <a:ea typeface="Calibri" panose="020F0502020204030204" pitchFamily="34" charset="0"/>
              <a:cs typeface="Times New Roman"/>
            </a:endParaRPr>
          </a:p>
          <a:p>
            <a:endParaRPr lang="en-US" sz="2100"/>
          </a:p>
          <a:p>
            <a:endParaRPr lang="en-US" sz="2100"/>
          </a:p>
        </p:txBody>
      </p:sp>
      <p:sp>
        <p:nvSpPr>
          <p:cNvPr id="5" name="Slide Number Placeholder 4">
            <a:extLst>
              <a:ext uri="{FF2B5EF4-FFF2-40B4-BE49-F238E27FC236}">
                <a16:creationId xmlns:a16="http://schemas.microsoft.com/office/drawing/2014/main" id="{CADAEC0D-34C7-1E53-18BA-12092902C7EB}"/>
              </a:ext>
            </a:extLst>
          </p:cNvPr>
          <p:cNvSpPr>
            <a:spLocks noGrp="1"/>
          </p:cNvSpPr>
          <p:nvPr>
            <p:ph type="sldNum" sz="quarter" idx="12"/>
          </p:nvPr>
        </p:nvSpPr>
        <p:spPr>
          <a:xfrm>
            <a:off x="6460236" y="4729162"/>
            <a:ext cx="342900" cy="357188"/>
          </a:xfrm>
          <a:prstGeom prst="rect">
            <a:avLst/>
          </a:prstGeom>
        </p:spPr>
        <p:txBody>
          <a:bodyPr anchor="b"/>
          <a:lstStyle>
            <a:defPPr>
              <a:defRPr lang="en-US"/>
            </a:defPPr>
            <a:lvl1pPr marL="0" algn="ctr" defTabSz="685800" rtl="0" eaLnBrk="1" latinLnBrk="0" hangingPunct="1">
              <a:defRPr kumimoji="0" sz="900" kern="1200">
                <a:solidFill>
                  <a:schemeClr val="bg2">
                    <a:shade val="50000"/>
                    <a:satMod val="200000"/>
                  </a:schemeClr>
                </a:solidFill>
                <a:effectLst/>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07FEC14F-CCC3-4CE3-A07B-E7CA75370AE8}" type="slidenum">
              <a:rPr lang="en-US" smtClean="0"/>
              <a:pPr/>
              <a:t>6</a:t>
            </a:fld>
            <a:endParaRPr lang="en-US"/>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3BA2B8-EE1E-4A48-845A-5727295722CE}"/>
              </a:ext>
            </a:extLst>
          </p:cNvPr>
          <p:cNvSpPr>
            <a:spLocks noGrp="1"/>
          </p:cNvSpPr>
          <p:nvPr>
            <p:ph type="title"/>
          </p:nvPr>
        </p:nvSpPr>
        <p:spPr/>
        <p:txBody>
          <a:bodyPr>
            <a:normAutofit fontScale="90000"/>
          </a:bodyPr>
          <a:lstStyle/>
          <a:p>
            <a:r>
              <a:rPr lang="en-US"/>
              <a:t>Outdated Practices Can Lead to Higher Risk</a:t>
            </a:r>
            <a:br>
              <a:rPr lang="en-US"/>
            </a:br>
            <a:endParaRPr lang="en-US"/>
          </a:p>
        </p:txBody>
      </p:sp>
      <p:pic>
        <p:nvPicPr>
          <p:cNvPr id="6" name="Picture 5" descr="Diagram&#10;&#10;Description automatically generated">
            <a:extLst>
              <a:ext uri="{FF2B5EF4-FFF2-40B4-BE49-F238E27FC236}">
                <a16:creationId xmlns:a16="http://schemas.microsoft.com/office/drawing/2014/main" id="{9BDFB107-0CFD-407C-9D77-F465EFFDE57D}"/>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430069" y="1189066"/>
            <a:ext cx="7801261" cy="2319745"/>
          </a:xfrm>
          <a:prstGeom prst="rect">
            <a:avLst/>
          </a:prstGeom>
        </p:spPr>
      </p:pic>
      <p:sp>
        <p:nvSpPr>
          <p:cNvPr id="8" name="TextBox 7">
            <a:extLst>
              <a:ext uri="{FF2B5EF4-FFF2-40B4-BE49-F238E27FC236}">
                <a16:creationId xmlns:a16="http://schemas.microsoft.com/office/drawing/2014/main" id="{41A50767-4D6F-4423-8033-D4562FF063DB}"/>
              </a:ext>
            </a:extLst>
          </p:cNvPr>
          <p:cNvSpPr txBox="1"/>
          <p:nvPr/>
        </p:nvSpPr>
        <p:spPr>
          <a:xfrm>
            <a:off x="430069" y="3596470"/>
            <a:ext cx="7801261" cy="1200329"/>
          </a:xfrm>
          <a:prstGeom prst="rect">
            <a:avLst/>
          </a:prstGeom>
          <a:noFill/>
        </p:spPr>
        <p:txBody>
          <a:bodyPr wrap="square">
            <a:spAutoFit/>
          </a:bodyPr>
          <a:lstStyle/>
          <a:p>
            <a:r>
              <a:rPr lang="en-US">
                <a:latin typeface="Calibri" panose="020F0502020204030204" pitchFamily="34" charset="0"/>
                <a:ea typeface="Calibri" panose="020F0502020204030204" pitchFamily="34" charset="0"/>
                <a:cs typeface="Calibri" panose="020F0502020204030204" pitchFamily="34" charset="0"/>
              </a:rPr>
              <a:t>In </a:t>
            </a:r>
            <a:r>
              <a:rPr lang="en-US" i="1">
                <a:solidFill>
                  <a:srgbClr val="000000"/>
                </a:solidFill>
                <a:latin typeface="Calibri" panose="020F0502020204030204" pitchFamily="34" charset="0"/>
                <a:ea typeface="Calibri" panose="020F0502020204030204" pitchFamily="34" charset="0"/>
                <a:cs typeface="Calibri" panose="020F0502020204030204" pitchFamily="34" charset="0"/>
              </a:rPr>
              <a:t>Measurement Decision Risk – The Importance of Definitions</a:t>
            </a:r>
            <a:r>
              <a:rPr lang="en-US">
                <a:solidFill>
                  <a:srgbClr val="000000"/>
                </a:solidFill>
                <a:latin typeface="Calibri" panose="020F0502020204030204" pitchFamily="34" charset="0"/>
                <a:ea typeface="Calibri" panose="020F0502020204030204" pitchFamily="34" charset="0"/>
                <a:cs typeface="Calibri" panose="020F0502020204030204" pitchFamily="34" charset="0"/>
              </a:rPr>
              <a:t>, Scott M. Mimbs </a:t>
            </a:r>
            <a:r>
              <a:rPr lang="en-US">
                <a:latin typeface="Calibri" panose="020F0502020204030204" pitchFamily="34" charset="0"/>
                <a:ea typeface="Calibri" panose="020F0502020204030204" pitchFamily="34" charset="0"/>
                <a:cs typeface="Calibri" panose="020F0502020204030204" pitchFamily="34" charset="0"/>
              </a:rPr>
              <a:t>provides an example of a digital micrometer using a TAR 25:1 ratio. Comparing this example with the definition of TUR found in the ANSI/NCSL Z540.3 Handbook produces a 1.5:1 ratio for the same measurement.</a:t>
            </a:r>
            <a:endParaRPr lang="en-US">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0966804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3BA2B8-EE1E-4A48-845A-5727295722CE}"/>
              </a:ext>
            </a:extLst>
          </p:cNvPr>
          <p:cNvSpPr>
            <a:spLocks noGrp="1"/>
          </p:cNvSpPr>
          <p:nvPr>
            <p:ph type="title"/>
          </p:nvPr>
        </p:nvSpPr>
        <p:spPr/>
        <p:txBody>
          <a:bodyPr>
            <a:normAutofit fontScale="90000"/>
          </a:bodyPr>
          <a:lstStyle/>
          <a:p>
            <a:r>
              <a:rPr lang="en-US"/>
              <a:t>Outdated Practices Lead to Higher Risk</a:t>
            </a:r>
            <a:br>
              <a:rPr lang="en-US"/>
            </a:br>
            <a:endParaRPr lang="en-US"/>
          </a:p>
        </p:txBody>
      </p:sp>
      <p:sp>
        <p:nvSpPr>
          <p:cNvPr id="9" name="TextBox 8">
            <a:extLst>
              <a:ext uri="{FF2B5EF4-FFF2-40B4-BE49-F238E27FC236}">
                <a16:creationId xmlns:a16="http://schemas.microsoft.com/office/drawing/2014/main" id="{9504FB9D-1B8E-45C5-BB8D-13571A2DC54E}"/>
              </a:ext>
            </a:extLst>
          </p:cNvPr>
          <p:cNvSpPr txBox="1"/>
          <p:nvPr/>
        </p:nvSpPr>
        <p:spPr>
          <a:xfrm>
            <a:off x="-981821" y="4530388"/>
            <a:ext cx="8859881" cy="300082"/>
          </a:xfrm>
          <a:prstGeom prst="rect">
            <a:avLst/>
          </a:prstGeom>
          <a:noFill/>
        </p:spPr>
        <p:txBody>
          <a:bodyPr wrap="square" rtlCol="0">
            <a:spAutoFit/>
          </a:bodyPr>
          <a:lstStyle/>
          <a:p>
            <a:pPr algn="ctr"/>
            <a:r>
              <a:rPr lang="en-US" sz="1350">
                <a:latin typeface="Calibri" panose="020F0502020204030204" pitchFamily="34" charset="0"/>
                <a:cs typeface="Calibri" panose="020F0502020204030204" pitchFamily="34" charset="0"/>
              </a:rPr>
              <a:t>In this table we are only varying resolution and repeatability of the UUT. </a:t>
            </a:r>
          </a:p>
        </p:txBody>
      </p:sp>
      <p:pic>
        <p:nvPicPr>
          <p:cNvPr id="11" name="Picture 10">
            <a:extLst>
              <a:ext uri="{FF2B5EF4-FFF2-40B4-BE49-F238E27FC236}">
                <a16:creationId xmlns:a16="http://schemas.microsoft.com/office/drawing/2014/main" id="{DC1FE8CB-5436-1A0A-C124-ED14C41958D6}"/>
              </a:ext>
            </a:extLst>
          </p:cNvPr>
          <p:cNvPicPr>
            <a:picLocks noChangeAspect="1"/>
          </p:cNvPicPr>
          <p:nvPr/>
        </p:nvPicPr>
        <p:blipFill rotWithShape="1">
          <a:blip r:embed="rId3"/>
          <a:srcRect r="16350"/>
          <a:stretch/>
        </p:blipFill>
        <p:spPr>
          <a:xfrm>
            <a:off x="156755" y="962041"/>
            <a:ext cx="6426925" cy="3331664"/>
          </a:xfrm>
          <a:prstGeom prst="rect">
            <a:avLst/>
          </a:prstGeom>
        </p:spPr>
      </p:pic>
      <p:pic>
        <p:nvPicPr>
          <p:cNvPr id="3" name="Picture 2">
            <a:extLst>
              <a:ext uri="{FF2B5EF4-FFF2-40B4-BE49-F238E27FC236}">
                <a16:creationId xmlns:a16="http://schemas.microsoft.com/office/drawing/2014/main" id="{B3DC03C0-5E6F-B4BA-59C9-39BA799A6F9B}"/>
              </a:ext>
            </a:extLst>
          </p:cNvPr>
          <p:cNvPicPr>
            <a:picLocks noChangeAspect="1"/>
          </p:cNvPicPr>
          <p:nvPr/>
        </p:nvPicPr>
        <p:blipFill rotWithShape="1">
          <a:blip r:embed="rId3"/>
          <a:srcRect l="83433"/>
          <a:stretch/>
        </p:blipFill>
        <p:spPr>
          <a:xfrm>
            <a:off x="6784258" y="77998"/>
            <a:ext cx="1905492" cy="4987504"/>
          </a:xfrm>
          <a:prstGeom prst="rect">
            <a:avLst/>
          </a:prstGeom>
        </p:spPr>
      </p:pic>
    </p:spTree>
    <p:extLst>
      <p:ext uri="{BB962C8B-B14F-4D97-AF65-F5344CB8AC3E}">
        <p14:creationId xmlns:p14="http://schemas.microsoft.com/office/powerpoint/2010/main" val="120932289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FA137AE-9323-4B07-811F-4016B84551A9}"/>
              </a:ext>
            </a:extLst>
          </p:cNvPr>
          <p:cNvPicPr>
            <a:picLocks noChangeAspect="1"/>
          </p:cNvPicPr>
          <p:nvPr/>
        </p:nvPicPr>
        <p:blipFill>
          <a:blip r:embed="rId3"/>
          <a:stretch>
            <a:fillRect/>
          </a:stretch>
        </p:blipFill>
        <p:spPr>
          <a:xfrm>
            <a:off x="1634121" y="30073"/>
            <a:ext cx="5829545" cy="5043372"/>
          </a:xfrm>
          <a:prstGeom prst="rect">
            <a:avLst/>
          </a:prstGeom>
        </p:spPr>
      </p:pic>
    </p:spTree>
    <p:extLst>
      <p:ext uri="{BB962C8B-B14F-4D97-AF65-F5344CB8AC3E}">
        <p14:creationId xmlns:p14="http://schemas.microsoft.com/office/powerpoint/2010/main" val="128342408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7" name="Rectangle 3"/>
          <p:cNvSpPr>
            <a:spLocks noGrp="1" noChangeArrowheads="1"/>
          </p:cNvSpPr>
          <p:nvPr>
            <p:ph idx="1"/>
          </p:nvPr>
        </p:nvSpPr>
        <p:spPr>
          <a:xfrm>
            <a:off x="195385" y="1085850"/>
            <a:ext cx="8893907" cy="3025042"/>
          </a:xfrm>
        </p:spPr>
        <p:txBody>
          <a:bodyPr vert="horz" lIns="68580" tIns="34290" rIns="68580" bIns="34290" rtlCol="0" anchor="t">
            <a:normAutofit/>
          </a:bodyPr>
          <a:lstStyle/>
          <a:p>
            <a:r>
              <a:rPr lang="en-US" sz="1800" b="1">
                <a:latin typeface="Calibri"/>
                <a:cs typeface="Calibri"/>
              </a:rPr>
              <a:t>Test Uncertainty Ratio: </a:t>
            </a:r>
            <a:r>
              <a:rPr lang="en-US" sz="1800">
                <a:solidFill>
                  <a:schemeClr val="tx1"/>
                </a:solidFill>
                <a:latin typeface="Calibri"/>
                <a:cs typeface="Calibri"/>
              </a:rPr>
              <a:t>The ratio of the span of the tolerance of a measurement quantity subject to calibration to twice the 95% expanded uncertainty of the measurement process used for calibration.</a:t>
            </a:r>
          </a:p>
          <a:p>
            <a:pPr lvl="1"/>
            <a:r>
              <a:rPr lang="en-US" sz="1800">
                <a:latin typeface="Calibri"/>
                <a:cs typeface="Calibri"/>
              </a:rPr>
              <a:t>NOTE: This applies to two-sided tolerances.</a:t>
            </a:r>
          </a:p>
          <a:p>
            <a:pPr lvl="1" algn="ctr">
              <a:buNone/>
            </a:pPr>
            <a:r>
              <a:rPr lang="en-US" sz="1800" b="1">
                <a:solidFill>
                  <a:srgbClr val="006BBC"/>
                </a:solidFill>
                <a:latin typeface="Calibri"/>
                <a:cs typeface="Calibri"/>
              </a:rPr>
              <a:t>ANSI/NCSL Z540.3 – 2006 Definition</a:t>
            </a:r>
          </a:p>
          <a:p>
            <a:pPr lvl="1" algn="ctr">
              <a:buNone/>
            </a:pPr>
            <a:r>
              <a:rPr lang="en-US" sz="1800" b="1">
                <a:solidFill>
                  <a:srgbClr val="006BBC"/>
                </a:solidFill>
                <a:latin typeface="Calibri"/>
                <a:cs typeface="Calibri"/>
              </a:rPr>
              <a:t>UUT – Unit Under Test</a:t>
            </a:r>
          </a:p>
        </p:txBody>
      </p:sp>
      <p:sp>
        <p:nvSpPr>
          <p:cNvPr id="7" name="Rectangle 2"/>
          <p:cNvSpPr txBox="1">
            <a:spLocks noChangeArrowheads="1"/>
          </p:cNvSpPr>
          <p:nvPr/>
        </p:nvSpPr>
        <p:spPr>
          <a:xfrm>
            <a:off x="70338" y="114300"/>
            <a:ext cx="9018954" cy="857250"/>
          </a:xfrm>
          <a:prstGeom prst="rect">
            <a:avLst/>
          </a:prstGeom>
        </p:spPr>
        <p:txBody>
          <a:bodyPr anchor="ctr">
            <a:normAutofit fontScale="97500"/>
          </a:bodyPr>
          <a:lstStyle/>
          <a:p>
            <a:pPr algn="ctr" defTabSz="685800">
              <a:spcBef>
                <a:spcPct val="0"/>
              </a:spcBef>
              <a:defRPr/>
            </a:pPr>
            <a:r>
              <a:rPr lang="en-US" sz="2600">
                <a:solidFill>
                  <a:srgbClr val="026CB6"/>
                </a:solidFill>
                <a:latin typeface="Arial"/>
                <a:ea typeface="+mj-ea"/>
                <a:cs typeface="+mj-cs"/>
              </a:rPr>
              <a:t>Test Uncertainty Ratio (TUR)</a:t>
            </a:r>
          </a:p>
        </p:txBody>
      </p:sp>
    </p:spTree>
    <p:extLst>
      <p:ext uri="{BB962C8B-B14F-4D97-AF65-F5344CB8AC3E}">
        <p14:creationId xmlns:p14="http://schemas.microsoft.com/office/powerpoint/2010/main" val="296461846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379"/>
        <p:cNvGrpSpPr/>
        <p:nvPr/>
      </p:nvGrpSpPr>
      <p:grpSpPr>
        <a:xfrm>
          <a:off x="0" y="0"/>
          <a:ext cx="0" cy="0"/>
          <a:chOff x="0" y="0"/>
          <a:chExt cx="0" cy="0"/>
        </a:xfrm>
      </p:grpSpPr>
      <p:sp>
        <p:nvSpPr>
          <p:cNvPr id="380" name="Google Shape;380;p22"/>
          <p:cNvSpPr txBox="1">
            <a:spLocks noGrp="1"/>
          </p:cNvSpPr>
          <p:nvPr>
            <p:ph type="title"/>
          </p:nvPr>
        </p:nvSpPr>
        <p:spPr>
          <a:xfrm>
            <a:off x="174685" y="273844"/>
            <a:ext cx="8773064" cy="994172"/>
          </a:xfrm>
          <a:prstGeom prst="rect">
            <a:avLst/>
          </a:prstGeom>
          <a:noFill/>
          <a:ln>
            <a:noFill/>
          </a:ln>
        </p:spPr>
        <p:txBody>
          <a:bodyPr spcFirstLastPara="1" vert="horz" wrap="square" lIns="68569" tIns="34275" rIns="68569" bIns="34275" rtlCol="0" anchor="ctr" anchorCtr="0">
            <a:normAutofit/>
          </a:bodyPr>
          <a:lstStyle/>
          <a:p>
            <a:pPr>
              <a:lnSpc>
                <a:spcPct val="90000"/>
              </a:lnSpc>
              <a:spcBef>
                <a:spcPts val="0"/>
              </a:spcBef>
              <a:buClr>
                <a:srgbClr val="222222"/>
              </a:buClr>
              <a:buSzPts val="4400"/>
            </a:pPr>
            <a:r>
              <a:rPr lang="en-US" b="0" i="0">
                <a:solidFill>
                  <a:srgbClr val="006BBC"/>
                </a:solidFill>
                <a:latin typeface="Arial" panose="020B0604020202020204" pitchFamily="34" charset="0"/>
                <a:ea typeface="Roboto"/>
                <a:cs typeface="Arial" panose="020B0604020202020204" pitchFamily="34" charset="0"/>
                <a:sym typeface="Roboto"/>
              </a:rPr>
              <a:t>The Correct Definition and Calculation of TUR</a:t>
            </a:r>
            <a:br>
              <a:rPr lang="en-US" b="0" i="0">
                <a:solidFill>
                  <a:srgbClr val="004F8A"/>
                </a:solidFill>
                <a:latin typeface="Roboto"/>
                <a:ea typeface="Roboto"/>
                <a:cs typeface="Roboto"/>
                <a:sym typeface="Roboto"/>
              </a:rPr>
            </a:br>
            <a:endParaRPr>
              <a:solidFill>
                <a:srgbClr val="004F8A"/>
              </a:solidFill>
            </a:endParaRPr>
          </a:p>
        </p:txBody>
      </p:sp>
      <p:pic>
        <p:nvPicPr>
          <p:cNvPr id="381" name="Google Shape;381;p22"/>
          <p:cNvPicPr preferRelativeResize="0"/>
          <p:nvPr/>
        </p:nvPicPr>
        <p:blipFill rotWithShape="1">
          <a:blip r:embed="rId3">
            <a:alphaModFix/>
          </a:blip>
          <a:srcRect/>
          <a:stretch/>
        </p:blipFill>
        <p:spPr>
          <a:xfrm>
            <a:off x="1387359" y="932440"/>
            <a:ext cx="6369281" cy="1352090"/>
          </a:xfrm>
          <a:prstGeom prst="rect">
            <a:avLst/>
          </a:prstGeom>
          <a:noFill/>
          <a:ln>
            <a:noFill/>
          </a:ln>
        </p:spPr>
      </p:pic>
      <p:sp>
        <p:nvSpPr>
          <p:cNvPr id="382" name="Google Shape;382;p22"/>
          <p:cNvSpPr txBox="1">
            <a:spLocks noGrp="1"/>
          </p:cNvSpPr>
          <p:nvPr>
            <p:ph type="body" idx="1"/>
          </p:nvPr>
        </p:nvSpPr>
        <p:spPr>
          <a:xfrm>
            <a:off x="241874" y="2571749"/>
            <a:ext cx="8705875" cy="2285211"/>
          </a:xfrm>
          <a:prstGeom prst="rect">
            <a:avLst/>
          </a:prstGeom>
          <a:noFill/>
          <a:ln>
            <a:noFill/>
          </a:ln>
        </p:spPr>
        <p:txBody>
          <a:bodyPr spcFirstLastPara="1" vert="horz" wrap="square" lIns="68569" tIns="34275" rIns="68569" bIns="34275" rtlCol="0" anchor="t" anchorCtr="0">
            <a:spAutoFit/>
          </a:bodyPr>
          <a:lstStyle/>
          <a:p>
            <a:pPr marL="0" indent="0">
              <a:lnSpc>
                <a:spcPct val="90000"/>
              </a:lnSpc>
              <a:spcBef>
                <a:spcPts val="0"/>
              </a:spcBef>
              <a:buClr>
                <a:schemeClr val="dk1"/>
              </a:buClr>
              <a:buSzPts val="1800"/>
            </a:pPr>
            <a:r>
              <a:rPr lang="en-US" sz="1600">
                <a:solidFill>
                  <a:schemeClr val="tx1"/>
                </a:solidFill>
                <a:latin typeface="Calibri" panose="020F0502020204030204" pitchFamily="34" charset="0"/>
                <a:ea typeface="Cambria Math"/>
                <a:cs typeface="Calibri" panose="020F0502020204030204" pitchFamily="34" charset="0"/>
                <a:sym typeface="Cambria Math"/>
              </a:rPr>
              <a:t>In most cases, the numerator is the UUT Accuracy Tolerance. The denominator is slightly more complicated. Per the ANSI/NCSL Z540.3 Handbook, "For the denominator, the 95 % expanded uncertainty of the measurement process used for calibration following the calibration procedure is to be used to calculate TUR. The value of this uncertainty estimate should reflect the results that are reasonably expected from the use of the approved procedure to calibrate the M&amp;TE. Therefore, the estimate includes all components of error that influence the calibration measurement results, which would also include the influences of the item being calibrated except for the bias of the M&amp;TE. </a:t>
            </a:r>
            <a:r>
              <a:rPr lang="en-US" sz="1600">
                <a:solidFill>
                  <a:schemeClr val="tx1"/>
                </a:solidFill>
                <a:highlight>
                  <a:srgbClr val="FFFF00"/>
                </a:highlight>
                <a:latin typeface="Calibri" panose="020F0502020204030204" pitchFamily="34" charset="0"/>
                <a:ea typeface="Cambria Math"/>
                <a:cs typeface="Calibri" panose="020F0502020204030204" pitchFamily="34" charset="0"/>
                <a:sym typeface="Cambria Math"/>
              </a:rPr>
              <a:t>The calibration process error, therefore, includes temporary and non-correctable influences incurred during the calibration such as </a:t>
            </a:r>
            <a:r>
              <a:rPr lang="en-US" sz="1600" b="1">
                <a:solidFill>
                  <a:schemeClr val="tx1"/>
                </a:solidFill>
                <a:highlight>
                  <a:srgbClr val="FFFF00"/>
                </a:highlight>
                <a:latin typeface="Calibri" panose="020F0502020204030204" pitchFamily="34" charset="0"/>
                <a:ea typeface="Cambria Math"/>
                <a:cs typeface="Calibri" panose="020F0502020204030204" pitchFamily="34" charset="0"/>
                <a:sym typeface="Cambria Math"/>
              </a:rPr>
              <a:t>repeatability</a:t>
            </a:r>
            <a:r>
              <a:rPr lang="en-US" sz="1600">
                <a:solidFill>
                  <a:schemeClr val="tx1"/>
                </a:solidFill>
                <a:highlight>
                  <a:srgbClr val="FFFF00"/>
                </a:highlight>
                <a:latin typeface="Calibri" panose="020F0502020204030204" pitchFamily="34" charset="0"/>
                <a:ea typeface="Cambria Math"/>
                <a:cs typeface="Calibri" panose="020F0502020204030204" pitchFamily="34" charset="0"/>
                <a:sym typeface="Cambria Math"/>
              </a:rPr>
              <a:t>, </a:t>
            </a:r>
            <a:r>
              <a:rPr lang="en-US" sz="1600" b="1">
                <a:solidFill>
                  <a:schemeClr val="tx1"/>
                </a:solidFill>
                <a:highlight>
                  <a:srgbClr val="FFFF00"/>
                </a:highlight>
                <a:latin typeface="Calibri" panose="020F0502020204030204" pitchFamily="34" charset="0"/>
                <a:ea typeface="Cambria Math"/>
                <a:cs typeface="Calibri" panose="020F0502020204030204" pitchFamily="34" charset="0"/>
                <a:sym typeface="Cambria Math"/>
              </a:rPr>
              <a:t>resolution</a:t>
            </a:r>
            <a:r>
              <a:rPr lang="en-US" sz="1600">
                <a:solidFill>
                  <a:schemeClr val="tx1"/>
                </a:solidFill>
                <a:highlight>
                  <a:srgbClr val="FFFF00"/>
                </a:highlight>
                <a:latin typeface="Calibri" panose="020F0502020204030204" pitchFamily="34" charset="0"/>
                <a:ea typeface="Cambria Math"/>
                <a:cs typeface="Calibri" panose="020F0502020204030204" pitchFamily="34" charset="0"/>
                <a:sym typeface="Cambria Math"/>
              </a:rPr>
              <a:t>, error in the measurement source</a:t>
            </a:r>
            <a:r>
              <a:rPr lang="en-US" sz="1600">
                <a:solidFill>
                  <a:schemeClr val="tx1"/>
                </a:solidFill>
                <a:latin typeface="Calibri" panose="020F0502020204030204" pitchFamily="34" charset="0"/>
                <a:ea typeface="Cambria Math"/>
                <a:cs typeface="Calibri" panose="020F0502020204030204" pitchFamily="34" charset="0"/>
                <a:sym typeface="Cambria Math"/>
              </a:rPr>
              <a:t>, operator error, error in correction factors, environmental influences, etc."</a:t>
            </a:r>
            <a:endParaRPr sz="280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8904871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3D45C0-5FB1-2281-83F7-1E4C93556812}"/>
              </a:ext>
            </a:extLst>
          </p:cNvPr>
          <p:cNvSpPr>
            <a:spLocks noGrp="1"/>
          </p:cNvSpPr>
          <p:nvPr>
            <p:ph type="title"/>
          </p:nvPr>
        </p:nvSpPr>
        <p:spPr/>
        <p:txBody>
          <a:bodyPr/>
          <a:lstStyle/>
          <a:p>
            <a:r>
              <a:rPr lang="en-US"/>
              <a:t>TUR (Test Uncertainty Ratio)</a:t>
            </a:r>
          </a:p>
        </p:txBody>
      </p:sp>
      <p:sp>
        <p:nvSpPr>
          <p:cNvPr id="7" name="TextBox 6">
            <a:extLst>
              <a:ext uri="{FF2B5EF4-FFF2-40B4-BE49-F238E27FC236}">
                <a16:creationId xmlns:a16="http://schemas.microsoft.com/office/drawing/2014/main" id="{855C2B49-5B68-92CF-13C9-BE8AAA67CE21}"/>
              </a:ext>
            </a:extLst>
          </p:cNvPr>
          <p:cNvSpPr txBox="1"/>
          <p:nvPr/>
        </p:nvSpPr>
        <p:spPr>
          <a:xfrm>
            <a:off x="2194560" y="3316139"/>
            <a:ext cx="4572000" cy="1200329"/>
          </a:xfrm>
          <a:prstGeom prst="rect">
            <a:avLst/>
          </a:prstGeom>
          <a:noFill/>
        </p:spPr>
        <p:txBody>
          <a:bodyPr wrap="square">
            <a:spAutoFit/>
          </a:bodyPr>
          <a:lstStyle/>
          <a:p>
            <a:r>
              <a:rPr lang="en-US">
                <a:solidFill>
                  <a:srgbClr val="002060"/>
                </a:solidFill>
              </a:rPr>
              <a:t>UUT Tolerance = (USL-LSL)/2</a:t>
            </a:r>
          </a:p>
          <a:p>
            <a:r>
              <a:rPr lang="en-US">
                <a:solidFill>
                  <a:srgbClr val="002060"/>
                </a:solidFill>
              </a:rPr>
              <a:t>CMC = Reference labs Calibration and Measurement Capability   </a:t>
            </a:r>
          </a:p>
          <a:p>
            <a:r>
              <a:rPr lang="en-US" i="1">
                <a:solidFill>
                  <a:srgbClr val="002060"/>
                </a:solidFill>
              </a:rPr>
              <a:t>k = coverage factor</a:t>
            </a:r>
          </a:p>
        </p:txBody>
      </p:sp>
      <p:pic>
        <p:nvPicPr>
          <p:cNvPr id="4" name="Picture 3">
            <a:extLst>
              <a:ext uri="{FF2B5EF4-FFF2-40B4-BE49-F238E27FC236}">
                <a16:creationId xmlns:a16="http://schemas.microsoft.com/office/drawing/2014/main" id="{01DE062F-6D6C-9129-0F39-1D84D4FEC010}"/>
              </a:ext>
            </a:extLst>
          </p:cNvPr>
          <p:cNvPicPr>
            <a:picLocks noChangeAspect="1"/>
          </p:cNvPicPr>
          <p:nvPr/>
        </p:nvPicPr>
        <p:blipFill>
          <a:blip r:embed="rId2"/>
          <a:stretch>
            <a:fillRect/>
          </a:stretch>
        </p:blipFill>
        <p:spPr>
          <a:xfrm>
            <a:off x="199180" y="1522489"/>
            <a:ext cx="8840030" cy="1527797"/>
          </a:xfrm>
          <a:prstGeom prst="rect">
            <a:avLst/>
          </a:prstGeom>
        </p:spPr>
      </p:pic>
      <p:sp>
        <p:nvSpPr>
          <p:cNvPr id="9" name="TextBox 8">
            <a:extLst>
              <a:ext uri="{FF2B5EF4-FFF2-40B4-BE49-F238E27FC236}">
                <a16:creationId xmlns:a16="http://schemas.microsoft.com/office/drawing/2014/main" id="{647C9C09-73AB-025A-4043-A559DADA06DE}"/>
              </a:ext>
            </a:extLst>
          </p:cNvPr>
          <p:cNvSpPr txBox="1"/>
          <p:nvPr/>
        </p:nvSpPr>
        <p:spPr>
          <a:xfrm>
            <a:off x="5365904" y="4786053"/>
            <a:ext cx="4572000" cy="369332"/>
          </a:xfrm>
          <a:prstGeom prst="rect">
            <a:avLst/>
          </a:prstGeom>
          <a:noFill/>
        </p:spPr>
        <p:txBody>
          <a:bodyPr wrap="square">
            <a:spAutoFit/>
          </a:bodyPr>
          <a:lstStyle/>
          <a:p>
            <a:r>
              <a:rPr lang="de-DE"/>
              <a:t>ANSI/NCSL Z540.3 Handbook Definition</a:t>
            </a:r>
          </a:p>
        </p:txBody>
      </p:sp>
    </p:spTree>
    <p:extLst>
      <p:ext uri="{BB962C8B-B14F-4D97-AF65-F5344CB8AC3E}">
        <p14:creationId xmlns:p14="http://schemas.microsoft.com/office/powerpoint/2010/main" val="31217302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37AE08-6C00-4410-A677-5B8D3F072294}"/>
              </a:ext>
            </a:extLst>
          </p:cNvPr>
          <p:cNvSpPr>
            <a:spLocks noGrp="1"/>
          </p:cNvSpPr>
          <p:nvPr>
            <p:ph type="title"/>
          </p:nvPr>
        </p:nvSpPr>
        <p:spPr>
          <a:xfrm>
            <a:off x="0" y="196057"/>
            <a:ext cx="9020113" cy="765571"/>
          </a:xfrm>
        </p:spPr>
        <p:txBody>
          <a:bodyPr>
            <a:noAutofit/>
          </a:bodyPr>
          <a:lstStyle/>
          <a:p>
            <a:r>
              <a:rPr lang="en-US" sz="2400">
                <a:latin typeface="Arial" panose="020B0604020202020204" pitchFamily="34" charset="0"/>
                <a:cs typeface="Arial" panose="020B0604020202020204" pitchFamily="34" charset="0"/>
              </a:rPr>
              <a:t>The lab with the smaller uncertainties will typically produce larger TURs, giving you more space to be in tolerance!</a:t>
            </a:r>
          </a:p>
        </p:txBody>
      </p:sp>
      <p:pic>
        <p:nvPicPr>
          <p:cNvPr id="4" name="Content Placeholder 3">
            <a:extLst>
              <a:ext uri="{FF2B5EF4-FFF2-40B4-BE49-F238E27FC236}">
                <a16:creationId xmlns:a16="http://schemas.microsoft.com/office/drawing/2014/main" id="{5745FFC6-4358-42A1-867D-C37E195A5964}"/>
              </a:ext>
            </a:extLst>
          </p:cNvPr>
          <p:cNvPicPr>
            <a:picLocks noGrp="1" noChangeAspect="1"/>
          </p:cNvPicPr>
          <p:nvPr>
            <p:ph idx="1"/>
          </p:nvPr>
        </p:nvPicPr>
        <p:blipFill>
          <a:blip r:embed="rId2"/>
          <a:stretch>
            <a:fillRect/>
          </a:stretch>
        </p:blipFill>
        <p:spPr>
          <a:xfrm>
            <a:off x="1532545" y="1589692"/>
            <a:ext cx="6078909" cy="3229420"/>
          </a:xfrm>
          <a:prstGeom prst="rect">
            <a:avLst/>
          </a:prstGeom>
        </p:spPr>
      </p:pic>
    </p:spTree>
    <p:extLst>
      <p:ext uri="{BB962C8B-B14F-4D97-AF65-F5344CB8AC3E}">
        <p14:creationId xmlns:p14="http://schemas.microsoft.com/office/powerpoint/2010/main" val="326888926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37AE08-6C00-4410-A677-5B8D3F072294}"/>
              </a:ext>
            </a:extLst>
          </p:cNvPr>
          <p:cNvSpPr>
            <a:spLocks noGrp="1"/>
          </p:cNvSpPr>
          <p:nvPr>
            <p:ph type="title"/>
          </p:nvPr>
        </p:nvSpPr>
        <p:spPr>
          <a:xfrm>
            <a:off x="0" y="20620"/>
            <a:ext cx="9073662" cy="765571"/>
          </a:xfrm>
        </p:spPr>
        <p:txBody>
          <a:bodyPr>
            <a:noAutofit/>
          </a:bodyPr>
          <a:lstStyle/>
          <a:p>
            <a:pPr algn="ctr"/>
            <a:r>
              <a:rPr lang="en-US" sz="2400">
                <a:latin typeface="Arial" panose="020B0604020202020204" pitchFamily="34" charset="0"/>
                <a:ea typeface="Calibri" panose="020F0502020204030204" pitchFamily="34" charset="0"/>
                <a:cs typeface="Arial" panose="020B0604020202020204" pitchFamily="34" charset="0"/>
              </a:rPr>
              <a:t>The lab with the larger uncertainties will typically produce smaller  TURs, giving you less space to be in tolerance!</a:t>
            </a:r>
          </a:p>
        </p:txBody>
      </p:sp>
      <p:pic>
        <p:nvPicPr>
          <p:cNvPr id="7" name="Content Placeholder 6" descr="A picture containing indoor, sitting&#10;&#10;Description automatically generated">
            <a:extLst>
              <a:ext uri="{FF2B5EF4-FFF2-40B4-BE49-F238E27FC236}">
                <a16:creationId xmlns:a16="http://schemas.microsoft.com/office/drawing/2014/main" id="{34851589-7CD4-4777-8288-8A41AD024F6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5400000">
            <a:off x="2702096" y="1526408"/>
            <a:ext cx="3739808" cy="2804856"/>
          </a:xfrm>
        </p:spPr>
      </p:pic>
    </p:spTree>
    <p:extLst>
      <p:ext uri="{BB962C8B-B14F-4D97-AF65-F5344CB8AC3E}">
        <p14:creationId xmlns:p14="http://schemas.microsoft.com/office/powerpoint/2010/main" val="371496820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CD3D8E-70CD-78CE-FED5-2E47F60AD581}"/>
              </a:ext>
            </a:extLst>
          </p:cNvPr>
          <p:cNvSpPr>
            <a:spLocks noGrp="1"/>
          </p:cNvSpPr>
          <p:nvPr>
            <p:ph type="title"/>
          </p:nvPr>
        </p:nvSpPr>
        <p:spPr/>
        <p:txBody>
          <a:bodyPr>
            <a:normAutofit/>
          </a:bodyPr>
          <a:lstStyle/>
          <a:p>
            <a:r>
              <a:rPr lang="en-US" sz="2400">
                <a:latin typeface="Arial" panose="020B0604020202020204" pitchFamily="34" charset="0"/>
                <a:cs typeface="Arial" panose="020B0604020202020204" pitchFamily="34" charset="0"/>
              </a:rPr>
              <a:t>EOPR</a:t>
            </a:r>
          </a:p>
        </p:txBody>
      </p:sp>
      <p:sp>
        <p:nvSpPr>
          <p:cNvPr id="3" name="Content Placeholder 2">
            <a:extLst>
              <a:ext uri="{FF2B5EF4-FFF2-40B4-BE49-F238E27FC236}">
                <a16:creationId xmlns:a16="http://schemas.microsoft.com/office/drawing/2014/main" id="{42D3F000-4819-D751-9073-0099C4C4F9F3}"/>
              </a:ext>
            </a:extLst>
          </p:cNvPr>
          <p:cNvSpPr>
            <a:spLocks noGrp="1"/>
          </p:cNvSpPr>
          <p:nvPr>
            <p:ph idx="1"/>
          </p:nvPr>
        </p:nvSpPr>
        <p:spPr>
          <a:xfrm>
            <a:off x="768095" y="1404250"/>
            <a:ext cx="7607808" cy="3202686"/>
          </a:xfrm>
        </p:spPr>
        <p:txBody>
          <a:bodyPr vert="horz" lIns="68580" tIns="34290" rIns="68580" bIns="34290" rtlCol="0" anchor="t">
            <a:normAutofit/>
          </a:bodyPr>
          <a:lstStyle/>
          <a:p>
            <a:r>
              <a:rPr lang="en-US" sz="1600">
                <a:solidFill>
                  <a:schemeClr val="tx1"/>
                </a:solidFill>
                <a:latin typeface="Calibri" panose="020F0502020204030204" pitchFamily="34" charset="0"/>
                <a:ea typeface="Calibri" panose="020F0502020204030204" pitchFamily="34" charset="0"/>
                <a:cs typeface="Calibri" panose="020F0502020204030204" pitchFamily="34" charset="0"/>
              </a:rPr>
              <a:t>In simplistic terms, End of Period Reliability is defined as the number of calibrations resulting in acceptance criteria being met divided by the total number of calibrations. This formula to determine "In-Tolerance" Reliability from historical data is easy to replicate in Excel. The formula is </a:t>
            </a:r>
            <a:r>
              <a:rPr lang="en-US" sz="1600" b="1">
                <a:solidFill>
                  <a:schemeClr val="tx1"/>
                </a:solidFill>
                <a:latin typeface="Calibri" panose="020F0502020204030204" pitchFamily="34" charset="0"/>
                <a:ea typeface="Calibri" panose="020F0502020204030204" pitchFamily="34" charset="0"/>
                <a:cs typeface="Calibri" panose="020F0502020204030204" pitchFamily="34" charset="0"/>
              </a:rPr>
              <a:t>Sample Size = ln(1-Confidence)/ln(Target Reliability)  </a:t>
            </a:r>
          </a:p>
          <a:p>
            <a:endParaRPr lang="en-US" sz="1600">
              <a:solidFill>
                <a:schemeClr val="tx1"/>
              </a:solidFill>
              <a:latin typeface="Calibri" panose="020F0502020204030204" pitchFamily="34" charset="0"/>
              <a:ea typeface="Calibri" panose="020F0502020204030204" pitchFamily="34" charset="0"/>
              <a:cs typeface="Calibri" panose="020F0502020204030204" pitchFamily="34" charset="0"/>
            </a:endParaRPr>
          </a:p>
          <a:p>
            <a:r>
              <a:rPr lang="en-US" sz="1600">
                <a:solidFill>
                  <a:schemeClr val="tx1"/>
                </a:solidFill>
                <a:latin typeface="Calibri" panose="020F0502020204030204" pitchFamily="34" charset="0"/>
                <a:ea typeface="Calibri" panose="020F0502020204030204" pitchFamily="34" charset="0"/>
                <a:cs typeface="Calibri" panose="020F0502020204030204" pitchFamily="34" charset="0"/>
              </a:rPr>
              <a:t>If we use the formula for Sample Size above, we will need over 59 (58.4) samples to use a joint probability distribution associated with many TUR-based methods. </a:t>
            </a:r>
          </a:p>
          <a:p>
            <a:endParaRPr lang="en-US" sz="1600">
              <a:solidFill>
                <a:schemeClr val="tx1"/>
              </a:solidFill>
              <a:latin typeface="Calibri" panose="020F0502020204030204" pitchFamily="34" charset="0"/>
              <a:ea typeface="Calibri" panose="020F0502020204030204" pitchFamily="34" charset="0"/>
              <a:cs typeface="Calibri" panose="020F0502020204030204" pitchFamily="34" charset="0"/>
            </a:endParaRPr>
          </a:p>
          <a:p>
            <a:r>
              <a:rPr lang="en-US" sz="1600">
                <a:solidFill>
                  <a:schemeClr val="tx1"/>
                </a:solidFill>
                <a:latin typeface="Calibri" panose="020F0502020204030204" pitchFamily="34" charset="0"/>
                <a:ea typeface="Calibri" panose="020F0502020204030204" pitchFamily="34" charset="0"/>
                <a:cs typeface="Calibri" panose="020F0502020204030204" pitchFamily="34" charset="0"/>
              </a:rPr>
              <a:t>There is more with EOPR as the rules to establish EOPR can be subjective. Things such as how many first-time calibrations are counted, broken instruments included, are calibrations with different due dates, or calibrations that are extended included, what about post-dating, and so on.</a:t>
            </a:r>
          </a:p>
          <a:p>
            <a:endParaRPr lang="en-US"/>
          </a:p>
          <a:p>
            <a:pPr marL="0" indent="0"/>
            <a:endParaRPr lang="en-US" sz="1350"/>
          </a:p>
          <a:p>
            <a:endParaRPr lang="en-US" sz="1350"/>
          </a:p>
          <a:p>
            <a:endParaRPr lang="en-US"/>
          </a:p>
        </p:txBody>
      </p:sp>
      <p:pic>
        <p:nvPicPr>
          <p:cNvPr id="5" name="Picture 4">
            <a:extLst>
              <a:ext uri="{FF2B5EF4-FFF2-40B4-BE49-F238E27FC236}">
                <a16:creationId xmlns:a16="http://schemas.microsoft.com/office/drawing/2014/main" id="{5BE0176F-0DEF-C6CB-7608-3C1E944516D8}"/>
              </a:ext>
            </a:extLst>
          </p:cNvPr>
          <p:cNvPicPr>
            <a:picLocks noChangeAspect="1"/>
          </p:cNvPicPr>
          <p:nvPr/>
        </p:nvPicPr>
        <p:blipFill>
          <a:blip r:embed="rId2"/>
          <a:stretch>
            <a:fillRect/>
          </a:stretch>
        </p:blipFill>
        <p:spPr>
          <a:xfrm>
            <a:off x="2933532" y="380598"/>
            <a:ext cx="3276935" cy="682294"/>
          </a:xfrm>
          <a:prstGeom prst="rect">
            <a:avLst/>
          </a:prstGeom>
        </p:spPr>
      </p:pic>
    </p:spTree>
    <p:extLst>
      <p:ext uri="{BB962C8B-B14F-4D97-AF65-F5344CB8AC3E}">
        <p14:creationId xmlns:p14="http://schemas.microsoft.com/office/powerpoint/2010/main" val="290969029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CD3D8E-70CD-78CE-FED5-2E47F60AD581}"/>
              </a:ext>
            </a:extLst>
          </p:cNvPr>
          <p:cNvSpPr>
            <a:spLocks noGrp="1"/>
          </p:cNvSpPr>
          <p:nvPr>
            <p:ph type="title"/>
          </p:nvPr>
        </p:nvSpPr>
        <p:spPr/>
        <p:txBody>
          <a:bodyPr/>
          <a:lstStyle/>
          <a:p>
            <a:r>
              <a:rPr lang="en-US">
                <a:latin typeface="Arial" panose="020B0604020202020204" pitchFamily="34" charset="0"/>
                <a:cs typeface="Arial" panose="020B0604020202020204" pitchFamily="34" charset="0"/>
              </a:rPr>
              <a:t>EOPR</a:t>
            </a:r>
          </a:p>
        </p:txBody>
      </p:sp>
      <p:pic>
        <p:nvPicPr>
          <p:cNvPr id="8" name="Picture 7">
            <a:extLst>
              <a:ext uri="{FF2B5EF4-FFF2-40B4-BE49-F238E27FC236}">
                <a16:creationId xmlns:a16="http://schemas.microsoft.com/office/drawing/2014/main" id="{8E563C8C-09FB-A58E-D833-CDEB00DC18DC}"/>
              </a:ext>
            </a:extLst>
          </p:cNvPr>
          <p:cNvPicPr>
            <a:picLocks noChangeAspect="1"/>
          </p:cNvPicPr>
          <p:nvPr/>
        </p:nvPicPr>
        <p:blipFill rotWithShape="1">
          <a:blip r:embed="rId2"/>
          <a:srcRect l="1363" t="1102" r="1466"/>
          <a:stretch/>
        </p:blipFill>
        <p:spPr>
          <a:xfrm>
            <a:off x="915100" y="904458"/>
            <a:ext cx="7330045" cy="3764894"/>
          </a:xfrm>
          <a:prstGeom prst="rect">
            <a:avLst/>
          </a:prstGeom>
        </p:spPr>
      </p:pic>
      <p:sp>
        <p:nvSpPr>
          <p:cNvPr id="10" name="TextBox 9">
            <a:extLst>
              <a:ext uri="{FF2B5EF4-FFF2-40B4-BE49-F238E27FC236}">
                <a16:creationId xmlns:a16="http://schemas.microsoft.com/office/drawing/2014/main" id="{8D2E50AF-75F7-BD19-DE85-D7E008A82C2D}"/>
              </a:ext>
            </a:extLst>
          </p:cNvPr>
          <p:cNvSpPr txBox="1"/>
          <p:nvPr/>
        </p:nvSpPr>
        <p:spPr>
          <a:xfrm>
            <a:off x="213756" y="4603388"/>
            <a:ext cx="8144244" cy="300082"/>
          </a:xfrm>
          <a:prstGeom prst="rect">
            <a:avLst/>
          </a:prstGeom>
          <a:noFill/>
        </p:spPr>
        <p:txBody>
          <a:bodyPr wrap="square">
            <a:spAutoFit/>
          </a:bodyPr>
          <a:lstStyle/>
          <a:p>
            <a:r>
              <a:rPr lang="en-US" sz="1350">
                <a:latin typeface="Calibri" panose="020F0502020204030204" pitchFamily="34" charset="0"/>
                <a:ea typeface="Calibri" panose="020F0502020204030204" pitchFamily="34" charset="0"/>
                <a:cs typeface="Calibri" panose="020F0502020204030204" pitchFamily="34" charset="0"/>
              </a:rPr>
              <a:t>From Risk Mitigation Strategies for Compliance Testing by Jonathan Harben and Paul Reese</a:t>
            </a:r>
          </a:p>
        </p:txBody>
      </p:sp>
    </p:spTree>
    <p:extLst>
      <p:ext uri="{BB962C8B-B14F-4D97-AF65-F5344CB8AC3E}">
        <p14:creationId xmlns:p14="http://schemas.microsoft.com/office/powerpoint/2010/main" val="21631393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FFFFA21-CDEE-6549-804C-98C96BBADC6A}"/>
              </a:ext>
            </a:extLst>
          </p:cNvPr>
          <p:cNvSpPr>
            <a:spLocks noGrp="1"/>
          </p:cNvSpPr>
          <p:nvPr>
            <p:ph type="title"/>
          </p:nvPr>
        </p:nvSpPr>
        <p:spPr>
          <a:xfrm>
            <a:off x="365760" y="74847"/>
            <a:ext cx="8229600" cy="562356"/>
          </a:xfrm>
        </p:spPr>
        <p:txBody>
          <a:bodyPr/>
          <a:lstStyle/>
          <a:p>
            <a:r>
              <a:rPr lang="en-US"/>
              <a:t>History</a:t>
            </a:r>
          </a:p>
        </p:txBody>
      </p:sp>
      <p:pic>
        <p:nvPicPr>
          <p:cNvPr id="5" name="Content Placeholder 4">
            <a:extLst>
              <a:ext uri="{FF2B5EF4-FFF2-40B4-BE49-F238E27FC236}">
                <a16:creationId xmlns:a16="http://schemas.microsoft.com/office/drawing/2014/main" id="{87F3265D-2EC6-9A49-D304-3CA38AE811DC}"/>
              </a:ext>
            </a:extLst>
          </p:cNvPr>
          <p:cNvPicPr>
            <a:picLocks noChangeAspect="1"/>
          </p:cNvPicPr>
          <p:nvPr/>
        </p:nvPicPr>
        <p:blipFill rotWithShape="1">
          <a:blip r:embed="rId2"/>
          <a:srcRect l="4904" t="2887" r="1166" b="-1000"/>
          <a:stretch/>
        </p:blipFill>
        <p:spPr>
          <a:xfrm>
            <a:off x="150276" y="637203"/>
            <a:ext cx="3645869" cy="4385047"/>
          </a:xfrm>
          <a:prstGeom prst="rect">
            <a:avLst/>
          </a:prstGeom>
        </p:spPr>
      </p:pic>
      <p:pic>
        <p:nvPicPr>
          <p:cNvPr id="6" name="Picture 5">
            <a:extLst>
              <a:ext uri="{FF2B5EF4-FFF2-40B4-BE49-F238E27FC236}">
                <a16:creationId xmlns:a16="http://schemas.microsoft.com/office/drawing/2014/main" id="{1EE455D6-1FDD-3CA2-D3E8-F57318663563}"/>
              </a:ext>
            </a:extLst>
          </p:cNvPr>
          <p:cNvPicPr>
            <a:picLocks noChangeAspect="1"/>
          </p:cNvPicPr>
          <p:nvPr/>
        </p:nvPicPr>
        <p:blipFill>
          <a:blip r:embed="rId3"/>
          <a:stretch>
            <a:fillRect/>
          </a:stretch>
        </p:blipFill>
        <p:spPr>
          <a:xfrm>
            <a:off x="3796144" y="74847"/>
            <a:ext cx="4041285" cy="4947403"/>
          </a:xfrm>
          <a:prstGeom prst="rect">
            <a:avLst/>
          </a:prstGeom>
        </p:spPr>
      </p:pic>
      <p:sp>
        <p:nvSpPr>
          <p:cNvPr id="7" name="TextBox 6">
            <a:extLst>
              <a:ext uri="{FF2B5EF4-FFF2-40B4-BE49-F238E27FC236}">
                <a16:creationId xmlns:a16="http://schemas.microsoft.com/office/drawing/2014/main" id="{AC251700-1D69-2927-DF65-F80B231D9C8B}"/>
              </a:ext>
            </a:extLst>
          </p:cNvPr>
          <p:cNvSpPr txBox="1"/>
          <p:nvPr/>
        </p:nvSpPr>
        <p:spPr>
          <a:xfrm>
            <a:off x="7792406" y="3469068"/>
            <a:ext cx="1201318" cy="1569660"/>
          </a:xfrm>
          <a:prstGeom prst="rect">
            <a:avLst/>
          </a:prstGeom>
          <a:noFill/>
        </p:spPr>
        <p:txBody>
          <a:bodyPr wrap="square">
            <a:spAutoFit/>
          </a:bodyPr>
          <a:lstStyle/>
          <a:p>
            <a:r>
              <a:rPr lang="en-US" sz="1200" b="1">
                <a:solidFill>
                  <a:schemeClr val="bg1"/>
                </a:solidFill>
              </a:rPr>
              <a:t>From Calibration in Regulated Industries: </a:t>
            </a:r>
          </a:p>
          <a:p>
            <a:r>
              <a:rPr lang="en-US" sz="1200" b="1">
                <a:solidFill>
                  <a:schemeClr val="bg1"/>
                </a:solidFill>
              </a:rPr>
              <a:t>Federal Agency use of ANSI Z540.3 and ISO 17025 – </a:t>
            </a:r>
            <a:r>
              <a:rPr lang="en-US" sz="1200" b="1" err="1">
                <a:solidFill>
                  <a:schemeClr val="bg1"/>
                </a:solidFill>
              </a:rPr>
              <a:t>P.Reese</a:t>
            </a:r>
            <a:endParaRPr lang="en-US" sz="1200" b="1">
              <a:solidFill>
                <a:schemeClr val="bg1"/>
              </a:solidFill>
            </a:endParaRPr>
          </a:p>
        </p:txBody>
      </p:sp>
    </p:spTree>
    <p:extLst>
      <p:ext uri="{BB962C8B-B14F-4D97-AF65-F5344CB8AC3E}">
        <p14:creationId xmlns:p14="http://schemas.microsoft.com/office/powerpoint/2010/main" val="167457166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CD3D8E-70CD-78CE-FED5-2E47F60AD581}"/>
              </a:ext>
            </a:extLst>
          </p:cNvPr>
          <p:cNvSpPr>
            <a:spLocks noGrp="1"/>
          </p:cNvSpPr>
          <p:nvPr>
            <p:ph type="title"/>
          </p:nvPr>
        </p:nvSpPr>
        <p:spPr>
          <a:xfrm>
            <a:off x="0" y="-17395"/>
            <a:ext cx="8144244" cy="990600"/>
          </a:xfrm>
        </p:spPr>
        <p:txBody>
          <a:bodyPr/>
          <a:lstStyle/>
          <a:p>
            <a:r>
              <a:rPr lang="en-US">
                <a:latin typeface="Arial" panose="020B0604020202020204" pitchFamily="34" charset="0"/>
                <a:cs typeface="Arial" panose="020B0604020202020204" pitchFamily="34" charset="0"/>
              </a:rPr>
              <a:t>EOPR</a:t>
            </a:r>
          </a:p>
        </p:txBody>
      </p:sp>
      <p:pic>
        <p:nvPicPr>
          <p:cNvPr id="3" name="Picture 2" descr="Text&#10;&#10;Description automatically generated">
            <a:extLst>
              <a:ext uri="{FF2B5EF4-FFF2-40B4-BE49-F238E27FC236}">
                <a16:creationId xmlns:a16="http://schemas.microsoft.com/office/drawing/2014/main" id="{28032C8C-EECC-FD1B-7631-EFE2CD3DEF5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157711" y="1084706"/>
            <a:ext cx="3851427" cy="2177126"/>
          </a:xfrm>
          <a:prstGeom prst="rect">
            <a:avLst/>
          </a:prstGeom>
          <a:noFill/>
          <a:ln>
            <a:noFill/>
          </a:ln>
        </p:spPr>
      </p:pic>
      <p:sp>
        <p:nvSpPr>
          <p:cNvPr id="6" name="TextBox 5">
            <a:extLst>
              <a:ext uri="{FF2B5EF4-FFF2-40B4-BE49-F238E27FC236}">
                <a16:creationId xmlns:a16="http://schemas.microsoft.com/office/drawing/2014/main" id="{C2ACE0BF-6261-E799-575F-6E7428C5C5E0}"/>
              </a:ext>
            </a:extLst>
          </p:cNvPr>
          <p:cNvSpPr txBox="1"/>
          <p:nvPr/>
        </p:nvSpPr>
        <p:spPr>
          <a:xfrm>
            <a:off x="0" y="4112857"/>
            <a:ext cx="8763545" cy="584775"/>
          </a:xfrm>
          <a:prstGeom prst="rect">
            <a:avLst/>
          </a:prstGeom>
          <a:noFill/>
        </p:spPr>
        <p:txBody>
          <a:bodyPr wrap="square">
            <a:spAutoFit/>
          </a:bodyPr>
          <a:lstStyle/>
          <a:p>
            <a:r>
              <a:rPr lang="en-US" sz="1600">
                <a:latin typeface="Calibri" panose="020F0502020204030204" pitchFamily="34" charset="0"/>
                <a:ea typeface="Calibri" panose="020F0502020204030204" pitchFamily="34" charset="0"/>
              </a:rPr>
              <a:t>Note: the interval is the estimate, that is, 0.977 is not a reliability estimate, but merely a lower bound of a confidence interval estimate</a:t>
            </a:r>
          </a:p>
        </p:txBody>
      </p:sp>
      <p:sp>
        <p:nvSpPr>
          <p:cNvPr id="8" name="TextBox 7">
            <a:extLst>
              <a:ext uri="{FF2B5EF4-FFF2-40B4-BE49-F238E27FC236}">
                <a16:creationId xmlns:a16="http://schemas.microsoft.com/office/drawing/2014/main" id="{51F4A211-C7D8-9060-57C4-B4D14D78B5B9}"/>
              </a:ext>
            </a:extLst>
          </p:cNvPr>
          <p:cNvSpPr txBox="1"/>
          <p:nvPr/>
        </p:nvSpPr>
        <p:spPr>
          <a:xfrm>
            <a:off x="212679" y="945131"/>
            <a:ext cx="5100638" cy="1694503"/>
          </a:xfrm>
          <a:prstGeom prst="rect">
            <a:avLst/>
          </a:prstGeom>
          <a:noFill/>
        </p:spPr>
        <p:txBody>
          <a:bodyPr wrap="square">
            <a:spAutoFit/>
          </a:bodyPr>
          <a:lstStyle/>
          <a:p>
            <a:r>
              <a:rPr lang="en-US" sz="1600">
                <a:latin typeface="Calibri" panose="020F0502020204030204" pitchFamily="34" charset="0"/>
                <a:ea typeface="Calibri" panose="020F0502020204030204" pitchFamily="34" charset="0"/>
              </a:rPr>
              <a:t>Reliability Considerations may include:  </a:t>
            </a:r>
          </a:p>
          <a:p>
            <a:endParaRPr lang="en-US" sz="1600">
              <a:latin typeface="Calibri" panose="020F0502020204030204" pitchFamily="34" charset="0"/>
              <a:ea typeface="Calibri" panose="020F0502020204030204" pitchFamily="34" charset="0"/>
            </a:endParaRPr>
          </a:p>
          <a:p>
            <a:pPr marL="257175" indent="-257175">
              <a:lnSpc>
                <a:spcPct val="106000"/>
              </a:lnSpc>
              <a:spcAft>
                <a:spcPts val="600"/>
              </a:spcAft>
              <a:buFont typeface="Symbol" panose="05050102010706020507" pitchFamily="18" charset="2"/>
              <a:buChar char=""/>
            </a:pPr>
            <a:r>
              <a:rPr lang="en-US" sz="1600">
                <a:latin typeface="Calibri" panose="020F0502020204030204" pitchFamily="34" charset="0"/>
                <a:ea typeface="Calibri" panose="020F0502020204030204" pitchFamily="34" charset="0"/>
              </a:rPr>
              <a:t>Reliability decreases with time after calibration </a:t>
            </a:r>
          </a:p>
          <a:p>
            <a:pPr marL="257175" indent="-257175">
              <a:lnSpc>
                <a:spcPct val="106000"/>
              </a:lnSpc>
              <a:buFont typeface="Symbol" panose="05050102010706020507" pitchFamily="18" charset="2"/>
              <a:buChar char=""/>
            </a:pPr>
            <a:r>
              <a:rPr lang="en-US" sz="1600">
                <a:latin typeface="Calibri" panose="020F0502020204030204" pitchFamily="34" charset="0"/>
                <a:ea typeface="Calibri" panose="020F0502020204030204" pitchFamily="34" charset="0"/>
              </a:rPr>
              <a:t>How much testing is required to demonstrate reliability with confidence?</a:t>
            </a:r>
          </a:p>
          <a:p>
            <a:pPr marL="257175" indent="-257175">
              <a:lnSpc>
                <a:spcPct val="106000"/>
              </a:lnSpc>
              <a:buFont typeface="Symbol" panose="05050102010706020507" pitchFamily="18" charset="2"/>
              <a:buChar char=""/>
            </a:pPr>
            <a:r>
              <a:rPr lang="en-US" sz="1600" i="1">
                <a:latin typeface="Calibri" panose="020F0502020204030204" pitchFamily="34" charset="0"/>
                <a:ea typeface="Calibri" panose="020F0502020204030204" pitchFamily="34" charset="0"/>
              </a:rPr>
              <a:t>A priori</a:t>
            </a:r>
            <a:r>
              <a:rPr lang="en-US" sz="1600">
                <a:latin typeface="Calibri" panose="020F0502020204030204" pitchFamily="34" charset="0"/>
                <a:ea typeface="Calibri" panose="020F0502020204030204" pitchFamily="34" charset="0"/>
              </a:rPr>
              <a:t> knowledge of the M&amp;TE   </a:t>
            </a:r>
          </a:p>
        </p:txBody>
      </p:sp>
      <p:sp>
        <p:nvSpPr>
          <p:cNvPr id="10" name="TextBox 9">
            <a:extLst>
              <a:ext uri="{FF2B5EF4-FFF2-40B4-BE49-F238E27FC236}">
                <a16:creationId xmlns:a16="http://schemas.microsoft.com/office/drawing/2014/main" id="{4FBC9EA0-3995-DC3F-8CE6-99AB8E7A7790}"/>
              </a:ext>
            </a:extLst>
          </p:cNvPr>
          <p:cNvSpPr txBox="1"/>
          <p:nvPr/>
        </p:nvSpPr>
        <p:spPr>
          <a:xfrm>
            <a:off x="212679" y="2601580"/>
            <a:ext cx="5100638" cy="1077218"/>
          </a:xfrm>
          <a:prstGeom prst="rect">
            <a:avLst/>
          </a:prstGeom>
          <a:noFill/>
        </p:spPr>
        <p:txBody>
          <a:bodyPr wrap="square">
            <a:spAutoFit/>
          </a:bodyPr>
          <a:lstStyle/>
          <a:p>
            <a:r>
              <a:rPr lang="en-US" sz="1600">
                <a:latin typeface="Calibri" panose="020F0502020204030204" pitchFamily="34" charset="0"/>
                <a:ea typeface="Calibri" panose="020F0502020204030204" pitchFamily="34" charset="0"/>
              </a:rPr>
              <a:t>Reliability Analysis of M&amp;TE should be based on similar instrumentation manufacture, model #, calibration intervals. What should be avoided is intermixing different M&amp;TE with different calibration intervals. </a:t>
            </a:r>
          </a:p>
        </p:txBody>
      </p:sp>
    </p:spTree>
    <p:extLst>
      <p:ext uri="{BB962C8B-B14F-4D97-AF65-F5344CB8AC3E}">
        <p14:creationId xmlns:p14="http://schemas.microsoft.com/office/powerpoint/2010/main" val="163491938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CD3D8E-70CD-78CE-FED5-2E47F60AD581}"/>
              </a:ext>
            </a:extLst>
          </p:cNvPr>
          <p:cNvSpPr>
            <a:spLocks noGrp="1"/>
          </p:cNvSpPr>
          <p:nvPr>
            <p:ph type="title"/>
          </p:nvPr>
        </p:nvSpPr>
        <p:spPr>
          <a:xfrm>
            <a:off x="71355" y="0"/>
            <a:ext cx="8144244" cy="990600"/>
          </a:xfrm>
        </p:spPr>
        <p:txBody>
          <a:bodyPr/>
          <a:lstStyle/>
          <a:p>
            <a:r>
              <a:rPr lang="en-US">
                <a:latin typeface="Arial" panose="020B0604020202020204" pitchFamily="34" charset="0"/>
                <a:cs typeface="Arial" panose="020B0604020202020204" pitchFamily="34" charset="0"/>
              </a:rPr>
              <a:t>EOPR</a:t>
            </a:r>
          </a:p>
        </p:txBody>
      </p:sp>
      <p:pic>
        <p:nvPicPr>
          <p:cNvPr id="1026" name="Picture 2">
            <a:extLst>
              <a:ext uri="{FF2B5EF4-FFF2-40B4-BE49-F238E27FC236}">
                <a16:creationId xmlns:a16="http://schemas.microsoft.com/office/drawing/2014/main" id="{1E2B946A-1F2F-A5E3-696E-C41AFD9B7C7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465"/>
          <a:stretch/>
        </p:blipFill>
        <p:spPr bwMode="auto">
          <a:xfrm>
            <a:off x="1321482" y="412355"/>
            <a:ext cx="5847668" cy="320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5EF7375B-FAD5-2116-F0D6-EF0B841F4288}"/>
              </a:ext>
            </a:extLst>
          </p:cNvPr>
          <p:cNvSpPr txBox="1"/>
          <p:nvPr/>
        </p:nvSpPr>
        <p:spPr>
          <a:xfrm>
            <a:off x="71355" y="3592721"/>
            <a:ext cx="9005190" cy="1569660"/>
          </a:xfrm>
          <a:prstGeom prst="rect">
            <a:avLst/>
          </a:prstGeom>
          <a:noFill/>
        </p:spPr>
        <p:txBody>
          <a:bodyPr wrap="square">
            <a:spAutoFit/>
          </a:bodyPr>
          <a:lstStyle/>
          <a:p>
            <a:r>
              <a:rPr lang="en-US" sz="1600">
                <a:latin typeface="Calibri" panose="020F0502020204030204" pitchFamily="34" charset="0"/>
                <a:ea typeface="Calibri" panose="020F0502020204030204" pitchFamily="34" charset="0"/>
                <a:cs typeface="Calibri" panose="020F0502020204030204" pitchFamily="34" charset="0"/>
              </a:rPr>
              <a:t>When  trying for a particular EOPR at a specific confidence interval, what you are doing is creating a tolerance around your EOPR.</a:t>
            </a:r>
          </a:p>
          <a:p>
            <a:endParaRPr lang="en-US" sz="1600">
              <a:latin typeface="Calibri" panose="020F0502020204030204" pitchFamily="34" charset="0"/>
              <a:ea typeface="Calibri" panose="020F0502020204030204" pitchFamily="34" charset="0"/>
              <a:cs typeface="Calibri" panose="020F0502020204030204" pitchFamily="34" charset="0"/>
            </a:endParaRPr>
          </a:p>
          <a:p>
            <a:r>
              <a:rPr lang="en-US" sz="1600">
                <a:latin typeface="Calibri" panose="020F0502020204030204" pitchFamily="34" charset="0"/>
                <a:ea typeface="Calibri" panose="020F0502020204030204" pitchFamily="34" charset="0"/>
                <a:cs typeface="Calibri" panose="020F0502020204030204" pitchFamily="34" charset="0"/>
              </a:rPr>
              <a:t>So, for 89 % EOPR at 95 % confidence with 26 samples, the (conservative) EOPR is  ~89 % (89 % to 100 %). One should always take the calculated lower binomial bound as the worst case EOPR.</a:t>
            </a:r>
          </a:p>
          <a:p>
            <a:r>
              <a:rPr lang="en-US" sz="1600">
                <a:latin typeface="Calibri" panose="020F0502020204030204" pitchFamily="34" charset="0"/>
                <a:ea typeface="Calibri" panose="020F0502020204030204" pitchFamily="34" charset="0"/>
                <a:cs typeface="Calibri" panose="020F0502020204030204" pitchFamily="34" charset="0"/>
              </a:rPr>
              <a:t>But for the same EOPR with only 13 samples, EOPR is 79.42 % (79 % to 100 % as shown above)</a:t>
            </a:r>
          </a:p>
        </p:txBody>
      </p:sp>
    </p:spTree>
    <p:extLst>
      <p:ext uri="{BB962C8B-B14F-4D97-AF65-F5344CB8AC3E}">
        <p14:creationId xmlns:p14="http://schemas.microsoft.com/office/powerpoint/2010/main" val="311763972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FC0D4D-3F0C-F6E1-8208-F0693CB0AB44}"/>
              </a:ext>
            </a:extLst>
          </p:cNvPr>
          <p:cNvSpPr>
            <a:spLocks noGrp="1"/>
          </p:cNvSpPr>
          <p:nvPr>
            <p:ph type="title"/>
          </p:nvPr>
        </p:nvSpPr>
        <p:spPr/>
        <p:txBody>
          <a:bodyPr/>
          <a:lstStyle/>
          <a:p>
            <a:r>
              <a:rPr lang="en-US"/>
              <a:t>Ref Standard Stability / EOPR</a:t>
            </a:r>
          </a:p>
        </p:txBody>
      </p:sp>
      <p:pic>
        <p:nvPicPr>
          <p:cNvPr id="4" name="Content Placeholder 3" descr="A black line with black text&#10;&#10;Description automatically generated">
            <a:extLst>
              <a:ext uri="{FF2B5EF4-FFF2-40B4-BE49-F238E27FC236}">
                <a16:creationId xmlns:a16="http://schemas.microsoft.com/office/drawing/2014/main" id="{5BE0176F-0DEF-C6CB-7608-3C1E944516D8}"/>
              </a:ext>
            </a:extLst>
          </p:cNvPr>
          <p:cNvPicPr>
            <a:picLocks noGrp="1" noChangeAspect="1"/>
          </p:cNvPicPr>
          <p:nvPr>
            <p:ph idx="1"/>
          </p:nvPr>
        </p:nvPicPr>
        <p:blipFill>
          <a:blip r:embed="rId3"/>
          <a:stretch>
            <a:fillRect/>
          </a:stretch>
        </p:blipFill>
        <p:spPr>
          <a:xfrm>
            <a:off x="611830" y="1064103"/>
            <a:ext cx="2436019" cy="507206"/>
          </a:xfrm>
          <a:prstGeom prst="rect">
            <a:avLst/>
          </a:prstGeom>
        </p:spPr>
      </p:pic>
      <p:sp>
        <p:nvSpPr>
          <p:cNvPr id="6" name="TextBox 5">
            <a:extLst>
              <a:ext uri="{FF2B5EF4-FFF2-40B4-BE49-F238E27FC236}">
                <a16:creationId xmlns:a16="http://schemas.microsoft.com/office/drawing/2014/main" id="{3ECDE093-46EE-EAEA-8F9C-435DD20CBAD9}"/>
              </a:ext>
            </a:extLst>
          </p:cNvPr>
          <p:cNvSpPr txBox="1"/>
          <p:nvPr/>
        </p:nvSpPr>
        <p:spPr>
          <a:xfrm>
            <a:off x="508001" y="1777703"/>
            <a:ext cx="3672901" cy="3008516"/>
          </a:xfrm>
          <a:prstGeom prst="rect">
            <a:avLst/>
          </a:prstGeom>
          <a:noFill/>
        </p:spPr>
        <p:txBody>
          <a:bodyPr wrap="square">
            <a:spAutoFit/>
          </a:bodyPr>
          <a:lstStyle/>
          <a:p>
            <a:r>
              <a:rPr lang="en-US" sz="1600" b="1">
                <a:latin typeface="Calibri" panose="020F0502020204030204" pitchFamily="34" charset="0"/>
                <a:ea typeface="Calibri" panose="020F0502020204030204" pitchFamily="34" charset="0"/>
                <a:cs typeface="Times New Roman" panose="02020603050405020304" pitchFamily="18" charset="0"/>
              </a:rPr>
              <a:t>Sample Size = ln(1-Confidence)/ln(Target Reliability).</a:t>
            </a:r>
          </a:p>
          <a:p>
            <a:endParaRPr lang="en-US" sz="1350">
              <a:latin typeface="Calibri" panose="020F0502020204030204" pitchFamily="34" charset="0"/>
              <a:ea typeface="Calibri" panose="020F0502020204030204" pitchFamily="34" charset="0"/>
              <a:cs typeface="Times New Roman" panose="02020603050405020304" pitchFamily="18" charset="0"/>
            </a:endParaRPr>
          </a:p>
          <a:p>
            <a:r>
              <a:rPr lang="en-US" sz="1600">
                <a:latin typeface="Calibri" panose="020F0502020204030204" pitchFamily="34" charset="0"/>
                <a:ea typeface="Calibri" panose="020F0502020204030204" pitchFamily="34" charset="0"/>
                <a:cs typeface="Times New Roman" panose="02020603050405020304" pitchFamily="18" charset="0"/>
              </a:rPr>
              <a:t>This is a formula for calculating with enough confidence how many samples one would need to prove a tolerance or say stability from one calibration to the next.</a:t>
            </a:r>
          </a:p>
          <a:p>
            <a:endParaRPr lang="en-US" sz="1600">
              <a:latin typeface="Calibri" panose="020F0502020204030204" pitchFamily="34" charset="0"/>
              <a:ea typeface="Calibri" panose="020F0502020204030204" pitchFamily="34" charset="0"/>
              <a:cs typeface="Times New Roman" panose="02020603050405020304" pitchFamily="18" charset="0"/>
            </a:endParaRPr>
          </a:p>
          <a:p>
            <a:r>
              <a:rPr lang="en-US" sz="1600">
                <a:latin typeface="Calibri" panose="020F0502020204030204" pitchFamily="34" charset="0"/>
                <a:ea typeface="Calibri" panose="020F0502020204030204" pitchFamily="34" charset="0"/>
                <a:cs typeface="Times New Roman" panose="02020603050405020304" pitchFamily="18" charset="0"/>
              </a:rPr>
              <a:t>For our example, we needed 59 samples with 0 failures, when that did not happen, we needed more samples. </a:t>
            </a:r>
            <a:endParaRPr lang="en-US" sz="1600"/>
          </a:p>
        </p:txBody>
      </p:sp>
      <p:pic>
        <p:nvPicPr>
          <p:cNvPr id="7" name="Picture 6" descr="A screenshot of a computer&#10;&#10;Description automatically generated">
            <a:extLst>
              <a:ext uri="{FF2B5EF4-FFF2-40B4-BE49-F238E27FC236}">
                <a16:creationId xmlns:a16="http://schemas.microsoft.com/office/drawing/2014/main" id="{0C0AE2A9-BAAF-38F7-9741-A15090355F5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03771" y="1064102"/>
            <a:ext cx="4458176" cy="3273743"/>
          </a:xfrm>
          <a:prstGeom prst="rect">
            <a:avLst/>
          </a:prstGeom>
          <a:noFill/>
        </p:spPr>
      </p:pic>
    </p:spTree>
    <p:extLst>
      <p:ext uri="{BB962C8B-B14F-4D97-AF65-F5344CB8AC3E}">
        <p14:creationId xmlns:p14="http://schemas.microsoft.com/office/powerpoint/2010/main" val="116466582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aph of population data&#10;&#10;Description automatically generated">
            <a:extLst>
              <a:ext uri="{FF2B5EF4-FFF2-40B4-BE49-F238E27FC236}">
                <a16:creationId xmlns:a16="http://schemas.microsoft.com/office/drawing/2014/main" id="{5F0E1848-42E0-61B8-3AA7-17D47A41CE9B}"/>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17346" y="952500"/>
            <a:ext cx="4963309" cy="3603346"/>
          </a:xfrm>
          <a:prstGeom prst="rect">
            <a:avLst/>
          </a:prstGeom>
          <a:noFill/>
        </p:spPr>
      </p:pic>
      <p:sp>
        <p:nvSpPr>
          <p:cNvPr id="5" name="Title 1">
            <a:extLst>
              <a:ext uri="{FF2B5EF4-FFF2-40B4-BE49-F238E27FC236}">
                <a16:creationId xmlns:a16="http://schemas.microsoft.com/office/drawing/2014/main" id="{A2FFF7EF-6296-5315-7FD3-B4DFE75537A9}"/>
              </a:ext>
            </a:extLst>
          </p:cNvPr>
          <p:cNvSpPr>
            <a:spLocks noGrp="1"/>
          </p:cNvSpPr>
          <p:nvPr>
            <p:ph type="title"/>
          </p:nvPr>
        </p:nvSpPr>
        <p:spPr>
          <a:xfrm>
            <a:off x="508001" y="457200"/>
            <a:ext cx="8144244" cy="990600"/>
          </a:xfrm>
        </p:spPr>
        <p:txBody>
          <a:bodyPr/>
          <a:lstStyle/>
          <a:p>
            <a:r>
              <a:rPr lang="en-US"/>
              <a:t>Ref Standard Stability / EOPR</a:t>
            </a:r>
          </a:p>
        </p:txBody>
      </p:sp>
      <p:sp>
        <p:nvSpPr>
          <p:cNvPr id="6" name="TextBox 5">
            <a:extLst>
              <a:ext uri="{FF2B5EF4-FFF2-40B4-BE49-F238E27FC236}">
                <a16:creationId xmlns:a16="http://schemas.microsoft.com/office/drawing/2014/main" id="{7248FF7A-E1E4-09C3-BF47-7D88F1A8D14B}"/>
              </a:ext>
            </a:extLst>
          </p:cNvPr>
          <p:cNvSpPr txBox="1"/>
          <p:nvPr/>
        </p:nvSpPr>
        <p:spPr>
          <a:xfrm>
            <a:off x="432547" y="1166705"/>
            <a:ext cx="3834119" cy="1569660"/>
          </a:xfrm>
          <a:prstGeom prst="rect">
            <a:avLst/>
          </a:prstGeom>
          <a:noFill/>
        </p:spPr>
        <p:txBody>
          <a:bodyPr wrap="square">
            <a:spAutoFit/>
          </a:bodyPr>
          <a:lstStyle/>
          <a:p>
            <a:r>
              <a:rPr lang="en-US" sz="1600">
                <a:latin typeface="Calibri" panose="020F0502020204030204" pitchFamily="34" charset="0"/>
                <a:ea typeface="Calibri" panose="020F0502020204030204" pitchFamily="34" charset="0"/>
                <a:cs typeface="Calibri" panose="020F0502020204030204" pitchFamily="34" charset="0"/>
              </a:rPr>
              <a:t>What we found was 171 load cells and sampled the stability criteria at 10 %, 50 %, and 100 % test points with 95.77 % confidence that are population of sampled load cells was better than 0.05 % from year-to-year</a:t>
            </a:r>
          </a:p>
        </p:txBody>
      </p:sp>
      <p:pic>
        <p:nvPicPr>
          <p:cNvPr id="7" name="Picture 6">
            <a:extLst>
              <a:ext uri="{FF2B5EF4-FFF2-40B4-BE49-F238E27FC236}">
                <a16:creationId xmlns:a16="http://schemas.microsoft.com/office/drawing/2014/main" id="{88774789-8223-AA74-D1CD-04A476DADFD3}"/>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01123" y="2908416"/>
            <a:ext cx="3527761" cy="1366631"/>
          </a:xfrm>
          <a:prstGeom prst="rect">
            <a:avLst/>
          </a:prstGeom>
          <a:noFill/>
          <a:ln>
            <a:noFill/>
          </a:ln>
        </p:spPr>
      </p:pic>
    </p:spTree>
    <p:extLst>
      <p:ext uri="{BB962C8B-B14F-4D97-AF65-F5344CB8AC3E}">
        <p14:creationId xmlns:p14="http://schemas.microsoft.com/office/powerpoint/2010/main" val="5065047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8" name="Title 1"/>
          <p:cNvSpPr txBox="1">
            <a:spLocks noGrp="1"/>
          </p:cNvSpPr>
          <p:nvPr>
            <p:ph type="title"/>
          </p:nvPr>
        </p:nvSpPr>
        <p:spPr>
          <a:xfrm>
            <a:off x="457200" y="38101"/>
            <a:ext cx="8229600" cy="360992"/>
          </a:xfrm>
          <a:prstGeom prst="rect">
            <a:avLst/>
          </a:prstGeom>
        </p:spPr>
        <p:txBody>
          <a:bodyPr>
            <a:noAutofit/>
          </a:bodyPr>
          <a:lstStyle>
            <a:lvl1pPr defTabSz="1779874">
              <a:defRPr sz="4672"/>
            </a:lvl1pPr>
          </a:lstStyle>
          <a:p>
            <a:r>
              <a:rPr sz="2400"/>
              <a:t>Basics – The Quality of the Measurement System</a:t>
            </a:r>
          </a:p>
        </p:txBody>
      </p:sp>
      <p:sp>
        <p:nvSpPr>
          <p:cNvPr id="2179" name="Content Placeholder 3"/>
          <p:cNvSpPr txBox="1">
            <a:spLocks noGrp="1"/>
          </p:cNvSpPr>
          <p:nvPr>
            <p:ph type="body" idx="1"/>
          </p:nvPr>
        </p:nvSpPr>
        <p:spPr>
          <a:xfrm>
            <a:off x="457200" y="482613"/>
            <a:ext cx="8324850" cy="4499564"/>
          </a:xfrm>
          <a:prstGeom prst="rect">
            <a:avLst/>
          </a:prstGeom>
        </p:spPr>
        <p:txBody>
          <a:bodyPr>
            <a:normAutofit fontScale="32500" lnSpcReduction="20000"/>
          </a:bodyPr>
          <a:lstStyle/>
          <a:p>
            <a:pPr marL="0" indent="0" defTabSz="896033">
              <a:spcBef>
                <a:spcPts val="563"/>
              </a:spcBef>
              <a:defRPr sz="4704"/>
            </a:pPr>
            <a:r>
              <a:rPr sz="4900">
                <a:solidFill>
                  <a:schemeClr val="tx1"/>
                </a:solidFill>
                <a:latin typeface="Calibri" panose="020F0502020204030204" pitchFamily="34" charset="0"/>
                <a:ea typeface="Calibri" panose="020F0502020204030204" pitchFamily="34" charset="0"/>
                <a:cs typeface="Calibri" panose="020F0502020204030204" pitchFamily="34" charset="0"/>
              </a:rPr>
              <a:t>A method for characterizing the quality of a measurement system relative to a specific tolerance to be measured is defined in three documents.  </a:t>
            </a:r>
            <a:endParaRPr lang="en-US" sz="4900">
              <a:solidFill>
                <a:schemeClr val="tx1"/>
              </a:solidFill>
              <a:latin typeface="Calibri" panose="020F0502020204030204" pitchFamily="34" charset="0"/>
              <a:ea typeface="Calibri" panose="020F0502020204030204" pitchFamily="34" charset="0"/>
              <a:cs typeface="Calibri" panose="020F0502020204030204" pitchFamily="34" charset="0"/>
            </a:endParaRPr>
          </a:p>
          <a:p>
            <a:pPr marL="0" indent="0" defTabSz="896033">
              <a:spcBef>
                <a:spcPts val="563"/>
              </a:spcBef>
              <a:defRPr sz="4704"/>
            </a:pPr>
            <a:endParaRPr>
              <a:latin typeface="Calibri" panose="020F0502020204030204" pitchFamily="34" charset="0"/>
              <a:ea typeface="Calibri" panose="020F0502020204030204" pitchFamily="34" charset="0"/>
              <a:cs typeface="Calibri" panose="020F0502020204030204" pitchFamily="34" charset="0"/>
            </a:endParaRPr>
          </a:p>
          <a:p>
            <a:pPr marL="507018" lvl="1" indent="-360014" defTabSz="448056">
              <a:spcBef>
                <a:spcPts val="563"/>
              </a:spcBef>
              <a:defRPr sz="4704"/>
            </a:pPr>
            <a:r>
              <a:rPr>
                <a:latin typeface="Calibri" panose="020F0502020204030204" pitchFamily="34" charset="0"/>
                <a:ea typeface="Calibri" panose="020F0502020204030204" pitchFamily="34" charset="0"/>
                <a:cs typeface="Calibri" panose="020F0502020204030204" pitchFamily="34" charset="0"/>
              </a:rPr>
              <a:t>JCGM 106:2012 </a:t>
            </a:r>
            <a:r>
              <a:rPr sz="2800">
                <a:latin typeface="Calibri" panose="020F0502020204030204" pitchFamily="34" charset="0"/>
                <a:ea typeface="Calibri" panose="020F0502020204030204" pitchFamily="34" charset="0"/>
                <a:cs typeface="Calibri" panose="020F0502020204030204" pitchFamily="34" charset="0"/>
              </a:rPr>
              <a:t>defines the </a:t>
            </a:r>
            <a:r>
              <a:rPr i="1">
                <a:latin typeface="Calibri" panose="020F0502020204030204" pitchFamily="34" charset="0"/>
                <a:ea typeface="Calibri" panose="020F0502020204030204" pitchFamily="34" charset="0"/>
                <a:cs typeface="Calibri" panose="020F0502020204030204" pitchFamily="34" charset="0"/>
              </a:rPr>
              <a:t>measurement capability index </a:t>
            </a:r>
            <a:r>
              <a:rPr>
                <a:latin typeface="Calibri" panose="020F0502020204030204" pitchFamily="34" charset="0"/>
                <a:ea typeface="Calibri" panose="020F0502020204030204" pitchFamily="34" charset="0"/>
                <a:cs typeface="Calibri" panose="020F0502020204030204" pitchFamily="34" charset="0"/>
              </a:rPr>
              <a:t>(</a:t>
            </a:r>
            <a:r>
              <a:rPr i="1">
                <a:latin typeface="Calibri" panose="020F0502020204030204" pitchFamily="34" charset="0"/>
                <a:ea typeface="Calibri" panose="020F0502020204030204" pitchFamily="34" charset="0"/>
                <a:cs typeface="Calibri" panose="020F0502020204030204" pitchFamily="34" charset="0"/>
                <a:sym typeface="Times New Roman"/>
              </a:rPr>
              <a:t>C</a:t>
            </a:r>
            <a:r>
              <a:rPr i="1" baseline="-11654">
                <a:latin typeface="Calibri" panose="020F0502020204030204" pitchFamily="34" charset="0"/>
                <a:ea typeface="Calibri" panose="020F0502020204030204" pitchFamily="34" charset="0"/>
                <a:cs typeface="Calibri" panose="020F0502020204030204" pitchFamily="34" charset="0"/>
                <a:sym typeface="Times New Roman"/>
              </a:rPr>
              <a:t>m</a:t>
            </a:r>
            <a:r>
              <a:rPr>
                <a:latin typeface="Calibri" panose="020F0502020204030204" pitchFamily="34" charset="0"/>
                <a:ea typeface="Calibri" panose="020F0502020204030204" pitchFamily="34" charset="0"/>
                <a:cs typeface="Calibri" panose="020F0502020204030204" pitchFamily="34" charset="0"/>
              </a:rPr>
              <a:t>)</a:t>
            </a:r>
            <a:endParaRPr sz="2720">
              <a:latin typeface="Calibri" panose="020F0502020204030204" pitchFamily="34" charset="0"/>
              <a:ea typeface="Calibri" panose="020F0502020204030204" pitchFamily="34" charset="0"/>
              <a:cs typeface="Calibri" panose="020F0502020204030204" pitchFamily="34" charset="0"/>
            </a:endParaRPr>
          </a:p>
          <a:p>
            <a:pPr marL="507018" lvl="1" indent="-360014" defTabSz="448056">
              <a:spcBef>
                <a:spcPts val="563"/>
              </a:spcBef>
              <a:defRPr sz="4704"/>
            </a:pPr>
            <a:r>
              <a:rPr>
                <a:latin typeface="Calibri" panose="020F0502020204030204" pitchFamily="34" charset="0"/>
                <a:ea typeface="Calibri" panose="020F0502020204030204" pitchFamily="34" charset="0"/>
                <a:cs typeface="Calibri" panose="020F0502020204030204" pitchFamily="34" charset="0"/>
              </a:rPr>
              <a:t>ASME B89.7.4.1-2005 uses the same definition for </a:t>
            </a:r>
            <a:r>
              <a:rPr i="1">
                <a:latin typeface="Calibri" panose="020F0502020204030204" pitchFamily="34" charset="0"/>
                <a:ea typeface="Calibri" panose="020F0502020204030204" pitchFamily="34" charset="0"/>
                <a:cs typeface="Calibri" panose="020F0502020204030204" pitchFamily="34" charset="0"/>
                <a:sym typeface="Times New Roman"/>
              </a:rPr>
              <a:t>C</a:t>
            </a:r>
            <a:r>
              <a:rPr i="1" baseline="-11654">
                <a:latin typeface="Calibri" panose="020F0502020204030204" pitchFamily="34" charset="0"/>
                <a:ea typeface="Calibri" panose="020F0502020204030204" pitchFamily="34" charset="0"/>
                <a:cs typeface="Calibri" panose="020F0502020204030204" pitchFamily="34" charset="0"/>
                <a:sym typeface="Times New Roman"/>
              </a:rPr>
              <a:t>m</a:t>
            </a:r>
            <a:endParaRPr sz="1323">
              <a:latin typeface="Calibri" panose="020F0502020204030204" pitchFamily="34" charset="0"/>
              <a:ea typeface="Calibri" panose="020F0502020204030204" pitchFamily="34" charset="0"/>
              <a:cs typeface="Calibri" panose="020F0502020204030204" pitchFamily="34" charset="0"/>
            </a:endParaRPr>
          </a:p>
          <a:p>
            <a:pPr marL="507018" lvl="1" indent="-360014" defTabSz="448056">
              <a:spcBef>
                <a:spcPts val="563"/>
              </a:spcBef>
              <a:defRPr sz="4704"/>
            </a:pPr>
            <a:r>
              <a:rPr>
                <a:latin typeface="Calibri" panose="020F0502020204030204" pitchFamily="34" charset="0"/>
                <a:ea typeface="Calibri" panose="020F0502020204030204" pitchFamily="34" charset="0"/>
                <a:cs typeface="Calibri" panose="020F0502020204030204" pitchFamily="34" charset="0"/>
              </a:rPr>
              <a:t>ANSI/NCSL Z540.3-2006 redefines </a:t>
            </a:r>
            <a:r>
              <a:rPr i="1">
                <a:latin typeface="Calibri" panose="020F0502020204030204" pitchFamily="34" charset="0"/>
                <a:ea typeface="Calibri" panose="020F0502020204030204" pitchFamily="34" charset="0"/>
                <a:cs typeface="Calibri" panose="020F0502020204030204" pitchFamily="34" charset="0"/>
              </a:rPr>
              <a:t>the test uncertainty ratio </a:t>
            </a:r>
            <a:r>
              <a:rPr>
                <a:latin typeface="Calibri" panose="020F0502020204030204" pitchFamily="34" charset="0"/>
                <a:ea typeface="Calibri" panose="020F0502020204030204" pitchFamily="34" charset="0"/>
                <a:cs typeface="Calibri" panose="020F0502020204030204" pitchFamily="34" charset="0"/>
              </a:rPr>
              <a:t>(</a:t>
            </a:r>
            <a:r>
              <a:rPr>
                <a:latin typeface="Calibri" panose="020F0502020204030204" pitchFamily="34" charset="0"/>
                <a:ea typeface="Calibri" panose="020F0502020204030204" pitchFamily="34" charset="0"/>
                <a:cs typeface="Calibri" panose="020F0502020204030204" pitchFamily="34" charset="0"/>
                <a:sym typeface="Times New Roman"/>
              </a:rPr>
              <a:t>TUR</a:t>
            </a:r>
            <a:r>
              <a:rPr>
                <a:latin typeface="Calibri" panose="020F0502020204030204" pitchFamily="34" charset="0"/>
                <a:ea typeface="Calibri" panose="020F0502020204030204" pitchFamily="34" charset="0"/>
                <a:cs typeface="Calibri" panose="020F0502020204030204" pitchFamily="34" charset="0"/>
              </a:rPr>
              <a:t>) with respect to the GUM</a:t>
            </a:r>
            <a:endParaRPr sz="2720">
              <a:latin typeface="Calibri" panose="020F0502020204030204" pitchFamily="34" charset="0"/>
              <a:ea typeface="Calibri" panose="020F0502020204030204" pitchFamily="34" charset="0"/>
              <a:cs typeface="Calibri" panose="020F0502020204030204" pitchFamily="34" charset="0"/>
            </a:endParaRPr>
          </a:p>
          <a:p>
            <a:pPr lvl="1" indent="84010" defTabSz="448056">
              <a:spcBef>
                <a:spcPts val="563"/>
              </a:spcBef>
              <a:defRPr sz="4704"/>
            </a:pPr>
            <a:endParaRPr sz="1323">
              <a:latin typeface="Calibri" panose="020F0502020204030204" pitchFamily="34" charset="0"/>
              <a:ea typeface="Calibri" panose="020F0502020204030204" pitchFamily="34" charset="0"/>
              <a:cs typeface="Calibri" panose="020F0502020204030204" pitchFamily="34" charset="0"/>
            </a:endParaRPr>
          </a:p>
          <a:p>
            <a:pPr marL="0" indent="0" defTabSz="896033">
              <a:spcBef>
                <a:spcPts val="563"/>
              </a:spcBef>
              <a:defRPr sz="4704"/>
            </a:pPr>
            <a:endParaRPr sz="1544">
              <a:latin typeface="Calibri" panose="020F0502020204030204" pitchFamily="34" charset="0"/>
              <a:ea typeface="Calibri" panose="020F0502020204030204" pitchFamily="34" charset="0"/>
              <a:cs typeface="Calibri" panose="020F0502020204030204" pitchFamily="34" charset="0"/>
            </a:endParaRPr>
          </a:p>
          <a:p>
            <a:pPr marL="0" indent="0" defTabSz="896033">
              <a:spcBef>
                <a:spcPts val="563"/>
              </a:spcBef>
              <a:defRPr sz="4704"/>
            </a:pPr>
            <a:endParaRPr sz="1544">
              <a:latin typeface="Calibri" panose="020F0502020204030204" pitchFamily="34" charset="0"/>
              <a:ea typeface="Calibri" panose="020F0502020204030204" pitchFamily="34" charset="0"/>
              <a:cs typeface="Calibri" panose="020F0502020204030204" pitchFamily="34" charset="0"/>
            </a:endParaRPr>
          </a:p>
          <a:p>
            <a:pPr marL="0" indent="0" defTabSz="448056">
              <a:spcBef>
                <a:spcPts val="1538"/>
              </a:spcBef>
              <a:defRPr sz="4704"/>
            </a:pPr>
            <a:endParaRPr lang="en-US">
              <a:latin typeface="Calibri" panose="020F0502020204030204" pitchFamily="34" charset="0"/>
              <a:ea typeface="Calibri" panose="020F0502020204030204" pitchFamily="34" charset="0"/>
              <a:cs typeface="Calibri" panose="020F0502020204030204" pitchFamily="34" charset="0"/>
            </a:endParaRPr>
          </a:p>
          <a:p>
            <a:pPr marL="0" indent="0" defTabSz="448056">
              <a:spcBef>
                <a:spcPts val="1538"/>
              </a:spcBef>
              <a:defRPr sz="4704"/>
            </a:pPr>
            <a:r>
              <a:rPr sz="4900">
                <a:solidFill>
                  <a:schemeClr val="tx1"/>
                </a:solidFill>
                <a:latin typeface="Calibri" panose="020F0502020204030204" pitchFamily="34" charset="0"/>
                <a:ea typeface="Calibri" panose="020F0502020204030204" pitchFamily="34" charset="0"/>
                <a:cs typeface="Calibri" panose="020F0502020204030204" pitchFamily="34" charset="0"/>
              </a:rPr>
              <a:t>The </a:t>
            </a:r>
            <a:r>
              <a:rPr sz="4900" i="1">
                <a:solidFill>
                  <a:srgbClr val="006BBC"/>
                </a:solidFill>
                <a:latin typeface="Calibri" panose="020F0502020204030204" pitchFamily="34" charset="0"/>
                <a:ea typeface="Calibri" panose="020F0502020204030204" pitchFamily="34" charset="0"/>
                <a:cs typeface="Calibri" panose="020F0502020204030204" pitchFamily="34" charset="0"/>
                <a:sym typeface="Times New Roman"/>
              </a:rPr>
              <a:t>C</a:t>
            </a:r>
            <a:r>
              <a:rPr sz="4900" i="1" baseline="-12462">
                <a:solidFill>
                  <a:srgbClr val="006BBC"/>
                </a:solidFill>
                <a:latin typeface="Calibri" panose="020F0502020204030204" pitchFamily="34" charset="0"/>
                <a:ea typeface="Calibri" panose="020F0502020204030204" pitchFamily="34" charset="0"/>
                <a:cs typeface="Calibri" panose="020F0502020204030204" pitchFamily="34" charset="0"/>
                <a:sym typeface="Times New Roman"/>
              </a:rPr>
              <a:t>m</a:t>
            </a:r>
            <a:r>
              <a:rPr sz="4900">
                <a:solidFill>
                  <a:schemeClr val="tx1"/>
                </a:solidFill>
                <a:latin typeface="Calibri" panose="020F0502020204030204" pitchFamily="34" charset="0"/>
                <a:ea typeface="Calibri" panose="020F0502020204030204" pitchFamily="34" charset="0"/>
                <a:cs typeface="Calibri" panose="020F0502020204030204" pitchFamily="34" charset="0"/>
              </a:rPr>
              <a:t> and </a:t>
            </a:r>
            <a:r>
              <a:rPr sz="4900" i="1">
                <a:solidFill>
                  <a:srgbClr val="006BBC"/>
                </a:solidFill>
                <a:latin typeface="Calibri" panose="020F0502020204030204" pitchFamily="34" charset="0"/>
                <a:ea typeface="Calibri" panose="020F0502020204030204" pitchFamily="34" charset="0"/>
                <a:cs typeface="Calibri" panose="020F0502020204030204" pitchFamily="34" charset="0"/>
                <a:sym typeface="Times New Roman"/>
              </a:rPr>
              <a:t>TUR</a:t>
            </a:r>
            <a:r>
              <a:rPr sz="4900">
                <a:solidFill>
                  <a:schemeClr val="tx1"/>
                </a:solidFill>
                <a:latin typeface="Calibri" panose="020F0502020204030204" pitchFamily="34" charset="0"/>
                <a:ea typeface="Calibri" panose="020F0502020204030204" pitchFamily="34" charset="0"/>
                <a:cs typeface="Calibri" panose="020F0502020204030204" pitchFamily="34" charset="0"/>
              </a:rPr>
              <a:t> are useful indicators of the quality of the measurement system (i.e., large </a:t>
            </a:r>
            <a:r>
              <a:rPr sz="4900" i="1">
                <a:solidFill>
                  <a:srgbClr val="006BBC"/>
                </a:solidFill>
                <a:latin typeface="Calibri" panose="020F0502020204030204" pitchFamily="34" charset="0"/>
                <a:ea typeface="Calibri" panose="020F0502020204030204" pitchFamily="34" charset="0"/>
                <a:cs typeface="Calibri" panose="020F0502020204030204" pitchFamily="34" charset="0"/>
                <a:sym typeface="Times New Roman"/>
              </a:rPr>
              <a:t>C</a:t>
            </a:r>
            <a:r>
              <a:rPr sz="4900" i="1" baseline="-12462">
                <a:solidFill>
                  <a:srgbClr val="006BBC"/>
                </a:solidFill>
                <a:latin typeface="Calibri" panose="020F0502020204030204" pitchFamily="34" charset="0"/>
                <a:ea typeface="Calibri" panose="020F0502020204030204" pitchFamily="34" charset="0"/>
                <a:cs typeface="Calibri" panose="020F0502020204030204" pitchFamily="34" charset="0"/>
                <a:sym typeface="Times New Roman"/>
              </a:rPr>
              <a:t>m</a:t>
            </a:r>
            <a:r>
              <a:rPr sz="4900" i="1">
                <a:solidFill>
                  <a:schemeClr val="tx1"/>
                </a:solidFill>
                <a:latin typeface="Calibri" panose="020F0502020204030204" pitchFamily="34" charset="0"/>
                <a:ea typeface="Calibri" panose="020F0502020204030204" pitchFamily="34" charset="0"/>
                <a:cs typeface="Calibri" panose="020F0502020204030204" pitchFamily="34" charset="0"/>
              </a:rPr>
              <a:t> or </a:t>
            </a:r>
            <a:r>
              <a:rPr sz="4900" i="1">
                <a:solidFill>
                  <a:schemeClr val="tx1"/>
                </a:solidFill>
                <a:latin typeface="Calibri" panose="020F0502020204030204" pitchFamily="34" charset="0"/>
                <a:ea typeface="Calibri" panose="020F0502020204030204" pitchFamily="34" charset="0"/>
                <a:cs typeface="Calibri" panose="020F0502020204030204" pitchFamily="34" charset="0"/>
                <a:sym typeface="Times New Roman"/>
              </a:rPr>
              <a:t>TUR</a:t>
            </a:r>
            <a:r>
              <a:rPr sz="4900" i="1">
                <a:solidFill>
                  <a:schemeClr val="tx1"/>
                </a:solidFill>
                <a:latin typeface="Calibri" panose="020F0502020204030204" pitchFamily="34" charset="0"/>
                <a:ea typeface="Calibri" panose="020F0502020204030204" pitchFamily="34" charset="0"/>
                <a:cs typeface="Calibri" panose="020F0502020204030204" pitchFamily="34" charset="0"/>
              </a:rPr>
              <a:t> </a:t>
            </a:r>
            <a:r>
              <a:rPr sz="4900">
                <a:solidFill>
                  <a:schemeClr val="tx1"/>
                </a:solidFill>
                <a:latin typeface="Calibri" panose="020F0502020204030204" pitchFamily="34" charset="0"/>
                <a:ea typeface="Calibri" panose="020F0502020204030204" pitchFamily="34" charset="0"/>
                <a:cs typeface="Calibri" panose="020F0502020204030204" pitchFamily="34" charset="0"/>
              </a:rPr>
              <a:t>is indicative of low measurement uncertainty compared with the tolerance). </a:t>
            </a:r>
          </a:p>
          <a:p>
            <a:pPr marL="0" indent="0" defTabSz="448056">
              <a:spcBef>
                <a:spcPts val="1163"/>
              </a:spcBef>
              <a:defRPr sz="4704"/>
            </a:pPr>
            <a:r>
              <a:rPr sz="4900">
                <a:solidFill>
                  <a:schemeClr val="tx1"/>
                </a:solidFill>
                <a:latin typeface="Calibri" panose="020F0502020204030204" pitchFamily="34" charset="0"/>
                <a:ea typeface="Calibri" panose="020F0502020204030204" pitchFamily="34" charset="0"/>
                <a:cs typeface="Calibri" panose="020F0502020204030204" pitchFamily="34" charset="0"/>
              </a:rPr>
              <a:t>As defined in the references, </a:t>
            </a:r>
            <a:r>
              <a:rPr sz="4900" i="1">
                <a:solidFill>
                  <a:srgbClr val="006BBC"/>
                </a:solidFill>
                <a:latin typeface="Calibri" panose="020F0502020204030204" pitchFamily="34" charset="0"/>
                <a:ea typeface="Calibri" panose="020F0502020204030204" pitchFamily="34" charset="0"/>
                <a:cs typeface="Calibri" panose="020F0502020204030204" pitchFamily="34" charset="0"/>
                <a:sym typeface="Times New Roman"/>
              </a:rPr>
              <a:t>C</a:t>
            </a:r>
            <a:r>
              <a:rPr sz="4900" i="1" baseline="-12462">
                <a:solidFill>
                  <a:srgbClr val="006BBC"/>
                </a:solidFill>
                <a:latin typeface="Calibri" panose="020F0502020204030204" pitchFamily="34" charset="0"/>
                <a:ea typeface="Calibri" panose="020F0502020204030204" pitchFamily="34" charset="0"/>
                <a:cs typeface="Calibri" panose="020F0502020204030204" pitchFamily="34" charset="0"/>
                <a:sym typeface="Times New Roman"/>
              </a:rPr>
              <a:t>m</a:t>
            </a:r>
            <a:r>
              <a:rPr sz="4900">
                <a:solidFill>
                  <a:schemeClr val="tx1"/>
                </a:solidFill>
                <a:latin typeface="Calibri" panose="020F0502020204030204" pitchFamily="34" charset="0"/>
                <a:ea typeface="Calibri" panose="020F0502020204030204" pitchFamily="34" charset="0"/>
                <a:cs typeface="Calibri" panose="020F0502020204030204" pitchFamily="34" charset="0"/>
              </a:rPr>
              <a:t> and </a:t>
            </a:r>
            <a:r>
              <a:rPr sz="4900" i="1">
                <a:solidFill>
                  <a:srgbClr val="006BBC"/>
                </a:solidFill>
                <a:latin typeface="Calibri" panose="020F0502020204030204" pitchFamily="34" charset="0"/>
                <a:ea typeface="Calibri" panose="020F0502020204030204" pitchFamily="34" charset="0"/>
                <a:cs typeface="Calibri" panose="020F0502020204030204" pitchFamily="34" charset="0"/>
                <a:sym typeface="Times New Roman"/>
              </a:rPr>
              <a:t>TUR</a:t>
            </a:r>
            <a:r>
              <a:rPr sz="4900">
                <a:solidFill>
                  <a:schemeClr val="tx1"/>
                </a:solidFill>
                <a:latin typeface="Calibri" panose="020F0502020204030204" pitchFamily="34" charset="0"/>
                <a:ea typeface="Calibri" panose="020F0502020204030204" pitchFamily="34" charset="0"/>
                <a:cs typeface="Calibri" panose="020F0502020204030204" pitchFamily="34" charset="0"/>
              </a:rPr>
              <a:t> are mathematically identical; however, there is a possibility that </a:t>
            </a:r>
            <a:r>
              <a:rPr sz="4900" i="1">
                <a:solidFill>
                  <a:srgbClr val="006BBC"/>
                </a:solidFill>
                <a:latin typeface="Calibri" panose="020F0502020204030204" pitchFamily="34" charset="0"/>
                <a:ea typeface="Calibri" panose="020F0502020204030204" pitchFamily="34" charset="0"/>
                <a:cs typeface="Calibri" panose="020F0502020204030204" pitchFamily="34" charset="0"/>
                <a:sym typeface="Times New Roman"/>
              </a:rPr>
              <a:t>TUR</a:t>
            </a:r>
            <a:r>
              <a:rPr sz="4900">
                <a:solidFill>
                  <a:schemeClr val="tx1"/>
                </a:solidFill>
                <a:latin typeface="Calibri" panose="020F0502020204030204" pitchFamily="34" charset="0"/>
                <a:ea typeface="Calibri" panose="020F0502020204030204" pitchFamily="34" charset="0"/>
                <a:cs typeface="Calibri" panose="020F0502020204030204" pitchFamily="34" charset="0"/>
              </a:rPr>
              <a:t> could be confused with an older, less rigorous definition.</a:t>
            </a:r>
          </a:p>
          <a:p>
            <a:pPr marL="0" indent="0" defTabSz="448056">
              <a:spcBef>
                <a:spcPts val="1163"/>
              </a:spcBef>
              <a:defRPr sz="4704"/>
            </a:pPr>
            <a:r>
              <a:rPr sz="4900" u="sng">
                <a:solidFill>
                  <a:schemeClr val="tx1"/>
                </a:solidFill>
                <a:latin typeface="Calibri" panose="020F0502020204030204" pitchFamily="34" charset="0"/>
                <a:ea typeface="Calibri" panose="020F0502020204030204" pitchFamily="34" charset="0"/>
                <a:cs typeface="Calibri" panose="020F0502020204030204" pitchFamily="34" charset="0"/>
              </a:rPr>
              <a:t>Therefore, </a:t>
            </a:r>
            <a:r>
              <a:rPr lang="en-US" sz="4900" u="sng">
                <a:solidFill>
                  <a:schemeClr val="tx1"/>
                </a:solidFill>
                <a:latin typeface="Calibri" panose="020F0502020204030204" pitchFamily="34" charset="0"/>
                <a:ea typeface="Calibri" panose="020F0502020204030204" pitchFamily="34" charset="0"/>
                <a:cs typeface="Calibri" panose="020F0502020204030204" pitchFamily="34" charset="0"/>
              </a:rPr>
              <a:t>we </a:t>
            </a:r>
            <a:r>
              <a:rPr sz="4900" u="sng">
                <a:solidFill>
                  <a:schemeClr val="tx1"/>
                </a:solidFill>
                <a:latin typeface="Calibri" panose="020F0502020204030204" pitchFamily="34" charset="0"/>
                <a:ea typeface="Calibri" panose="020F0502020204030204" pitchFamily="34" charset="0"/>
                <a:cs typeface="Calibri" panose="020F0502020204030204" pitchFamily="34" charset="0"/>
              </a:rPr>
              <a:t>favor the </a:t>
            </a:r>
            <a:r>
              <a:rPr sz="4900" i="1" u="sng">
                <a:solidFill>
                  <a:schemeClr val="tx1"/>
                </a:solidFill>
                <a:latin typeface="Calibri" panose="020F0502020204030204" pitchFamily="34" charset="0"/>
                <a:ea typeface="Calibri" panose="020F0502020204030204" pitchFamily="34" charset="0"/>
                <a:cs typeface="Calibri" panose="020F0502020204030204" pitchFamily="34" charset="0"/>
                <a:sym typeface="Times New Roman"/>
              </a:rPr>
              <a:t>measurement capability index</a:t>
            </a:r>
            <a:r>
              <a:rPr sz="4900" i="1" u="sng">
                <a:solidFill>
                  <a:schemeClr val="tx1"/>
                </a:solidFill>
                <a:latin typeface="Calibri" panose="020F0502020204030204" pitchFamily="34" charset="0"/>
                <a:ea typeface="Calibri" panose="020F0502020204030204" pitchFamily="34" charset="0"/>
                <a:cs typeface="Calibri" panose="020F0502020204030204" pitchFamily="34" charset="0"/>
              </a:rPr>
              <a:t> </a:t>
            </a:r>
            <a:r>
              <a:rPr sz="4900" u="sng">
                <a:solidFill>
                  <a:schemeClr val="tx1"/>
                </a:solidFill>
                <a:latin typeface="Calibri" panose="020F0502020204030204" pitchFamily="34" charset="0"/>
                <a:ea typeface="Calibri" panose="020F0502020204030204" pitchFamily="34" charset="0"/>
                <a:cs typeface="Calibri" panose="020F0502020204030204" pitchFamily="34" charset="0"/>
              </a:rPr>
              <a:t>(</a:t>
            </a:r>
            <a:r>
              <a:rPr sz="4900" i="1" u="sng">
                <a:solidFill>
                  <a:srgbClr val="006BBC"/>
                </a:solidFill>
                <a:latin typeface="Calibri" panose="020F0502020204030204" pitchFamily="34" charset="0"/>
                <a:ea typeface="Calibri" panose="020F0502020204030204" pitchFamily="34" charset="0"/>
                <a:cs typeface="Calibri" panose="020F0502020204030204" pitchFamily="34" charset="0"/>
                <a:sym typeface="Times New Roman"/>
              </a:rPr>
              <a:t>C</a:t>
            </a:r>
            <a:r>
              <a:rPr sz="4900" i="1" u="sng" baseline="-12462">
                <a:solidFill>
                  <a:srgbClr val="006BBC"/>
                </a:solidFill>
                <a:latin typeface="Calibri" panose="020F0502020204030204" pitchFamily="34" charset="0"/>
                <a:ea typeface="Calibri" panose="020F0502020204030204" pitchFamily="34" charset="0"/>
                <a:cs typeface="Calibri" panose="020F0502020204030204" pitchFamily="34" charset="0"/>
                <a:sym typeface="Times New Roman"/>
              </a:rPr>
              <a:t>m</a:t>
            </a:r>
            <a:r>
              <a:rPr sz="4900" u="sng">
                <a:solidFill>
                  <a:schemeClr val="tx1"/>
                </a:solidFill>
                <a:latin typeface="Calibri" panose="020F0502020204030204" pitchFamily="34" charset="0"/>
                <a:ea typeface="Calibri" panose="020F0502020204030204" pitchFamily="34" charset="0"/>
                <a:cs typeface="Calibri" panose="020F0502020204030204" pitchFamily="34" charset="0"/>
              </a:rPr>
              <a:t>).</a:t>
            </a:r>
          </a:p>
        </p:txBody>
      </p:sp>
      <mc:AlternateContent xmlns:mc="http://schemas.openxmlformats.org/markup-compatibility/2006" xmlns:a14="http://schemas.microsoft.com/office/drawing/2010/main">
        <mc:Choice Requires="a14">
          <p:sp>
            <p:nvSpPr>
              <p:cNvPr id="2180" name="Equation"/>
              <p:cNvSpPr txBox="1"/>
              <p:nvPr/>
            </p:nvSpPr>
            <p:spPr>
              <a:xfrm>
                <a:off x="584382" y="2337311"/>
                <a:ext cx="2179379" cy="507318"/>
              </a:xfrm>
              <a:prstGeom prst="rect">
                <a:avLst/>
              </a:prstGeom>
              <a:ln w="12700">
                <a:miter lim="400000"/>
              </a:ln>
            </p:spPr>
            <p:txBody>
              <a:bodyPr wrap="none" lIns="0" tIns="0" rIns="0" bIns="0">
                <a:spAutoFit/>
              </a:bodyPr>
              <a:lstStyle/>
              <a:p>
                <a:pPr defTabSz="342900" latinLnBrk="1">
                  <a:defRPr sz="1800"/>
                </a:pPr>
                <a14:m>
                  <m:oMathPara xmlns:m="http://schemas.openxmlformats.org/officeDocument/2006/math">
                    <m:oMathParaPr>
                      <m:jc m:val="centerGroup"/>
                    </m:oMathParaPr>
                    <m:oMath xmlns:m="http://schemas.openxmlformats.org/officeDocument/2006/math">
                      <m:sSub>
                        <m:sSubPr>
                          <m:ctrlPr>
                            <a:rPr lang="ar-AE" sz="1613" i="1" smtClean="0">
                              <a:solidFill>
                                <a:srgbClr val="006BBC"/>
                              </a:solidFill>
                              <a:latin typeface="Cambria Math" panose="02040503050406030204" pitchFamily="18" charset="0"/>
                            </a:rPr>
                          </m:ctrlPr>
                        </m:sSubPr>
                        <m:e>
                          <m:r>
                            <a:rPr lang="ar-AE" sz="1613" i="1">
                              <a:solidFill>
                                <a:srgbClr val="006BBC"/>
                              </a:solidFill>
                              <a:latin typeface="Cambria Math" panose="02040503050406030204" pitchFamily="18" charset="0"/>
                            </a:rPr>
                            <m:t>𝐶</m:t>
                          </m:r>
                        </m:e>
                        <m:sub>
                          <m:r>
                            <a:rPr lang="ar-AE" sz="1613" i="1">
                              <a:solidFill>
                                <a:srgbClr val="006BBC"/>
                              </a:solidFill>
                              <a:latin typeface="Cambria Math" panose="02040503050406030204" pitchFamily="18" charset="0"/>
                            </a:rPr>
                            <m:t>𝑚</m:t>
                          </m:r>
                        </m:sub>
                      </m:sSub>
                      <m:r>
                        <a:rPr sz="1613" i="1">
                          <a:solidFill>
                            <a:srgbClr val="000000"/>
                          </a:solidFill>
                          <a:latin typeface="Cambria Math" panose="02040503050406030204" pitchFamily="18" charset="0"/>
                        </a:rPr>
                        <m:t>=</m:t>
                      </m:r>
                      <m:f>
                        <m:fPr>
                          <m:ctrlPr>
                            <a:rPr sz="1613" i="1">
                              <a:solidFill>
                                <a:srgbClr val="000000"/>
                              </a:solidFill>
                              <a:latin typeface="Cambria Math" panose="02040503050406030204" pitchFamily="18" charset="0"/>
                            </a:rPr>
                          </m:ctrlPr>
                        </m:fPr>
                        <m:num>
                          <m:sSub>
                            <m:sSubPr>
                              <m:ctrlPr>
                                <a:rPr sz="1613" i="1">
                                  <a:solidFill>
                                    <a:srgbClr val="000000"/>
                                  </a:solidFill>
                                  <a:latin typeface="Cambria Math" panose="02040503050406030204" pitchFamily="18" charset="0"/>
                                </a:rPr>
                              </m:ctrlPr>
                            </m:sSubPr>
                            <m:e>
                              <m:r>
                                <a:rPr sz="1613" i="1">
                                  <a:solidFill>
                                    <a:srgbClr val="FF00FF"/>
                                  </a:solidFill>
                                  <a:latin typeface="Cambria Math" panose="02040503050406030204" pitchFamily="18" charset="0"/>
                                </a:rPr>
                                <m:t>𝑇</m:t>
                              </m:r>
                            </m:e>
                            <m:sub>
                              <m:r>
                                <a:rPr sz="1613" i="1">
                                  <a:solidFill>
                                    <a:srgbClr val="FF00FF"/>
                                  </a:solidFill>
                                  <a:latin typeface="Cambria Math" panose="02040503050406030204" pitchFamily="18" charset="0"/>
                                </a:rPr>
                                <m:t>𝑈</m:t>
                              </m:r>
                            </m:sub>
                          </m:sSub>
                          <m:r>
                            <a:rPr sz="1613" i="1">
                              <a:solidFill>
                                <a:srgbClr val="000000"/>
                              </a:solidFill>
                              <a:latin typeface="Cambria Math" panose="02040503050406030204" pitchFamily="18" charset="0"/>
                            </a:rPr>
                            <m:t>−</m:t>
                          </m:r>
                          <m:sSub>
                            <m:sSubPr>
                              <m:ctrlPr>
                                <a:rPr sz="1613" i="1">
                                  <a:solidFill>
                                    <a:srgbClr val="000000"/>
                                  </a:solidFill>
                                  <a:latin typeface="Cambria Math" panose="02040503050406030204" pitchFamily="18" charset="0"/>
                                </a:rPr>
                              </m:ctrlPr>
                            </m:sSubPr>
                            <m:e>
                              <m:r>
                                <a:rPr sz="1613" i="1">
                                  <a:solidFill>
                                    <a:srgbClr val="FF00FF"/>
                                  </a:solidFill>
                                  <a:latin typeface="Cambria Math" panose="02040503050406030204" pitchFamily="18" charset="0"/>
                                </a:rPr>
                                <m:t>𝑇</m:t>
                              </m:r>
                            </m:e>
                            <m:sub>
                              <m:r>
                                <a:rPr sz="1613" i="1">
                                  <a:solidFill>
                                    <a:srgbClr val="FF00FF"/>
                                  </a:solidFill>
                                  <a:latin typeface="Cambria Math" panose="02040503050406030204" pitchFamily="18" charset="0"/>
                                </a:rPr>
                                <m:t>𝐿</m:t>
                              </m:r>
                            </m:sub>
                          </m:sSub>
                        </m:num>
                        <m:den>
                          <m:r>
                            <a:rPr sz="1613" i="1">
                              <a:solidFill>
                                <a:srgbClr val="000000"/>
                              </a:solidFill>
                              <a:latin typeface="Cambria Math" panose="02040503050406030204" pitchFamily="18" charset="0"/>
                            </a:rPr>
                            <m:t>4</m:t>
                          </m:r>
                          <m:r>
                            <a:rPr sz="1613" i="1">
                              <a:solidFill>
                                <a:srgbClr val="000000"/>
                              </a:solidFill>
                              <a:latin typeface="Cambria Math" panose="02040503050406030204" pitchFamily="18" charset="0"/>
                            </a:rPr>
                            <m:t>⋅</m:t>
                          </m:r>
                          <m:sSub>
                            <m:sSubPr>
                              <m:ctrlPr>
                                <a:rPr sz="1613" i="1">
                                  <a:solidFill>
                                    <a:srgbClr val="000000"/>
                                  </a:solidFill>
                                  <a:latin typeface="Cambria Math" panose="02040503050406030204" pitchFamily="18" charset="0"/>
                                </a:rPr>
                              </m:ctrlPr>
                            </m:sSubPr>
                            <m:e>
                              <m:r>
                                <a:rPr sz="1613" i="1">
                                  <a:solidFill>
                                    <a:srgbClr val="FF0000"/>
                                  </a:solidFill>
                                  <a:latin typeface="Cambria Math" panose="02040503050406030204" pitchFamily="18" charset="0"/>
                                </a:rPr>
                                <m:t>𝑢</m:t>
                              </m:r>
                            </m:e>
                            <m:sub>
                              <m:r>
                                <a:rPr sz="1613" i="1">
                                  <a:solidFill>
                                    <a:srgbClr val="FF0000"/>
                                  </a:solidFill>
                                  <a:latin typeface="Cambria Math" panose="02040503050406030204" pitchFamily="18" charset="0"/>
                                </a:rPr>
                                <m:t>𝑚</m:t>
                              </m:r>
                            </m:sub>
                          </m:sSub>
                        </m:den>
                      </m:f>
                      <m:r>
                        <a:rPr sz="1613" i="1">
                          <a:solidFill>
                            <a:srgbClr val="000000"/>
                          </a:solidFill>
                          <a:latin typeface="Cambria Math" panose="02040503050406030204" pitchFamily="18" charset="0"/>
                        </a:rPr>
                        <m:t>=</m:t>
                      </m:r>
                      <m:f>
                        <m:fPr>
                          <m:ctrlPr>
                            <a:rPr sz="1613" i="1">
                              <a:solidFill>
                                <a:srgbClr val="000000"/>
                              </a:solidFill>
                              <a:latin typeface="Cambria Math" panose="02040503050406030204" pitchFamily="18" charset="0"/>
                            </a:rPr>
                          </m:ctrlPr>
                        </m:fPr>
                        <m:num>
                          <m:sSub>
                            <m:sSubPr>
                              <m:ctrlPr>
                                <a:rPr sz="1613" i="1">
                                  <a:solidFill>
                                    <a:srgbClr val="000000"/>
                                  </a:solidFill>
                                  <a:latin typeface="Cambria Math" panose="02040503050406030204" pitchFamily="18" charset="0"/>
                                </a:rPr>
                              </m:ctrlPr>
                            </m:sSubPr>
                            <m:e>
                              <m:r>
                                <a:rPr sz="1613" i="1">
                                  <a:solidFill>
                                    <a:srgbClr val="FF00FF"/>
                                  </a:solidFill>
                                  <a:latin typeface="Cambria Math" panose="02040503050406030204" pitchFamily="18" charset="0"/>
                                </a:rPr>
                                <m:t>𝑇</m:t>
                              </m:r>
                            </m:e>
                            <m:sub>
                              <m:r>
                                <a:rPr sz="1613" i="1">
                                  <a:solidFill>
                                    <a:srgbClr val="FF00FF"/>
                                  </a:solidFill>
                                  <a:latin typeface="Cambria Math" panose="02040503050406030204" pitchFamily="18" charset="0"/>
                                </a:rPr>
                                <m:t>𝑈</m:t>
                              </m:r>
                            </m:sub>
                          </m:sSub>
                          <m:r>
                            <a:rPr sz="1613" i="1">
                              <a:solidFill>
                                <a:srgbClr val="000000"/>
                              </a:solidFill>
                              <a:latin typeface="Cambria Math" panose="02040503050406030204" pitchFamily="18" charset="0"/>
                            </a:rPr>
                            <m:t>−</m:t>
                          </m:r>
                          <m:sSub>
                            <m:sSubPr>
                              <m:ctrlPr>
                                <a:rPr sz="1613" i="1">
                                  <a:solidFill>
                                    <a:srgbClr val="000000"/>
                                  </a:solidFill>
                                  <a:latin typeface="Cambria Math" panose="02040503050406030204" pitchFamily="18" charset="0"/>
                                </a:rPr>
                              </m:ctrlPr>
                            </m:sSubPr>
                            <m:e>
                              <m:r>
                                <a:rPr sz="1613" i="1">
                                  <a:solidFill>
                                    <a:srgbClr val="FF00FF"/>
                                  </a:solidFill>
                                  <a:latin typeface="Cambria Math" panose="02040503050406030204" pitchFamily="18" charset="0"/>
                                </a:rPr>
                                <m:t>𝑇</m:t>
                              </m:r>
                            </m:e>
                            <m:sub>
                              <m:r>
                                <a:rPr sz="1613" i="1">
                                  <a:solidFill>
                                    <a:srgbClr val="FF00FF"/>
                                  </a:solidFill>
                                  <a:latin typeface="Cambria Math" panose="02040503050406030204" pitchFamily="18" charset="0"/>
                                </a:rPr>
                                <m:t>𝐿</m:t>
                              </m:r>
                            </m:sub>
                          </m:sSub>
                        </m:num>
                        <m:den>
                          <m:r>
                            <a:rPr sz="1613" i="1">
                              <a:solidFill>
                                <a:srgbClr val="000000"/>
                              </a:solidFill>
                              <a:latin typeface="Cambria Math" panose="02040503050406030204" pitchFamily="18" charset="0"/>
                            </a:rPr>
                            <m:t>2</m:t>
                          </m:r>
                          <m:r>
                            <a:rPr sz="1613" i="1">
                              <a:solidFill>
                                <a:srgbClr val="000000"/>
                              </a:solidFill>
                              <a:latin typeface="Cambria Math" panose="02040503050406030204" pitchFamily="18" charset="0"/>
                            </a:rPr>
                            <m:t>⋅</m:t>
                          </m:r>
                          <m:sSub>
                            <m:sSubPr>
                              <m:ctrlPr>
                                <a:rPr sz="1613" i="1">
                                  <a:solidFill>
                                    <a:srgbClr val="000000"/>
                                  </a:solidFill>
                                  <a:latin typeface="Cambria Math" panose="02040503050406030204" pitchFamily="18" charset="0"/>
                                </a:rPr>
                              </m:ctrlPr>
                            </m:sSubPr>
                            <m:e>
                              <m:r>
                                <a:rPr sz="1613" i="1">
                                  <a:solidFill>
                                    <a:srgbClr val="FF0000"/>
                                  </a:solidFill>
                                  <a:latin typeface="Cambria Math" panose="02040503050406030204" pitchFamily="18" charset="0"/>
                                </a:rPr>
                                <m:t>𝑈</m:t>
                              </m:r>
                            </m:e>
                            <m:sub>
                              <m:r>
                                <a:rPr sz="1613" i="1">
                                  <a:solidFill>
                                    <a:srgbClr val="FF0000"/>
                                  </a:solidFill>
                                  <a:latin typeface="Cambria Math" panose="02040503050406030204" pitchFamily="18" charset="0"/>
                                </a:rPr>
                                <m:t>95</m:t>
                              </m:r>
                            </m:sub>
                          </m:sSub>
                        </m:den>
                      </m:f>
                    </m:oMath>
                  </m:oMathPara>
                </a14:m>
                <a:endParaRPr sz="1613"/>
              </a:p>
            </p:txBody>
          </p:sp>
        </mc:Choice>
        <mc:Fallback xmlns="">
          <p:sp>
            <p:nvSpPr>
              <p:cNvPr id="2180" name="Equation"/>
              <p:cNvSpPr txBox="1">
                <a:spLocks noRot="1" noChangeAspect="1" noMove="1" noResize="1" noEditPoints="1" noAdjustHandles="1" noChangeArrowheads="1" noChangeShapeType="1" noTextEdit="1"/>
              </p:cNvSpPr>
              <p:nvPr/>
            </p:nvSpPr>
            <p:spPr>
              <a:xfrm>
                <a:off x="584382" y="2337311"/>
                <a:ext cx="2179379" cy="507318"/>
              </a:xfrm>
              <a:prstGeom prst="rect">
                <a:avLst/>
              </a:prstGeom>
              <a:blipFill>
                <a:blip r:embed="rId2"/>
                <a:stretch>
                  <a:fillRect/>
                </a:stretch>
              </a:blipFill>
              <a:ln w="12700">
                <a:miter lim="400000"/>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81" name="Equation"/>
              <p:cNvSpPr txBox="1"/>
              <p:nvPr/>
            </p:nvSpPr>
            <p:spPr>
              <a:xfrm>
                <a:off x="3152921" y="2337299"/>
                <a:ext cx="2088264" cy="513602"/>
              </a:xfrm>
              <a:prstGeom prst="rect">
                <a:avLst/>
              </a:prstGeom>
              <a:ln w="12700">
                <a:miter lim="400000"/>
              </a:ln>
            </p:spPr>
            <p:txBody>
              <a:bodyPr wrap="none" lIns="0" tIns="0" rIns="0" bIns="0">
                <a:spAutoFit/>
              </a:bodyPr>
              <a:lstStyle/>
              <a:p>
                <a:pPr defTabSz="342900" latinLnBrk="1">
                  <a:defRPr sz="1800"/>
                </a:pPr>
                <a14:m>
                  <m:oMathPara xmlns:m="http://schemas.openxmlformats.org/officeDocument/2006/math">
                    <m:oMathParaPr>
                      <m:jc m:val="centerGroup"/>
                    </m:oMathParaPr>
                    <m:oMath xmlns:m="http://schemas.openxmlformats.org/officeDocument/2006/math">
                      <m:r>
                        <a:rPr lang="en-US" sz="1613" i="1" smtClean="0">
                          <a:solidFill>
                            <a:srgbClr val="006BBC"/>
                          </a:solidFill>
                          <a:latin typeface="Cambria Math" panose="02040503050406030204" pitchFamily="18" charset="0"/>
                        </a:rPr>
                        <m:t>𝑇𝑈𝑅</m:t>
                      </m:r>
                      <m:r>
                        <a:rPr sz="1613" i="1">
                          <a:solidFill>
                            <a:srgbClr val="000000"/>
                          </a:solidFill>
                          <a:latin typeface="Cambria Math" panose="02040503050406030204" pitchFamily="18" charset="0"/>
                        </a:rPr>
                        <m:t>=</m:t>
                      </m:r>
                      <m:f>
                        <m:fPr>
                          <m:ctrlPr>
                            <a:rPr sz="1613" i="1">
                              <a:solidFill>
                                <a:srgbClr val="000000"/>
                              </a:solidFill>
                              <a:latin typeface="Cambria Math" panose="02040503050406030204" pitchFamily="18" charset="0"/>
                            </a:rPr>
                          </m:ctrlPr>
                        </m:fPr>
                        <m:num>
                          <m:sSub>
                            <m:sSubPr>
                              <m:ctrlPr>
                                <a:rPr sz="1613" i="1">
                                  <a:solidFill>
                                    <a:srgbClr val="000000"/>
                                  </a:solidFill>
                                  <a:latin typeface="Cambria Math" panose="02040503050406030204" pitchFamily="18" charset="0"/>
                                </a:rPr>
                              </m:ctrlPr>
                            </m:sSubPr>
                            <m:e>
                              <m:r>
                                <a:rPr sz="1613" i="1">
                                  <a:solidFill>
                                    <a:srgbClr val="FF00FF"/>
                                  </a:solidFill>
                                  <a:latin typeface="Cambria Math" panose="02040503050406030204" pitchFamily="18" charset="0"/>
                                </a:rPr>
                                <m:t>𝐿</m:t>
                              </m:r>
                            </m:e>
                            <m:sub>
                              <m:r>
                                <a:rPr sz="1613" i="1">
                                  <a:solidFill>
                                    <a:srgbClr val="FF00FF"/>
                                  </a:solidFill>
                                  <a:latin typeface="Cambria Math" panose="02040503050406030204" pitchFamily="18" charset="0"/>
                                </a:rPr>
                                <m:t>𝑢𝑝𝑝𝑒𝑟</m:t>
                              </m:r>
                            </m:sub>
                          </m:sSub>
                          <m:r>
                            <a:rPr sz="1613" i="1">
                              <a:solidFill>
                                <a:srgbClr val="000000"/>
                              </a:solidFill>
                              <a:latin typeface="Cambria Math" panose="02040503050406030204" pitchFamily="18" charset="0"/>
                            </a:rPr>
                            <m:t>−</m:t>
                          </m:r>
                          <m:sSub>
                            <m:sSubPr>
                              <m:ctrlPr>
                                <a:rPr sz="1613" i="1">
                                  <a:solidFill>
                                    <a:srgbClr val="000000"/>
                                  </a:solidFill>
                                  <a:latin typeface="Cambria Math" panose="02040503050406030204" pitchFamily="18" charset="0"/>
                                </a:rPr>
                              </m:ctrlPr>
                            </m:sSubPr>
                            <m:e>
                              <m:r>
                                <a:rPr sz="1613" i="1">
                                  <a:solidFill>
                                    <a:srgbClr val="FF00FF"/>
                                  </a:solidFill>
                                  <a:latin typeface="Cambria Math" panose="02040503050406030204" pitchFamily="18" charset="0"/>
                                </a:rPr>
                                <m:t>𝐿</m:t>
                              </m:r>
                            </m:e>
                            <m:sub>
                              <m:r>
                                <a:rPr sz="1613" i="1">
                                  <a:solidFill>
                                    <a:srgbClr val="FF00FF"/>
                                  </a:solidFill>
                                  <a:latin typeface="Cambria Math" panose="02040503050406030204" pitchFamily="18" charset="0"/>
                                </a:rPr>
                                <m:t>𝑙𝑜𝑤𝑒𝑟</m:t>
                              </m:r>
                            </m:sub>
                          </m:sSub>
                        </m:num>
                        <m:den>
                          <m:r>
                            <a:rPr sz="1613" i="1">
                              <a:solidFill>
                                <a:srgbClr val="000000"/>
                              </a:solidFill>
                              <a:latin typeface="Cambria Math" panose="02040503050406030204" pitchFamily="18" charset="0"/>
                            </a:rPr>
                            <m:t>2</m:t>
                          </m:r>
                          <m:r>
                            <a:rPr sz="1613" i="1">
                              <a:solidFill>
                                <a:srgbClr val="000000"/>
                              </a:solidFill>
                              <a:latin typeface="Cambria Math" panose="02040503050406030204" pitchFamily="18" charset="0"/>
                            </a:rPr>
                            <m:t>⋅</m:t>
                          </m:r>
                          <m:sSub>
                            <m:sSubPr>
                              <m:ctrlPr>
                                <a:rPr sz="1613" i="1">
                                  <a:solidFill>
                                    <a:srgbClr val="000000"/>
                                  </a:solidFill>
                                  <a:latin typeface="Cambria Math" panose="02040503050406030204" pitchFamily="18" charset="0"/>
                                </a:rPr>
                              </m:ctrlPr>
                            </m:sSubPr>
                            <m:e>
                              <m:r>
                                <a:rPr sz="1613" i="1">
                                  <a:solidFill>
                                    <a:srgbClr val="FF0000"/>
                                  </a:solidFill>
                                  <a:latin typeface="Cambria Math" panose="02040503050406030204" pitchFamily="18" charset="0"/>
                                </a:rPr>
                                <m:t>𝑈</m:t>
                              </m:r>
                            </m:e>
                            <m:sub>
                              <m:r>
                                <a:rPr sz="1613" i="1">
                                  <a:solidFill>
                                    <a:srgbClr val="FF0000"/>
                                  </a:solidFill>
                                  <a:latin typeface="Cambria Math" panose="02040503050406030204" pitchFamily="18" charset="0"/>
                                </a:rPr>
                                <m:t>95</m:t>
                              </m:r>
                            </m:sub>
                          </m:sSub>
                        </m:den>
                      </m:f>
                    </m:oMath>
                  </m:oMathPara>
                </a14:m>
                <a:endParaRPr sz="1613"/>
              </a:p>
            </p:txBody>
          </p:sp>
        </mc:Choice>
        <mc:Fallback xmlns="">
          <p:sp>
            <p:nvSpPr>
              <p:cNvPr id="2181" name="Equation"/>
              <p:cNvSpPr txBox="1">
                <a:spLocks noRot="1" noChangeAspect="1" noMove="1" noResize="1" noEditPoints="1" noAdjustHandles="1" noChangeArrowheads="1" noChangeShapeType="1" noTextEdit="1"/>
              </p:cNvSpPr>
              <p:nvPr/>
            </p:nvSpPr>
            <p:spPr>
              <a:xfrm>
                <a:off x="3152921" y="2337299"/>
                <a:ext cx="2088264" cy="513602"/>
              </a:xfrm>
              <a:prstGeom prst="rect">
                <a:avLst/>
              </a:prstGeom>
              <a:blipFill>
                <a:blip r:embed="rId3"/>
                <a:stretch>
                  <a:fillRect/>
                </a:stretch>
              </a:blipFill>
              <a:ln w="12700">
                <a:miter lim="400000"/>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82" name="Equation"/>
              <p:cNvSpPr txBox="1"/>
              <p:nvPr/>
            </p:nvSpPr>
            <p:spPr>
              <a:xfrm>
                <a:off x="5605613" y="2368346"/>
                <a:ext cx="1166088" cy="248209"/>
              </a:xfrm>
              <a:prstGeom prst="rect">
                <a:avLst/>
              </a:prstGeom>
              <a:ln w="12700">
                <a:miter lim="400000"/>
              </a:ln>
            </p:spPr>
            <p:txBody>
              <a:bodyPr wrap="none" lIns="0" tIns="0" rIns="0" bIns="0">
                <a:spAutoFit/>
              </a:bodyPr>
              <a:lstStyle/>
              <a:p>
                <a:pPr defTabSz="342900" latinLnBrk="1">
                  <a:defRPr sz="1800"/>
                </a:pPr>
                <a14:m>
                  <m:oMathPara xmlns:m="http://schemas.openxmlformats.org/officeDocument/2006/math">
                    <m:oMathParaPr>
                      <m:jc m:val="centerGroup"/>
                    </m:oMathParaPr>
                    <m:oMath xmlns:m="http://schemas.openxmlformats.org/officeDocument/2006/math">
                      <m:sSub>
                        <m:sSubPr>
                          <m:ctrlPr>
                            <a:rPr sz="1613" i="1">
                              <a:solidFill>
                                <a:srgbClr val="FF0000"/>
                              </a:solidFill>
                              <a:latin typeface="Cambria Math" panose="02040503050406030204" pitchFamily="18" charset="0"/>
                            </a:rPr>
                          </m:ctrlPr>
                        </m:sSubPr>
                        <m:e>
                          <m:r>
                            <a:rPr sz="1613" i="1">
                              <a:solidFill>
                                <a:srgbClr val="FF0000"/>
                              </a:solidFill>
                              <a:latin typeface="Cambria Math" panose="02040503050406030204" pitchFamily="18" charset="0"/>
                            </a:rPr>
                            <m:t>𝑈</m:t>
                          </m:r>
                        </m:e>
                        <m:sub>
                          <m:r>
                            <a:rPr sz="1613" i="1">
                              <a:solidFill>
                                <a:srgbClr val="FF0000"/>
                              </a:solidFill>
                              <a:latin typeface="Cambria Math" panose="02040503050406030204" pitchFamily="18" charset="0"/>
                            </a:rPr>
                            <m:t>95</m:t>
                          </m:r>
                        </m:sub>
                      </m:sSub>
                      <m:r>
                        <a:rPr sz="1613" i="1">
                          <a:solidFill>
                            <a:srgbClr val="000000"/>
                          </a:solidFill>
                          <a:latin typeface="Cambria Math" panose="02040503050406030204" pitchFamily="18" charset="0"/>
                        </a:rPr>
                        <m:t>=</m:t>
                      </m:r>
                      <m:r>
                        <a:rPr sz="1613" i="1">
                          <a:solidFill>
                            <a:srgbClr val="000000"/>
                          </a:solidFill>
                          <a:latin typeface="Cambria Math" panose="02040503050406030204" pitchFamily="18" charset="0"/>
                        </a:rPr>
                        <m:t>𝑘</m:t>
                      </m:r>
                      <m:r>
                        <a:rPr sz="1613" i="1">
                          <a:solidFill>
                            <a:srgbClr val="000000"/>
                          </a:solidFill>
                          <a:latin typeface="Cambria Math" panose="02040503050406030204" pitchFamily="18" charset="0"/>
                        </a:rPr>
                        <m:t>⋅</m:t>
                      </m:r>
                      <m:sSub>
                        <m:sSubPr>
                          <m:ctrlPr>
                            <a:rPr sz="1613" i="1">
                              <a:solidFill>
                                <a:srgbClr val="000000"/>
                              </a:solidFill>
                              <a:latin typeface="Cambria Math" panose="02040503050406030204" pitchFamily="18" charset="0"/>
                            </a:rPr>
                          </m:ctrlPr>
                        </m:sSubPr>
                        <m:e>
                          <m:r>
                            <a:rPr sz="1613" i="1">
                              <a:solidFill>
                                <a:srgbClr val="FF0000"/>
                              </a:solidFill>
                              <a:latin typeface="Cambria Math" panose="02040503050406030204" pitchFamily="18" charset="0"/>
                            </a:rPr>
                            <m:t>𝑢</m:t>
                          </m:r>
                        </m:e>
                        <m:sub>
                          <m:r>
                            <a:rPr sz="1613" i="1">
                              <a:solidFill>
                                <a:srgbClr val="FF0000"/>
                              </a:solidFill>
                              <a:latin typeface="Cambria Math" panose="02040503050406030204" pitchFamily="18" charset="0"/>
                            </a:rPr>
                            <m:t>𝑚</m:t>
                          </m:r>
                        </m:sub>
                      </m:sSub>
                    </m:oMath>
                  </m:oMathPara>
                </a14:m>
                <a:endParaRPr sz="1613"/>
              </a:p>
            </p:txBody>
          </p:sp>
        </mc:Choice>
        <mc:Fallback xmlns="">
          <p:sp>
            <p:nvSpPr>
              <p:cNvPr id="2182" name="Equation"/>
              <p:cNvSpPr txBox="1">
                <a:spLocks noRot="1" noChangeAspect="1" noMove="1" noResize="1" noEditPoints="1" noAdjustHandles="1" noChangeArrowheads="1" noChangeShapeType="1" noTextEdit="1"/>
              </p:cNvSpPr>
              <p:nvPr/>
            </p:nvSpPr>
            <p:spPr>
              <a:xfrm>
                <a:off x="5605613" y="2368346"/>
                <a:ext cx="1166088" cy="248209"/>
              </a:xfrm>
              <a:prstGeom prst="rect">
                <a:avLst/>
              </a:prstGeom>
              <a:blipFill>
                <a:blip r:embed="rId4"/>
                <a:stretch>
                  <a:fillRect l="-3665" r="-524" b="-20000"/>
                </a:stretch>
              </a:blipFill>
              <a:ln w="12700">
                <a:miter lim="400000"/>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83" name="Equation"/>
              <p:cNvSpPr txBox="1"/>
              <p:nvPr/>
            </p:nvSpPr>
            <p:spPr>
              <a:xfrm>
                <a:off x="5605613" y="2649937"/>
                <a:ext cx="1199559" cy="248209"/>
              </a:xfrm>
              <a:prstGeom prst="rect">
                <a:avLst/>
              </a:prstGeom>
              <a:ln w="12700">
                <a:miter lim="400000"/>
              </a:ln>
            </p:spPr>
            <p:txBody>
              <a:bodyPr wrap="none" lIns="0" tIns="0" rIns="0" bIns="0">
                <a:spAutoFit/>
              </a:bodyPr>
              <a:lstStyle/>
              <a:p>
                <a:pPr defTabSz="342900" latinLnBrk="1">
                  <a:defRPr sz="1800"/>
                </a:pPr>
                <a14:m>
                  <m:oMathPara xmlns:m="http://schemas.openxmlformats.org/officeDocument/2006/math">
                    <m:oMathParaPr>
                      <m:jc m:val="centerGroup"/>
                    </m:oMathParaPr>
                    <m:oMath xmlns:m="http://schemas.openxmlformats.org/officeDocument/2006/math">
                      <m:r>
                        <a:rPr sz="1613" i="1">
                          <a:solidFill>
                            <a:srgbClr val="000000"/>
                          </a:solidFill>
                          <a:latin typeface="Cambria Math" panose="02040503050406030204" pitchFamily="18" charset="0"/>
                        </a:rPr>
                        <m:t>𝑘</m:t>
                      </m:r>
                      <m:r>
                        <a:rPr sz="1613" i="1">
                          <a:solidFill>
                            <a:srgbClr val="000000"/>
                          </a:solidFill>
                          <a:latin typeface="Cambria Math" panose="02040503050406030204" pitchFamily="18" charset="0"/>
                        </a:rPr>
                        <m:t>=</m:t>
                      </m:r>
                      <m:r>
                        <a:rPr sz="1613" i="1">
                          <a:solidFill>
                            <a:srgbClr val="000000"/>
                          </a:solidFill>
                          <a:latin typeface="Cambria Math" panose="02040503050406030204" pitchFamily="18" charset="0"/>
                        </a:rPr>
                        <m:t>1</m:t>
                      </m:r>
                      <m:r>
                        <a:rPr sz="1613" i="1">
                          <a:solidFill>
                            <a:srgbClr val="000000"/>
                          </a:solidFill>
                          <a:latin typeface="Cambria Math" panose="02040503050406030204" pitchFamily="18" charset="0"/>
                        </a:rPr>
                        <m:t>.</m:t>
                      </m:r>
                      <m:r>
                        <a:rPr sz="1613" i="1">
                          <a:solidFill>
                            <a:srgbClr val="000000"/>
                          </a:solidFill>
                          <a:latin typeface="Cambria Math" panose="02040503050406030204" pitchFamily="18" charset="0"/>
                        </a:rPr>
                        <m:t>96</m:t>
                      </m:r>
                      <m:r>
                        <a:rPr sz="1613" i="1">
                          <a:solidFill>
                            <a:srgbClr val="000000"/>
                          </a:solidFill>
                          <a:latin typeface="Cambria Math" panose="02040503050406030204" pitchFamily="18" charset="0"/>
                        </a:rPr>
                        <m:t>≈</m:t>
                      </m:r>
                      <m:r>
                        <a:rPr sz="1613" i="1">
                          <a:solidFill>
                            <a:srgbClr val="000000"/>
                          </a:solidFill>
                          <a:latin typeface="Cambria Math" panose="02040503050406030204" pitchFamily="18" charset="0"/>
                        </a:rPr>
                        <m:t>2</m:t>
                      </m:r>
                    </m:oMath>
                  </m:oMathPara>
                </a14:m>
                <a:endParaRPr sz="1613"/>
              </a:p>
            </p:txBody>
          </p:sp>
        </mc:Choice>
        <mc:Fallback xmlns="">
          <p:sp>
            <p:nvSpPr>
              <p:cNvPr id="2183" name="Equation"/>
              <p:cNvSpPr txBox="1">
                <a:spLocks noRot="1" noChangeAspect="1" noMove="1" noResize="1" noEditPoints="1" noAdjustHandles="1" noChangeArrowheads="1" noChangeShapeType="1" noTextEdit="1"/>
              </p:cNvSpPr>
              <p:nvPr/>
            </p:nvSpPr>
            <p:spPr>
              <a:xfrm>
                <a:off x="5605613" y="2649937"/>
                <a:ext cx="1199559" cy="248209"/>
              </a:xfrm>
              <a:prstGeom prst="rect">
                <a:avLst/>
              </a:prstGeom>
              <a:blipFill>
                <a:blip r:embed="rId5"/>
                <a:stretch>
                  <a:fillRect l="-4082" r="-4082" b="-10000"/>
                </a:stretch>
              </a:blipFill>
              <a:ln w="12700">
                <a:miter lim="400000"/>
              </a:ln>
            </p:spPr>
            <p:txBody>
              <a:bodyPr/>
              <a:lstStyle/>
              <a:p>
                <a:r>
                  <a:rPr lang="en-US">
                    <a:noFill/>
                  </a:rPr>
                  <a:t> </a:t>
                </a:r>
              </a:p>
            </p:txBody>
          </p:sp>
        </mc:Fallback>
      </mc:AlternateContent>
    </p:spTree>
  </p:cSld>
  <p:clrMapOvr>
    <a:masterClrMapping/>
  </p:clrMapOvr>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0" nodeType="clickEffect">
                                  <p:stCondLst>
                                    <p:cond delay="0"/>
                                  </p:stCondLst>
                                  <p:iterate>
                                    <p:tmAbs val="0"/>
                                  </p:iterate>
                                  <p:childTnLst>
                                    <p:set>
                                      <p:cBhvr>
                                        <p:cTn id="6" fill="hold"/>
                                        <p:tgtEl>
                                          <p:spTgt spid="2179">
                                            <p:txEl>
                                              <p:pRg st="9" end="9"/>
                                            </p:txEl>
                                          </p:spTgt>
                                        </p:tgtEl>
                                        <p:attrNameLst>
                                          <p:attrName>style.visibility</p:attrName>
                                        </p:attrNameLst>
                                      </p:cBhvr>
                                      <p:to>
                                        <p:strVal val="visible"/>
                                      </p:to>
                                    </p:set>
                                    <p:animEffect transition="in" filter="fade">
                                      <p:cBhvr>
                                        <p:cTn id="7" dur="500"/>
                                        <p:tgtEl>
                                          <p:spTgt spid="2179">
                                            <p:txEl>
                                              <p:pRg st="9" end="9"/>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fill="hold" grpId="0" nodeType="clickEffect">
                                  <p:stCondLst>
                                    <p:cond delay="0"/>
                                  </p:stCondLst>
                                  <p:iterate>
                                    <p:tmAbs val="0"/>
                                  </p:iterate>
                                  <p:childTnLst>
                                    <p:set>
                                      <p:cBhvr>
                                        <p:cTn id="11" fill="hold"/>
                                        <p:tgtEl>
                                          <p:spTgt spid="2179">
                                            <p:txEl>
                                              <p:pRg st="10" end="10"/>
                                            </p:txEl>
                                          </p:spTgt>
                                        </p:tgtEl>
                                        <p:attrNameLst>
                                          <p:attrName>style.visibility</p:attrName>
                                        </p:attrNameLst>
                                      </p:cBhvr>
                                      <p:to>
                                        <p:strVal val="visible"/>
                                      </p:to>
                                    </p:set>
                                    <p:animEffect transition="in" filter="fade">
                                      <p:cBhvr>
                                        <p:cTn id="12" dur="500"/>
                                        <p:tgtEl>
                                          <p:spTgt spid="2179">
                                            <p:txEl>
                                              <p:pRg st="10" end="10"/>
                                            </p:txEl>
                                          </p:spTgt>
                                        </p:tgtEl>
                                      </p:cBhvr>
                                    </p:animEffect>
                                  </p:childTnLst>
                                </p:cTn>
                              </p:par>
                            </p:childTnLst>
                          </p:cTn>
                        </p:par>
                        <p:par>
                          <p:cTn id="13" fill="hold">
                            <p:stCondLst>
                              <p:cond delay="500"/>
                            </p:stCondLst>
                            <p:childTnLst>
                              <p:par>
                                <p:cTn id="14" presetID="10" presetClass="entr" fill="hold" grpId="0" nodeType="afterEffect">
                                  <p:stCondLst>
                                    <p:cond delay="0"/>
                                  </p:stCondLst>
                                  <p:iterate>
                                    <p:tmAbs val="0"/>
                                  </p:iterate>
                                  <p:childTnLst>
                                    <p:set>
                                      <p:cBhvr>
                                        <p:cTn id="15" fill="hold"/>
                                        <p:tgtEl>
                                          <p:spTgt spid="2179">
                                            <p:txEl>
                                              <p:pRg st="11" end="11"/>
                                            </p:txEl>
                                          </p:spTgt>
                                        </p:tgtEl>
                                        <p:attrNameLst>
                                          <p:attrName>style.visibility</p:attrName>
                                        </p:attrNameLst>
                                      </p:cBhvr>
                                      <p:to>
                                        <p:strVal val="visible"/>
                                      </p:to>
                                    </p:set>
                                    <p:animEffect transition="in" filter="fade">
                                      <p:cBhvr>
                                        <p:cTn id="16" dur="500"/>
                                        <p:tgtEl>
                                          <p:spTgt spid="2179">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79" grpId="0" build="p" bldLvl="5" advAuto="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45A6DC-0C62-3E14-2578-8E2D4A668A25}"/>
              </a:ext>
            </a:extLst>
          </p:cNvPr>
          <p:cNvSpPr>
            <a:spLocks noGrp="1"/>
          </p:cNvSpPr>
          <p:nvPr>
            <p:ph type="title"/>
          </p:nvPr>
        </p:nvSpPr>
        <p:spPr>
          <a:xfrm>
            <a:off x="499878" y="394855"/>
            <a:ext cx="8144244" cy="990600"/>
          </a:xfrm>
        </p:spPr>
        <p:txBody>
          <a:bodyPr>
            <a:noAutofit/>
          </a:bodyPr>
          <a:lstStyle/>
          <a:p>
            <a:r>
              <a:rPr lang="en-US" sz="1800">
                <a:solidFill>
                  <a:schemeClr val="tx1"/>
                </a:solidFill>
                <a:latin typeface="Calibri" panose="020F0502020204030204" pitchFamily="34" charset="0"/>
                <a:ea typeface="Calibri" panose="020F0502020204030204" pitchFamily="34" charset="0"/>
                <a:cs typeface="Calibri" panose="020F0502020204030204" pitchFamily="34" charset="0"/>
              </a:rPr>
              <a:t>Setting acceptance limits for Global Risk is more complex, requiring iterative numerical integration to ﬁnd the acceptance limits for a desired level of risk. Many times, graphical solutions can be used to set the acceptance limits. </a:t>
            </a:r>
          </a:p>
        </p:txBody>
      </p:sp>
      <p:pic>
        <p:nvPicPr>
          <p:cNvPr id="5" name="Picture 4">
            <a:extLst>
              <a:ext uri="{FF2B5EF4-FFF2-40B4-BE49-F238E27FC236}">
                <a16:creationId xmlns:a16="http://schemas.microsoft.com/office/drawing/2014/main" id="{A7E00162-3B8B-0D60-B887-4D6BD1AEFD07}"/>
              </a:ext>
            </a:extLst>
          </p:cNvPr>
          <p:cNvPicPr>
            <a:picLocks noChangeAspect="1"/>
          </p:cNvPicPr>
          <p:nvPr/>
        </p:nvPicPr>
        <p:blipFill rotWithShape="1">
          <a:blip r:embed="rId3"/>
          <a:srcRect t="4791" b="3693"/>
          <a:stretch/>
        </p:blipFill>
        <p:spPr>
          <a:xfrm>
            <a:off x="0" y="1663400"/>
            <a:ext cx="8874889" cy="2573977"/>
          </a:xfrm>
          <a:prstGeom prst="rect">
            <a:avLst/>
          </a:prstGeom>
        </p:spPr>
      </p:pic>
      <p:pic>
        <p:nvPicPr>
          <p:cNvPr id="3" name="Picture 2">
            <a:extLst>
              <a:ext uri="{FF2B5EF4-FFF2-40B4-BE49-F238E27FC236}">
                <a16:creationId xmlns:a16="http://schemas.microsoft.com/office/drawing/2014/main" id="{E59F9CDF-F4BE-FD2F-852F-4C16F808B0B0}"/>
              </a:ext>
            </a:extLst>
          </p:cNvPr>
          <p:cNvPicPr>
            <a:picLocks noChangeAspect="1"/>
          </p:cNvPicPr>
          <p:nvPr/>
        </p:nvPicPr>
        <p:blipFill>
          <a:blip r:embed="rId4"/>
          <a:stretch>
            <a:fillRect/>
          </a:stretch>
        </p:blipFill>
        <p:spPr>
          <a:xfrm>
            <a:off x="2783365" y="4237377"/>
            <a:ext cx="6360635" cy="906124"/>
          </a:xfrm>
          <a:prstGeom prst="rect">
            <a:avLst/>
          </a:prstGeom>
        </p:spPr>
      </p:pic>
      <p:sp>
        <p:nvSpPr>
          <p:cNvPr id="6" name="TextBox 5">
            <a:extLst>
              <a:ext uri="{FF2B5EF4-FFF2-40B4-BE49-F238E27FC236}">
                <a16:creationId xmlns:a16="http://schemas.microsoft.com/office/drawing/2014/main" id="{00551140-AA58-9C53-50EA-51ADF4749976}"/>
              </a:ext>
            </a:extLst>
          </p:cNvPr>
          <p:cNvSpPr txBox="1"/>
          <p:nvPr/>
        </p:nvSpPr>
        <p:spPr>
          <a:xfrm>
            <a:off x="4286250" y="1385455"/>
            <a:ext cx="4588639" cy="300082"/>
          </a:xfrm>
          <a:prstGeom prst="rect">
            <a:avLst/>
          </a:prstGeom>
          <a:noFill/>
        </p:spPr>
        <p:txBody>
          <a:bodyPr wrap="square">
            <a:spAutoFit/>
          </a:bodyPr>
          <a:lstStyle/>
          <a:p>
            <a:r>
              <a:rPr lang="en-US" sz="1350" dirty="0">
                <a:latin typeface="Google Sans"/>
              </a:rPr>
              <a:t>Guard Band Multiplier, </a:t>
            </a:r>
            <a:r>
              <a:rPr lang="en-US" sz="1350" b="1" dirty="0">
                <a:latin typeface="Google Sans"/>
              </a:rPr>
              <a:t>r  = </a:t>
            </a:r>
            <a:r>
              <a:rPr lang="en-US" sz="1350" b="1" dirty="0" err="1">
                <a:latin typeface="Google Sans"/>
              </a:rPr>
              <a:t>Norm.s.inv</a:t>
            </a:r>
            <a:r>
              <a:rPr lang="en-US" sz="1350" b="1" dirty="0">
                <a:latin typeface="Google Sans"/>
              </a:rPr>
              <a:t>(0.6827)/2 = 0.2376</a:t>
            </a:r>
            <a:endParaRPr lang="en-US" sz="1350" b="1" dirty="0"/>
          </a:p>
        </p:txBody>
      </p:sp>
    </p:spTree>
    <p:extLst>
      <p:ext uri="{BB962C8B-B14F-4D97-AF65-F5344CB8AC3E}">
        <p14:creationId xmlns:p14="http://schemas.microsoft.com/office/powerpoint/2010/main" val="304861044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35351508-9AEE-CF94-71D6-B90465F5584B}"/>
              </a:ext>
            </a:extLst>
          </p:cNvPr>
          <p:cNvPicPr>
            <a:picLocks noGrp="1" noChangeAspect="1"/>
          </p:cNvPicPr>
          <p:nvPr>
            <p:ph idx="1"/>
          </p:nvPr>
        </p:nvPicPr>
        <p:blipFill>
          <a:blip r:embed="rId2"/>
          <a:stretch>
            <a:fillRect/>
          </a:stretch>
        </p:blipFill>
        <p:spPr>
          <a:xfrm>
            <a:off x="4572000" y="576064"/>
            <a:ext cx="4284053" cy="3234362"/>
          </a:xfrm>
        </p:spPr>
      </p:pic>
      <p:sp>
        <p:nvSpPr>
          <p:cNvPr id="7" name="TextBox 6">
            <a:extLst>
              <a:ext uri="{FF2B5EF4-FFF2-40B4-BE49-F238E27FC236}">
                <a16:creationId xmlns:a16="http://schemas.microsoft.com/office/drawing/2014/main" id="{53FBF89E-68B7-3660-EEC8-7795BA864266}"/>
              </a:ext>
            </a:extLst>
          </p:cNvPr>
          <p:cNvSpPr txBox="1"/>
          <p:nvPr/>
        </p:nvSpPr>
        <p:spPr>
          <a:xfrm>
            <a:off x="0" y="3827222"/>
            <a:ext cx="9144000" cy="1323439"/>
          </a:xfrm>
          <a:prstGeom prst="rect">
            <a:avLst/>
          </a:prstGeom>
          <a:noFill/>
        </p:spPr>
        <p:txBody>
          <a:bodyPr wrap="square">
            <a:spAutoFit/>
          </a:bodyPr>
          <a:lstStyle/>
          <a:p>
            <a:r>
              <a:rPr lang="en-US" sz="1600" dirty="0"/>
              <a:t>Global risks RP versus RC for a binary conformity assessment with prior standard uncertainty u0 = T/6. The ﬁve curves correspond to values of the measurement capability index Cm = T/(4um) in an interval from 2 to 10. The solid points locate Guard Bands with length parameters from w = −U to w = U, with U = 2u. Positive values of w correspond to guarded acceptance, with acceptance limits inside the tolerance limits as shown left.</a:t>
            </a:r>
          </a:p>
        </p:txBody>
      </p:sp>
      <p:pic>
        <p:nvPicPr>
          <p:cNvPr id="9" name="Picture 8">
            <a:extLst>
              <a:ext uri="{FF2B5EF4-FFF2-40B4-BE49-F238E27FC236}">
                <a16:creationId xmlns:a16="http://schemas.microsoft.com/office/drawing/2014/main" id="{2969405A-11DB-BF37-7B63-959040189F5D}"/>
              </a:ext>
            </a:extLst>
          </p:cNvPr>
          <p:cNvPicPr>
            <a:picLocks noChangeAspect="1"/>
          </p:cNvPicPr>
          <p:nvPr/>
        </p:nvPicPr>
        <p:blipFill>
          <a:blip r:embed="rId3"/>
          <a:stretch>
            <a:fillRect/>
          </a:stretch>
        </p:blipFill>
        <p:spPr>
          <a:xfrm>
            <a:off x="605909" y="1668191"/>
            <a:ext cx="3240686" cy="1588908"/>
          </a:xfrm>
          <a:prstGeom prst="rect">
            <a:avLst/>
          </a:prstGeom>
        </p:spPr>
      </p:pic>
      <p:sp>
        <p:nvSpPr>
          <p:cNvPr id="12" name="Title 1">
            <a:extLst>
              <a:ext uri="{FF2B5EF4-FFF2-40B4-BE49-F238E27FC236}">
                <a16:creationId xmlns:a16="http://schemas.microsoft.com/office/drawing/2014/main" id="{0998AC53-01ED-06B4-DD99-C3EC9F88A92D}"/>
              </a:ext>
            </a:extLst>
          </p:cNvPr>
          <p:cNvSpPr>
            <a:spLocks noGrp="1"/>
          </p:cNvSpPr>
          <p:nvPr>
            <p:ph type="title"/>
          </p:nvPr>
        </p:nvSpPr>
        <p:spPr>
          <a:xfrm>
            <a:off x="499878" y="0"/>
            <a:ext cx="8144244" cy="990600"/>
          </a:xfrm>
        </p:spPr>
        <p:txBody>
          <a:bodyPr/>
          <a:lstStyle/>
          <a:p>
            <a:r>
              <a:rPr lang="en-US"/>
              <a:t>Global Risk</a:t>
            </a:r>
          </a:p>
        </p:txBody>
      </p:sp>
    </p:spTree>
    <p:extLst>
      <p:ext uri="{BB962C8B-B14F-4D97-AF65-F5344CB8AC3E}">
        <p14:creationId xmlns:p14="http://schemas.microsoft.com/office/powerpoint/2010/main" val="262223799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387AD6-3CBF-C1EF-A4F2-D21EB447AFC6}"/>
              </a:ext>
            </a:extLst>
          </p:cNvPr>
          <p:cNvSpPr>
            <a:spLocks noGrp="1"/>
          </p:cNvSpPr>
          <p:nvPr>
            <p:ph type="title"/>
          </p:nvPr>
        </p:nvSpPr>
        <p:spPr/>
        <p:txBody>
          <a:bodyPr/>
          <a:lstStyle/>
          <a:p>
            <a:r>
              <a:rPr lang="en-US"/>
              <a:t>Global Risk</a:t>
            </a:r>
          </a:p>
        </p:txBody>
      </p:sp>
      <p:sp>
        <p:nvSpPr>
          <p:cNvPr id="4" name="Content Placeholder 3">
            <a:extLst>
              <a:ext uri="{FF2B5EF4-FFF2-40B4-BE49-F238E27FC236}">
                <a16:creationId xmlns:a16="http://schemas.microsoft.com/office/drawing/2014/main" id="{6B113B75-25B8-6279-29EC-75F0ABA014DF}"/>
              </a:ext>
            </a:extLst>
          </p:cNvPr>
          <p:cNvSpPr>
            <a:spLocks noGrp="1"/>
          </p:cNvSpPr>
          <p:nvPr>
            <p:ph idx="1"/>
          </p:nvPr>
        </p:nvSpPr>
        <p:spPr>
          <a:xfrm>
            <a:off x="271369" y="1264182"/>
            <a:ext cx="8695649" cy="3360912"/>
          </a:xfrm>
        </p:spPr>
        <p:txBody>
          <a:bodyPr>
            <a:normAutofit lnSpcReduction="10000"/>
          </a:bodyPr>
          <a:lstStyle/>
          <a:p>
            <a:r>
              <a:rPr lang="en-US" sz="2000" dirty="0">
                <a:solidFill>
                  <a:schemeClr val="tx1"/>
                </a:solidFill>
                <a:latin typeface="Calibri" panose="020F0502020204030204" pitchFamily="34" charset="0"/>
                <a:ea typeface="Calibri" panose="020F0502020204030204" pitchFamily="34" charset="0"/>
                <a:cs typeface="Calibri" panose="020F0502020204030204" pitchFamily="34" charset="0"/>
              </a:rPr>
              <a:t>Scott Mimbs wrote a paper on EOPR at 89 % and how the 2 % PFA rule could be met by analyzing a population of instruments with years of history.  </a:t>
            </a:r>
          </a:p>
          <a:p>
            <a:endParaRPr lang="en-US" sz="200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r>
              <a:rPr lang="en-US" sz="2000" dirty="0">
                <a:solidFill>
                  <a:schemeClr val="tx1"/>
                </a:solidFill>
                <a:latin typeface="Calibri" panose="020F0502020204030204" pitchFamily="34" charset="0"/>
                <a:ea typeface="Calibri" panose="020F0502020204030204" pitchFamily="34" charset="0"/>
                <a:cs typeface="Calibri" panose="020F0502020204030204" pitchFamily="34" charset="0"/>
              </a:rPr>
              <a:t>If one cannot gather all of the information, then further analysis would be needed, and TUR must be determined at each test point. If the analysis reveals the TUR is greater than 4.6:1, then the PFA will be less than 2 %.  (From Risk Mitigation Strategies for Compliance Testing)</a:t>
            </a:r>
          </a:p>
          <a:p>
            <a:endParaRPr lang="en-US" sz="200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r>
              <a:rPr lang="en-US" sz="2000" dirty="0">
                <a:solidFill>
                  <a:schemeClr val="tx1"/>
                </a:solidFill>
                <a:latin typeface="Calibri" panose="020F0502020204030204" pitchFamily="34" charset="0"/>
                <a:ea typeface="Calibri" panose="020F0502020204030204" pitchFamily="34" charset="0"/>
                <a:cs typeface="Calibri" panose="020F0502020204030204" pitchFamily="34" charset="0"/>
              </a:rPr>
              <a:t>If neither the EOPR nor TUR threshold is met, one could choose to use Specific Risk methods or use another method.</a:t>
            </a:r>
          </a:p>
        </p:txBody>
      </p:sp>
    </p:spTree>
    <p:extLst>
      <p:ext uri="{BB962C8B-B14F-4D97-AF65-F5344CB8AC3E}">
        <p14:creationId xmlns:p14="http://schemas.microsoft.com/office/powerpoint/2010/main" val="64132484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387AD6-3CBF-C1EF-A4F2-D21EB447AFC6}"/>
              </a:ext>
            </a:extLst>
          </p:cNvPr>
          <p:cNvSpPr>
            <a:spLocks noGrp="1"/>
          </p:cNvSpPr>
          <p:nvPr>
            <p:ph type="title"/>
          </p:nvPr>
        </p:nvSpPr>
        <p:spPr/>
        <p:txBody>
          <a:bodyPr/>
          <a:lstStyle/>
          <a:p>
            <a:r>
              <a:rPr lang="en-US"/>
              <a:t>Global Risk</a:t>
            </a:r>
          </a:p>
        </p:txBody>
      </p:sp>
      <p:pic>
        <p:nvPicPr>
          <p:cNvPr id="5" name="Content Placeholder 4">
            <a:extLst>
              <a:ext uri="{FF2B5EF4-FFF2-40B4-BE49-F238E27FC236}">
                <a16:creationId xmlns:a16="http://schemas.microsoft.com/office/drawing/2014/main" id="{95768F49-DDFA-55D9-EF32-ED667CE64125}"/>
              </a:ext>
            </a:extLst>
          </p:cNvPr>
          <p:cNvPicPr>
            <a:picLocks noGrp="1" noChangeAspect="1"/>
          </p:cNvPicPr>
          <p:nvPr>
            <p:ph idx="1"/>
          </p:nvPr>
        </p:nvPicPr>
        <p:blipFill>
          <a:blip r:embed="rId3"/>
          <a:stretch>
            <a:fillRect/>
          </a:stretch>
        </p:blipFill>
        <p:spPr>
          <a:xfrm>
            <a:off x="1020090" y="952500"/>
            <a:ext cx="6957049" cy="3544265"/>
          </a:xfrm>
        </p:spPr>
      </p:pic>
      <p:sp>
        <p:nvSpPr>
          <p:cNvPr id="7" name="TextBox 6">
            <a:extLst>
              <a:ext uri="{FF2B5EF4-FFF2-40B4-BE49-F238E27FC236}">
                <a16:creationId xmlns:a16="http://schemas.microsoft.com/office/drawing/2014/main" id="{AFA712EE-8EFF-CD98-8255-305955525EBB}"/>
              </a:ext>
            </a:extLst>
          </p:cNvPr>
          <p:cNvSpPr txBox="1"/>
          <p:nvPr/>
        </p:nvSpPr>
        <p:spPr>
          <a:xfrm>
            <a:off x="0" y="4387034"/>
            <a:ext cx="9144000" cy="523220"/>
          </a:xfrm>
          <a:prstGeom prst="rect">
            <a:avLst/>
          </a:prstGeom>
          <a:noFill/>
        </p:spPr>
        <p:txBody>
          <a:bodyPr wrap="square" lIns="68580" tIns="34290" rIns="68580" bIns="34290" anchor="t">
            <a:spAutoFit/>
          </a:bodyPr>
          <a:lstStyle/>
          <a:p>
            <a:br>
              <a:rPr lang="en-US" sz="1350"/>
            </a:br>
            <a:r>
              <a:rPr lang="en-US" sz="1600"/>
              <a:t>The image is taken from Implementing Strategies for Risk Mitigation In the Modern Calibration Laboratory </a:t>
            </a:r>
            <a:endParaRPr lang="en-US" sz="1350"/>
          </a:p>
        </p:txBody>
      </p:sp>
    </p:spTree>
    <p:extLst>
      <p:ext uri="{BB962C8B-B14F-4D97-AF65-F5344CB8AC3E}">
        <p14:creationId xmlns:p14="http://schemas.microsoft.com/office/powerpoint/2010/main" val="75764282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F6C3ED-B627-F1B2-38AC-B6AA60040E6C}"/>
              </a:ext>
            </a:extLst>
          </p:cNvPr>
          <p:cNvSpPr>
            <a:spLocks noGrp="1"/>
          </p:cNvSpPr>
          <p:nvPr>
            <p:ph type="title"/>
          </p:nvPr>
        </p:nvSpPr>
        <p:spPr>
          <a:xfrm>
            <a:off x="212717" y="-4916"/>
            <a:ext cx="8144244" cy="990600"/>
          </a:xfrm>
        </p:spPr>
        <p:txBody>
          <a:bodyPr/>
          <a:lstStyle/>
          <a:p>
            <a:r>
              <a:rPr lang="en-US"/>
              <a:t>Global Risk </a:t>
            </a:r>
          </a:p>
        </p:txBody>
      </p:sp>
      <p:pic>
        <p:nvPicPr>
          <p:cNvPr id="1028" name="Picture 4" descr="Stormtroopers - the world's biggest army? - BBC News">
            <a:extLst>
              <a:ext uri="{FF2B5EF4-FFF2-40B4-BE49-F238E27FC236}">
                <a16:creationId xmlns:a16="http://schemas.microsoft.com/office/drawing/2014/main" id="{46F600F2-2EB9-15A6-7802-8C455CA114D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78832" y="882422"/>
            <a:ext cx="5152451" cy="337865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38A163BD-C88C-F22C-9E46-B8C833498F11}"/>
              </a:ext>
            </a:extLst>
          </p:cNvPr>
          <p:cNvSpPr txBox="1"/>
          <p:nvPr/>
        </p:nvSpPr>
        <p:spPr>
          <a:xfrm>
            <a:off x="123787" y="882422"/>
            <a:ext cx="3462051" cy="4370427"/>
          </a:xfrm>
          <a:prstGeom prst="rect">
            <a:avLst/>
          </a:prstGeom>
          <a:noFill/>
        </p:spPr>
        <p:txBody>
          <a:bodyPr wrap="square" rtlCol="0">
            <a:spAutoFit/>
          </a:bodyPr>
          <a:lstStyle/>
          <a:p>
            <a:r>
              <a:rPr lang="en-US" sz="1600"/>
              <a:t>We want to build an army of clones to defeat the Rebellion.  </a:t>
            </a:r>
          </a:p>
          <a:p>
            <a:endParaRPr lang="en-US" sz="1600"/>
          </a:p>
          <a:p>
            <a:r>
              <a:rPr lang="en-US" sz="1600"/>
              <a:t>The optimum height is 70 inches ± 2 inches to fit our clones with the same gear and maximize cloning efficiencies. </a:t>
            </a:r>
          </a:p>
          <a:p>
            <a:endParaRPr lang="en-US" sz="1600"/>
          </a:p>
          <a:p>
            <a:r>
              <a:rPr lang="en-US" sz="1600"/>
              <a:t>Our measurement system has a TUR of 8:1 meaning our Calibration Process Uncertainty is 0.25 inches.</a:t>
            </a:r>
          </a:p>
          <a:p>
            <a:endParaRPr lang="en-US" sz="1600"/>
          </a:p>
          <a:p>
            <a:r>
              <a:rPr lang="en-US" sz="1600"/>
              <a:t>The question becomes what is the probability of saying a clone conforms to the specification when it does not?</a:t>
            </a:r>
          </a:p>
          <a:p>
            <a:endParaRPr lang="en-US" sz="1350"/>
          </a:p>
          <a:p>
            <a:endParaRPr lang="en-US" sz="1350"/>
          </a:p>
          <a:p>
            <a:endParaRPr lang="en-US" sz="1350"/>
          </a:p>
          <a:p>
            <a:endParaRPr lang="en-US" sz="1350"/>
          </a:p>
        </p:txBody>
      </p:sp>
    </p:spTree>
    <p:extLst>
      <p:ext uri="{BB962C8B-B14F-4D97-AF65-F5344CB8AC3E}">
        <p14:creationId xmlns:p14="http://schemas.microsoft.com/office/powerpoint/2010/main" val="21548555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FFFFA21-CDEE-6549-804C-98C96BBADC6A}"/>
              </a:ext>
            </a:extLst>
          </p:cNvPr>
          <p:cNvSpPr>
            <a:spLocks noGrp="1"/>
          </p:cNvSpPr>
          <p:nvPr>
            <p:ph type="title"/>
          </p:nvPr>
        </p:nvSpPr>
        <p:spPr/>
        <p:txBody>
          <a:bodyPr>
            <a:normAutofit fontScale="90000"/>
          </a:bodyPr>
          <a:lstStyle/>
          <a:p>
            <a:r>
              <a:rPr lang="en-US"/>
              <a:t>Where did the famous 4:1 Requirement Come From?</a:t>
            </a:r>
          </a:p>
        </p:txBody>
      </p:sp>
      <p:sp>
        <p:nvSpPr>
          <p:cNvPr id="4" name="Text Placeholder 3">
            <a:extLst>
              <a:ext uri="{FF2B5EF4-FFF2-40B4-BE49-F238E27FC236}">
                <a16:creationId xmlns:a16="http://schemas.microsoft.com/office/drawing/2014/main" id="{3509AC04-2F67-E84A-97BD-380B9CE44A64}"/>
              </a:ext>
            </a:extLst>
          </p:cNvPr>
          <p:cNvSpPr>
            <a:spLocks noGrp="1"/>
          </p:cNvSpPr>
          <p:nvPr>
            <p:ph type="body" sz="quarter" idx="10"/>
          </p:nvPr>
        </p:nvSpPr>
        <p:spPr>
          <a:xfrm>
            <a:off x="164892" y="932690"/>
            <a:ext cx="8851692" cy="1353310"/>
          </a:xfrm>
        </p:spPr>
        <p:txBody>
          <a:bodyPr>
            <a:normAutofit fontScale="92500" lnSpcReduction="20000"/>
          </a:bodyPr>
          <a:lstStyle/>
          <a:p>
            <a:r>
              <a:rPr lang="en-US" sz="2100"/>
              <a:t>Origins of the ubiquitous 4:1 test accuracy ratio have been and attributed to Hayes and Crandon of the U.S. Navy in the mid-1950s.  Hayes published the first known statistical analysis of calibration quality (false accept/reject) in 1955, invoking the concept of accuracy ratios, based primarily on the 1954 seminal works of Eagle and Grubbs &amp; Coon.</a:t>
            </a:r>
          </a:p>
          <a:p>
            <a:endParaRPr lang="en-US"/>
          </a:p>
        </p:txBody>
      </p:sp>
      <p:pic>
        <p:nvPicPr>
          <p:cNvPr id="2" name="Picture 1">
            <a:extLst>
              <a:ext uri="{FF2B5EF4-FFF2-40B4-BE49-F238E27FC236}">
                <a16:creationId xmlns:a16="http://schemas.microsoft.com/office/drawing/2014/main" id="{D85493AF-853C-1377-419E-E367809F9F52}"/>
              </a:ext>
            </a:extLst>
          </p:cNvPr>
          <p:cNvPicPr>
            <a:picLocks noChangeAspect="1"/>
          </p:cNvPicPr>
          <p:nvPr/>
        </p:nvPicPr>
        <p:blipFill rotWithShape="1">
          <a:blip r:embed="rId2"/>
          <a:srcRect l="1320" r="3191"/>
          <a:stretch/>
        </p:blipFill>
        <p:spPr>
          <a:xfrm>
            <a:off x="266493" y="2383049"/>
            <a:ext cx="4134964" cy="1827761"/>
          </a:xfrm>
          <a:prstGeom prst="rect">
            <a:avLst/>
          </a:prstGeom>
        </p:spPr>
      </p:pic>
      <p:pic>
        <p:nvPicPr>
          <p:cNvPr id="5" name="Picture 4">
            <a:extLst>
              <a:ext uri="{FF2B5EF4-FFF2-40B4-BE49-F238E27FC236}">
                <a16:creationId xmlns:a16="http://schemas.microsoft.com/office/drawing/2014/main" id="{2942EC55-0FF8-BAFA-D3D5-5DF5643C6263}"/>
              </a:ext>
            </a:extLst>
          </p:cNvPr>
          <p:cNvPicPr>
            <a:picLocks noChangeAspect="1"/>
          </p:cNvPicPr>
          <p:nvPr/>
        </p:nvPicPr>
        <p:blipFill>
          <a:blip r:embed="rId3"/>
          <a:stretch>
            <a:fillRect/>
          </a:stretch>
        </p:blipFill>
        <p:spPr>
          <a:xfrm>
            <a:off x="4480560" y="2213278"/>
            <a:ext cx="4475328" cy="2488032"/>
          </a:xfrm>
          <a:prstGeom prst="rect">
            <a:avLst/>
          </a:prstGeom>
        </p:spPr>
      </p:pic>
    </p:spTree>
    <p:extLst>
      <p:ext uri="{BB962C8B-B14F-4D97-AF65-F5344CB8AC3E}">
        <p14:creationId xmlns:p14="http://schemas.microsoft.com/office/powerpoint/2010/main" val="147192624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F6C3ED-B627-F1B2-38AC-B6AA60040E6C}"/>
              </a:ext>
            </a:extLst>
          </p:cNvPr>
          <p:cNvSpPr>
            <a:spLocks noGrp="1"/>
          </p:cNvSpPr>
          <p:nvPr>
            <p:ph type="title"/>
          </p:nvPr>
        </p:nvSpPr>
        <p:spPr>
          <a:xfrm>
            <a:off x="229741" y="2458"/>
            <a:ext cx="8144244" cy="990600"/>
          </a:xfrm>
        </p:spPr>
        <p:txBody>
          <a:bodyPr/>
          <a:lstStyle/>
          <a:p>
            <a:r>
              <a:rPr lang="en-US"/>
              <a:t>Global Risk </a:t>
            </a:r>
          </a:p>
        </p:txBody>
      </p:sp>
      <p:pic>
        <p:nvPicPr>
          <p:cNvPr id="5" name="Picture 4">
            <a:extLst>
              <a:ext uri="{FF2B5EF4-FFF2-40B4-BE49-F238E27FC236}">
                <a16:creationId xmlns:a16="http://schemas.microsoft.com/office/drawing/2014/main" id="{09AAEB2D-1032-819F-6305-010D843909FE}"/>
              </a:ext>
            </a:extLst>
          </p:cNvPr>
          <p:cNvPicPr>
            <a:picLocks noChangeAspect="1"/>
          </p:cNvPicPr>
          <p:nvPr/>
        </p:nvPicPr>
        <p:blipFill>
          <a:blip r:embed="rId3"/>
          <a:stretch>
            <a:fillRect/>
          </a:stretch>
        </p:blipFill>
        <p:spPr>
          <a:xfrm>
            <a:off x="229741" y="599306"/>
            <a:ext cx="8914259" cy="4253651"/>
          </a:xfrm>
          <a:prstGeom prst="rect">
            <a:avLst/>
          </a:prstGeom>
        </p:spPr>
      </p:pic>
      <mc:AlternateContent xmlns:mc="http://schemas.openxmlformats.org/markup-compatibility/2006" xmlns:p14="http://schemas.microsoft.com/office/powerpoint/2010/main">
        <mc:Choice Requires="p14">
          <p:contentPart p14:bwMode="auto" r:id="rId4">
            <p14:nvContentPartPr>
              <p14:cNvPr id="6" name="Ink 5">
                <a:extLst>
                  <a:ext uri="{FF2B5EF4-FFF2-40B4-BE49-F238E27FC236}">
                    <a16:creationId xmlns:a16="http://schemas.microsoft.com/office/drawing/2014/main" id="{1705C5EE-2A85-CD9F-0005-70E38C56AF48}"/>
                  </a:ext>
                </a:extLst>
              </p14:cNvPr>
              <p14:cNvContentPartPr/>
              <p14:nvPr/>
            </p14:nvContentPartPr>
            <p14:xfrm>
              <a:off x="5019630" y="3962074"/>
              <a:ext cx="1093500" cy="582120"/>
            </p14:xfrm>
          </p:contentPart>
        </mc:Choice>
        <mc:Fallback xmlns="">
          <p:pic>
            <p:nvPicPr>
              <p:cNvPr id="6" name="Ink 5">
                <a:extLst>
                  <a:ext uri="{FF2B5EF4-FFF2-40B4-BE49-F238E27FC236}">
                    <a16:creationId xmlns:a16="http://schemas.microsoft.com/office/drawing/2014/main" id="{1705C5EE-2A85-CD9F-0005-70E38C56AF48}"/>
                  </a:ext>
                </a:extLst>
              </p:cNvPr>
              <p:cNvPicPr/>
              <p:nvPr/>
            </p:nvPicPr>
            <p:blipFill>
              <a:blip r:embed="rId5"/>
              <a:stretch>
                <a:fillRect/>
              </a:stretch>
            </p:blipFill>
            <p:spPr>
              <a:xfrm>
                <a:off x="5010634" y="3953074"/>
                <a:ext cx="1111131" cy="599760"/>
              </a:xfrm>
              <a:prstGeom prst="rect">
                <a:avLst/>
              </a:prstGeom>
            </p:spPr>
          </p:pic>
        </mc:Fallback>
      </mc:AlternateContent>
    </p:spTree>
    <p:extLst>
      <p:ext uri="{BB962C8B-B14F-4D97-AF65-F5344CB8AC3E}">
        <p14:creationId xmlns:p14="http://schemas.microsoft.com/office/powerpoint/2010/main" val="2103164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F6C3ED-B627-F1B2-38AC-B6AA60040E6C}"/>
              </a:ext>
            </a:extLst>
          </p:cNvPr>
          <p:cNvSpPr>
            <a:spLocks noGrp="1"/>
          </p:cNvSpPr>
          <p:nvPr>
            <p:ph type="title"/>
          </p:nvPr>
        </p:nvSpPr>
        <p:spPr>
          <a:xfrm>
            <a:off x="1854812" y="0"/>
            <a:ext cx="8144244" cy="990600"/>
          </a:xfrm>
        </p:spPr>
        <p:txBody>
          <a:bodyPr/>
          <a:lstStyle/>
          <a:p>
            <a:r>
              <a:rPr lang="en-US"/>
              <a:t>Global Risk </a:t>
            </a:r>
          </a:p>
        </p:txBody>
      </p:sp>
      <p:pic>
        <p:nvPicPr>
          <p:cNvPr id="3" name="Picture 2">
            <a:extLst>
              <a:ext uri="{FF2B5EF4-FFF2-40B4-BE49-F238E27FC236}">
                <a16:creationId xmlns:a16="http://schemas.microsoft.com/office/drawing/2014/main" id="{814EF15B-E5EC-1682-DFB6-F8349607DA41}"/>
              </a:ext>
            </a:extLst>
          </p:cNvPr>
          <p:cNvPicPr>
            <a:picLocks noChangeAspect="1"/>
          </p:cNvPicPr>
          <p:nvPr/>
        </p:nvPicPr>
        <p:blipFill>
          <a:blip r:embed="rId3"/>
          <a:stretch>
            <a:fillRect/>
          </a:stretch>
        </p:blipFill>
        <p:spPr>
          <a:xfrm>
            <a:off x="1206169" y="677113"/>
            <a:ext cx="6731662" cy="3789274"/>
          </a:xfrm>
          <a:prstGeom prst="rect">
            <a:avLst/>
          </a:prstGeom>
        </p:spPr>
      </p:pic>
      <mc:AlternateContent xmlns:mc="http://schemas.openxmlformats.org/markup-compatibility/2006" xmlns:p14="http://schemas.microsoft.com/office/powerpoint/2010/main">
        <mc:Choice Requires="p14">
          <p:contentPart p14:bwMode="auto" r:id="rId4">
            <p14:nvContentPartPr>
              <p14:cNvPr id="4" name="Ink 3">
                <a:extLst>
                  <a:ext uri="{FF2B5EF4-FFF2-40B4-BE49-F238E27FC236}">
                    <a16:creationId xmlns:a16="http://schemas.microsoft.com/office/drawing/2014/main" id="{386E71F2-7129-CC86-57F1-567ADDB3EF28}"/>
                  </a:ext>
                </a:extLst>
              </p14:cNvPr>
              <p14:cNvContentPartPr/>
              <p14:nvPr/>
            </p14:nvContentPartPr>
            <p14:xfrm>
              <a:off x="4865921" y="2120849"/>
              <a:ext cx="1338930" cy="901800"/>
            </p14:xfrm>
          </p:contentPart>
        </mc:Choice>
        <mc:Fallback xmlns="">
          <p:pic>
            <p:nvPicPr>
              <p:cNvPr id="4" name="Ink 3">
                <a:extLst>
                  <a:ext uri="{FF2B5EF4-FFF2-40B4-BE49-F238E27FC236}">
                    <a16:creationId xmlns:a16="http://schemas.microsoft.com/office/drawing/2014/main" id="{386E71F2-7129-CC86-57F1-567ADDB3EF28}"/>
                  </a:ext>
                </a:extLst>
              </p:cNvPr>
              <p:cNvPicPr/>
              <p:nvPr/>
            </p:nvPicPr>
            <p:blipFill>
              <a:blip r:embed="rId5"/>
              <a:stretch>
                <a:fillRect/>
              </a:stretch>
            </p:blipFill>
            <p:spPr>
              <a:xfrm>
                <a:off x="4856923" y="2111849"/>
                <a:ext cx="1356566" cy="919440"/>
              </a:xfrm>
              <a:prstGeom prst="rect">
                <a:avLst/>
              </a:prstGeom>
            </p:spPr>
          </p:pic>
        </mc:Fallback>
      </mc:AlternateContent>
    </p:spTree>
    <p:extLst>
      <p:ext uri="{BB962C8B-B14F-4D97-AF65-F5344CB8AC3E}">
        <p14:creationId xmlns:p14="http://schemas.microsoft.com/office/powerpoint/2010/main" val="2494087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59A0FA-97B7-FFF2-C77E-4C99650499D6}"/>
              </a:ext>
            </a:extLst>
          </p:cNvPr>
          <p:cNvSpPr>
            <a:spLocks noGrp="1"/>
          </p:cNvSpPr>
          <p:nvPr>
            <p:ph type="title"/>
          </p:nvPr>
        </p:nvSpPr>
        <p:spPr/>
        <p:txBody>
          <a:bodyPr>
            <a:normAutofit fontScale="90000"/>
          </a:bodyPr>
          <a:lstStyle/>
          <a:p>
            <a:r>
              <a:rPr lang="en-US" kern="100">
                <a:effectLst/>
                <a:latin typeface="Calibri" panose="020F0502020204030204" pitchFamily="34" charset="0"/>
                <a:ea typeface="Calibri" panose="020F0502020204030204" pitchFamily="34" charset="0"/>
                <a:cs typeface="Times New Roman" panose="02020603050405020304" pitchFamily="18" charset="0"/>
              </a:rPr>
              <a:t>Global vs Specific Risk Example </a:t>
            </a:r>
            <a:br>
              <a:rPr lang="en-US" sz="1350" kern="100">
                <a:latin typeface="Calibri" panose="020F0502020204030204" pitchFamily="34" charset="0"/>
                <a:ea typeface="Calibri" panose="020F0502020204030204" pitchFamily="34" charset="0"/>
                <a:cs typeface="Times New Roman" panose="02020603050405020304" pitchFamily="18" charset="0"/>
              </a:rPr>
            </a:br>
            <a:endParaRPr lang="en-US"/>
          </a:p>
        </p:txBody>
      </p:sp>
      <p:sp>
        <p:nvSpPr>
          <p:cNvPr id="4" name="TextBox 3">
            <a:extLst>
              <a:ext uri="{FF2B5EF4-FFF2-40B4-BE49-F238E27FC236}">
                <a16:creationId xmlns:a16="http://schemas.microsoft.com/office/drawing/2014/main" id="{FAD6424E-E08F-92FC-E9AF-8B52C80180EE}"/>
              </a:ext>
            </a:extLst>
          </p:cNvPr>
          <p:cNvSpPr txBox="1"/>
          <p:nvPr/>
        </p:nvSpPr>
        <p:spPr>
          <a:xfrm>
            <a:off x="160523" y="1085315"/>
            <a:ext cx="8839200" cy="2516073"/>
          </a:xfrm>
          <a:prstGeom prst="rect">
            <a:avLst/>
          </a:prstGeom>
          <a:noFill/>
        </p:spPr>
        <p:txBody>
          <a:bodyPr wrap="square">
            <a:spAutoFit/>
          </a:bodyPr>
          <a:lstStyle/>
          <a:p>
            <a:r>
              <a:rPr lang="en-US" sz="1600"/>
              <a:t>A company has hired us to measure the speed of cars on a stretch of a single-lane road.</a:t>
            </a:r>
          </a:p>
          <a:p>
            <a:endParaRPr lang="en-US" sz="1600"/>
          </a:p>
          <a:p>
            <a:r>
              <a:rPr lang="en-US" sz="1600"/>
              <a:t>The customer has indicated they are okay with 57 -63 miles per hour (MPH) speeds. </a:t>
            </a:r>
          </a:p>
          <a:p>
            <a:endParaRPr lang="en-US" sz="1600"/>
          </a:p>
          <a:p>
            <a:r>
              <a:rPr lang="en-US" sz="1600"/>
              <a:t>Thus, our specification limit is based on 60 MPH ± 3 MPH. The posted speed limit is 60 MPH.</a:t>
            </a:r>
          </a:p>
          <a:p>
            <a:endParaRPr lang="en-US" sz="1600"/>
          </a:p>
          <a:p>
            <a:r>
              <a:rPr lang="en-US" sz="1600"/>
              <a:t>After much discussion, we decided to set up two radar guns at points A and B for the first day and report the results. (Example of Specific Risk is based on measuring individual speeds at point A or point B) </a:t>
            </a:r>
          </a:p>
          <a:p>
            <a:endParaRPr lang="en-US" sz="1600"/>
          </a:p>
          <a:p>
            <a:endParaRPr lang="en-US" sz="1350"/>
          </a:p>
        </p:txBody>
      </p:sp>
    </p:spTree>
    <p:extLst>
      <p:ext uri="{BB962C8B-B14F-4D97-AF65-F5344CB8AC3E}">
        <p14:creationId xmlns:p14="http://schemas.microsoft.com/office/powerpoint/2010/main" val="429162410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59A0FA-97B7-FFF2-C77E-4C99650499D6}"/>
              </a:ext>
            </a:extLst>
          </p:cNvPr>
          <p:cNvSpPr>
            <a:spLocks noGrp="1"/>
          </p:cNvSpPr>
          <p:nvPr>
            <p:ph type="title"/>
          </p:nvPr>
        </p:nvSpPr>
        <p:spPr/>
        <p:txBody>
          <a:bodyPr>
            <a:normAutofit fontScale="90000"/>
          </a:bodyPr>
          <a:lstStyle/>
          <a:p>
            <a:r>
              <a:rPr lang="en-US" kern="100">
                <a:effectLst/>
                <a:latin typeface="Calibri" panose="020F0502020204030204" pitchFamily="34" charset="0"/>
                <a:ea typeface="Calibri" panose="020F0502020204030204" pitchFamily="34" charset="0"/>
                <a:cs typeface="Times New Roman" panose="02020603050405020304" pitchFamily="18" charset="0"/>
              </a:rPr>
              <a:t>Specific Risk</a:t>
            </a:r>
            <a:br>
              <a:rPr lang="en-US" sz="1350" kern="100">
                <a:latin typeface="Calibri" panose="020F0502020204030204" pitchFamily="34" charset="0"/>
                <a:ea typeface="Calibri" panose="020F0502020204030204" pitchFamily="34" charset="0"/>
                <a:cs typeface="Times New Roman" panose="02020603050405020304" pitchFamily="18" charset="0"/>
              </a:rPr>
            </a:br>
            <a:endParaRPr lang="en-US"/>
          </a:p>
        </p:txBody>
      </p:sp>
      <p:pic>
        <p:nvPicPr>
          <p:cNvPr id="5" name="Picture 4" descr="A cartoon car on a road&#10;&#10;Description automatically generated">
            <a:extLst>
              <a:ext uri="{FF2B5EF4-FFF2-40B4-BE49-F238E27FC236}">
                <a16:creationId xmlns:a16="http://schemas.microsoft.com/office/drawing/2014/main" id="{AC83B413-3412-616E-CBB9-2B44996F31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8276" y="1172645"/>
            <a:ext cx="7683694" cy="2521212"/>
          </a:xfrm>
          <a:prstGeom prst="rect">
            <a:avLst/>
          </a:prstGeom>
        </p:spPr>
      </p:pic>
      <p:sp>
        <p:nvSpPr>
          <p:cNvPr id="3" name="TextBox 2">
            <a:extLst>
              <a:ext uri="{FF2B5EF4-FFF2-40B4-BE49-F238E27FC236}">
                <a16:creationId xmlns:a16="http://schemas.microsoft.com/office/drawing/2014/main" id="{E8A8F3D2-DA53-6B73-A3BE-DAC21394AF4F}"/>
              </a:ext>
            </a:extLst>
          </p:cNvPr>
          <p:cNvSpPr txBox="1"/>
          <p:nvPr/>
        </p:nvSpPr>
        <p:spPr>
          <a:xfrm>
            <a:off x="838200" y="1447801"/>
            <a:ext cx="906780" cy="715581"/>
          </a:xfrm>
          <a:prstGeom prst="rect">
            <a:avLst/>
          </a:prstGeom>
          <a:noFill/>
        </p:spPr>
        <p:txBody>
          <a:bodyPr wrap="square" rtlCol="0">
            <a:spAutoFit/>
          </a:bodyPr>
          <a:lstStyle/>
          <a:p>
            <a:pPr algn="ctr"/>
            <a:r>
              <a:rPr lang="en-US" sz="1350"/>
              <a:t>Specific Risk </a:t>
            </a:r>
          </a:p>
          <a:p>
            <a:pPr algn="ctr"/>
            <a:r>
              <a:rPr lang="en-US" sz="1350"/>
              <a:t>65 mph</a:t>
            </a:r>
          </a:p>
        </p:txBody>
      </p:sp>
      <p:sp>
        <p:nvSpPr>
          <p:cNvPr id="4" name="TextBox 3">
            <a:extLst>
              <a:ext uri="{FF2B5EF4-FFF2-40B4-BE49-F238E27FC236}">
                <a16:creationId xmlns:a16="http://schemas.microsoft.com/office/drawing/2014/main" id="{1E5633FB-7F71-5232-752E-762E74C02C11}"/>
              </a:ext>
            </a:extLst>
          </p:cNvPr>
          <p:cNvSpPr txBox="1"/>
          <p:nvPr/>
        </p:nvSpPr>
        <p:spPr>
          <a:xfrm>
            <a:off x="7429500" y="1562101"/>
            <a:ext cx="906780" cy="715581"/>
          </a:xfrm>
          <a:prstGeom prst="rect">
            <a:avLst/>
          </a:prstGeom>
          <a:noFill/>
        </p:spPr>
        <p:txBody>
          <a:bodyPr wrap="square" rtlCol="0">
            <a:spAutoFit/>
          </a:bodyPr>
          <a:lstStyle/>
          <a:p>
            <a:pPr algn="ctr"/>
            <a:r>
              <a:rPr lang="en-US" sz="1350"/>
              <a:t>Specific Risk </a:t>
            </a:r>
          </a:p>
          <a:p>
            <a:pPr algn="ctr"/>
            <a:r>
              <a:rPr lang="en-US" sz="1350"/>
              <a:t>55 mph</a:t>
            </a:r>
          </a:p>
        </p:txBody>
      </p:sp>
      <p:sp>
        <p:nvSpPr>
          <p:cNvPr id="6" name="TextBox 5">
            <a:extLst>
              <a:ext uri="{FF2B5EF4-FFF2-40B4-BE49-F238E27FC236}">
                <a16:creationId xmlns:a16="http://schemas.microsoft.com/office/drawing/2014/main" id="{901F15EA-1CDA-9D70-9B22-EB94940E23AA}"/>
              </a:ext>
            </a:extLst>
          </p:cNvPr>
          <p:cNvSpPr txBox="1"/>
          <p:nvPr/>
        </p:nvSpPr>
        <p:spPr>
          <a:xfrm>
            <a:off x="53341" y="3836064"/>
            <a:ext cx="9006839" cy="715581"/>
          </a:xfrm>
          <a:prstGeom prst="rect">
            <a:avLst/>
          </a:prstGeom>
          <a:noFill/>
        </p:spPr>
        <p:txBody>
          <a:bodyPr wrap="square" rtlCol="0">
            <a:spAutoFit/>
          </a:bodyPr>
          <a:lstStyle/>
          <a:p>
            <a:r>
              <a:rPr lang="en-US" sz="1350"/>
              <a:t>If we wanted to look at the car's speed using Specific Risk, </a:t>
            </a:r>
            <a:r>
              <a:rPr lang="en-US" sz="1350">
                <a:highlight>
                  <a:srgbClr val="FFFF00"/>
                </a:highlight>
              </a:rPr>
              <a:t>we might have a radar gun at either points A or B</a:t>
            </a:r>
            <a:r>
              <a:rPr lang="en-US" sz="1350"/>
              <a:t>. In this example, the car is clocked at 65 mph at point A and 55 MPH at point B. Each point is 5 MPH below or above the speed limit. </a:t>
            </a:r>
          </a:p>
          <a:p>
            <a:r>
              <a:rPr lang="en-US" sz="1350"/>
              <a:t>Note: Using the average of these two would be considered a global risk while taking just one is a specific risk.</a:t>
            </a:r>
          </a:p>
        </p:txBody>
      </p:sp>
      <p:sp>
        <p:nvSpPr>
          <p:cNvPr id="7" name="TextBox 6">
            <a:extLst>
              <a:ext uri="{FF2B5EF4-FFF2-40B4-BE49-F238E27FC236}">
                <a16:creationId xmlns:a16="http://schemas.microsoft.com/office/drawing/2014/main" id="{379AD195-DC57-5F55-2BF5-C968F50F5B84}"/>
              </a:ext>
            </a:extLst>
          </p:cNvPr>
          <p:cNvSpPr txBox="1"/>
          <p:nvPr/>
        </p:nvSpPr>
        <p:spPr>
          <a:xfrm>
            <a:off x="3719275" y="1742741"/>
            <a:ext cx="1735931" cy="300082"/>
          </a:xfrm>
          <a:prstGeom prst="rect">
            <a:avLst/>
          </a:prstGeom>
          <a:noFill/>
        </p:spPr>
        <p:txBody>
          <a:bodyPr wrap="square" rtlCol="0">
            <a:spAutoFit/>
          </a:bodyPr>
          <a:lstStyle/>
          <a:p>
            <a:pPr algn="ctr"/>
            <a:r>
              <a:rPr lang="en-US" sz="1350"/>
              <a:t>OR</a:t>
            </a:r>
          </a:p>
        </p:txBody>
      </p:sp>
      <mc:AlternateContent xmlns:mc="http://schemas.openxmlformats.org/markup-compatibility/2006" xmlns:p14="http://schemas.microsoft.com/office/powerpoint/2010/main">
        <mc:Choice Requires="p14">
          <p:contentPart p14:bwMode="auto" r:id="rId4">
            <p14:nvContentPartPr>
              <p14:cNvPr id="8" name="Ink 7">
                <a:extLst>
                  <a:ext uri="{FF2B5EF4-FFF2-40B4-BE49-F238E27FC236}">
                    <a16:creationId xmlns:a16="http://schemas.microsoft.com/office/drawing/2014/main" id="{1711F16A-EDAA-CC06-38C9-30091D7C577E}"/>
                  </a:ext>
                </a:extLst>
              </p14:cNvPr>
              <p14:cNvContentPartPr/>
              <p14:nvPr/>
            </p14:nvContentPartPr>
            <p14:xfrm>
              <a:off x="4014124" y="1605330"/>
              <a:ext cx="1101870" cy="703350"/>
            </p14:xfrm>
          </p:contentPart>
        </mc:Choice>
        <mc:Fallback xmlns="">
          <p:pic>
            <p:nvPicPr>
              <p:cNvPr id="8" name="Ink 7">
                <a:extLst>
                  <a:ext uri="{FF2B5EF4-FFF2-40B4-BE49-F238E27FC236}">
                    <a16:creationId xmlns:a16="http://schemas.microsoft.com/office/drawing/2014/main" id="{1711F16A-EDAA-CC06-38C9-30091D7C577E}"/>
                  </a:ext>
                </a:extLst>
              </p:cNvPr>
              <p:cNvPicPr/>
              <p:nvPr/>
            </p:nvPicPr>
            <p:blipFill>
              <a:blip r:embed="rId5"/>
              <a:stretch>
                <a:fillRect/>
              </a:stretch>
            </p:blipFill>
            <p:spPr>
              <a:xfrm>
                <a:off x="4005122" y="1596331"/>
                <a:ext cx="1119514" cy="720988"/>
              </a:xfrm>
              <a:prstGeom prst="rect">
                <a:avLst/>
              </a:prstGeom>
            </p:spPr>
          </p:pic>
        </mc:Fallback>
      </mc:AlternateContent>
    </p:spTree>
    <p:extLst>
      <p:ext uri="{BB962C8B-B14F-4D97-AF65-F5344CB8AC3E}">
        <p14:creationId xmlns:p14="http://schemas.microsoft.com/office/powerpoint/2010/main" val="2559090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63" presetClass="entr" presetSubtype="0"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p:cTn id="26" dur="2000" fill="hold"/>
                                        <p:tgtEl>
                                          <p:spTgt spid="8"/>
                                        </p:tgtEl>
                                        <p:attrNameLst>
                                          <p:attrName>drawProgress</p:attrName>
                                        </p:attrNameLst>
                                      </p:cBhvr>
                                      <p:tavLst>
                                        <p:tav tm="0">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C292EC-17D5-4816-0CCC-977CD384C2C5}"/>
              </a:ext>
            </a:extLst>
          </p:cNvPr>
          <p:cNvSpPr>
            <a:spLocks noGrp="1"/>
          </p:cNvSpPr>
          <p:nvPr>
            <p:ph type="title"/>
          </p:nvPr>
        </p:nvSpPr>
        <p:spPr>
          <a:xfrm>
            <a:off x="499878" y="383431"/>
            <a:ext cx="8144244" cy="990600"/>
          </a:xfrm>
        </p:spPr>
        <p:txBody>
          <a:bodyPr/>
          <a:lstStyle/>
          <a:p>
            <a:r>
              <a:rPr lang="en-US"/>
              <a:t>Specific Risk (Radar Gun at Point A)</a:t>
            </a:r>
          </a:p>
        </p:txBody>
      </p:sp>
      <p:sp>
        <p:nvSpPr>
          <p:cNvPr id="5" name="TextBox 4">
            <a:extLst>
              <a:ext uri="{FF2B5EF4-FFF2-40B4-BE49-F238E27FC236}">
                <a16:creationId xmlns:a16="http://schemas.microsoft.com/office/drawing/2014/main" id="{55ACDECF-7840-1819-F6AD-6CA16C7602CD}"/>
              </a:ext>
            </a:extLst>
          </p:cNvPr>
          <p:cNvSpPr txBox="1"/>
          <p:nvPr/>
        </p:nvSpPr>
        <p:spPr>
          <a:xfrm>
            <a:off x="4090937" y="4346285"/>
            <a:ext cx="2117742" cy="300082"/>
          </a:xfrm>
          <a:prstGeom prst="rect">
            <a:avLst/>
          </a:prstGeom>
          <a:noFill/>
        </p:spPr>
        <p:txBody>
          <a:bodyPr wrap="square" rtlCol="0">
            <a:spAutoFit/>
          </a:bodyPr>
          <a:lstStyle/>
          <a:p>
            <a:r>
              <a:rPr lang="en-US" sz="1350"/>
              <a:t>5 MPH Above (TUR 6:1) </a:t>
            </a:r>
          </a:p>
        </p:txBody>
      </p:sp>
      <p:graphicFrame>
        <p:nvGraphicFramePr>
          <p:cNvPr id="3" name="Chart 2">
            <a:extLst>
              <a:ext uri="{FF2B5EF4-FFF2-40B4-BE49-F238E27FC236}">
                <a16:creationId xmlns:a16="http://schemas.microsoft.com/office/drawing/2014/main" id="{00000000-0008-0000-0000-000002000000}"/>
              </a:ext>
            </a:extLst>
          </p:cNvPr>
          <p:cNvGraphicFramePr>
            <a:graphicFrameLocks/>
          </p:cNvGraphicFramePr>
          <p:nvPr>
            <p:extLst>
              <p:ext uri="{D42A27DB-BD31-4B8C-83A1-F6EECF244321}">
                <p14:modId xmlns:p14="http://schemas.microsoft.com/office/powerpoint/2010/main" val="1544032520"/>
              </p:ext>
            </p:extLst>
          </p:nvPr>
        </p:nvGraphicFramePr>
        <p:xfrm>
          <a:off x="3267570" y="985887"/>
          <a:ext cx="5614493" cy="303751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 name="Table 3">
            <a:extLst>
              <a:ext uri="{FF2B5EF4-FFF2-40B4-BE49-F238E27FC236}">
                <a16:creationId xmlns:a16="http://schemas.microsoft.com/office/drawing/2014/main" id="{020F336F-45F7-13B0-7025-6A1485F57658}"/>
              </a:ext>
            </a:extLst>
          </p:cNvPr>
          <p:cNvGraphicFramePr>
            <a:graphicFrameLocks noGrp="1"/>
          </p:cNvGraphicFramePr>
          <p:nvPr/>
        </p:nvGraphicFramePr>
        <p:xfrm>
          <a:off x="261938" y="985887"/>
          <a:ext cx="2902744" cy="3037525"/>
        </p:xfrm>
        <a:graphic>
          <a:graphicData uri="http://schemas.openxmlformats.org/drawingml/2006/table">
            <a:tbl>
              <a:tblPr/>
              <a:tblGrid>
                <a:gridCol w="2175420">
                  <a:extLst>
                    <a:ext uri="{9D8B030D-6E8A-4147-A177-3AD203B41FA5}">
                      <a16:colId xmlns:a16="http://schemas.microsoft.com/office/drawing/2014/main" val="2975662542"/>
                    </a:ext>
                  </a:extLst>
                </a:gridCol>
                <a:gridCol w="727324">
                  <a:extLst>
                    <a:ext uri="{9D8B030D-6E8A-4147-A177-3AD203B41FA5}">
                      <a16:colId xmlns:a16="http://schemas.microsoft.com/office/drawing/2014/main" val="1215071636"/>
                    </a:ext>
                  </a:extLst>
                </a:gridCol>
              </a:tblGrid>
              <a:tr h="135778">
                <a:tc gridSpan="2">
                  <a:txBody>
                    <a:bodyPr/>
                    <a:lstStyle/>
                    <a:p>
                      <a:pPr algn="ctr" fontAlgn="ctr"/>
                      <a:r>
                        <a:rPr lang="en-US" sz="800" b="1" i="0" u="none" strike="noStrike" dirty="0">
                          <a:solidFill>
                            <a:srgbClr val="000000"/>
                          </a:solidFill>
                          <a:effectLst/>
                          <a:latin typeface="Arial" panose="020B0604020202020204" pitchFamily="34" charset="0"/>
                        </a:rPr>
                        <a:t>Risk Calculator</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6DCE4"/>
                    </a:solidFill>
                  </a:tcPr>
                </a:tc>
                <a:tc hMerge="1">
                  <a:txBody>
                    <a:bodyPr/>
                    <a:lstStyle/>
                    <a:p>
                      <a:endParaRPr lang="en-US"/>
                    </a:p>
                  </a:txBody>
                  <a:tcPr/>
                </a:tc>
                <a:extLst>
                  <a:ext uri="{0D108BD9-81ED-4DB2-BD59-A6C34878D82A}">
                    <a16:rowId xmlns:a16="http://schemas.microsoft.com/office/drawing/2014/main" val="1592571174"/>
                  </a:ext>
                </a:extLst>
              </a:tr>
              <a:tr h="222405">
                <a:tc>
                  <a:txBody>
                    <a:bodyPr/>
                    <a:lstStyle/>
                    <a:p>
                      <a:pPr algn="ctr" fontAlgn="b"/>
                      <a:r>
                        <a:rPr lang="en-US" sz="800" b="1" i="0" u="none" strike="noStrike">
                          <a:solidFill>
                            <a:srgbClr val="000000"/>
                          </a:solidFill>
                          <a:effectLst/>
                          <a:latin typeface="Arial" panose="020B0604020202020204" pitchFamily="34" charset="0"/>
                        </a:rPr>
                        <a:t>Upper Tolerance T</a:t>
                      </a:r>
                      <a:r>
                        <a:rPr lang="en-US" sz="800" b="0" i="0" u="none" strike="noStrike" baseline="-25000">
                          <a:solidFill>
                            <a:srgbClr val="000000"/>
                          </a:solidFill>
                          <a:effectLst/>
                          <a:latin typeface="Calibri" panose="020F0502020204030204" pitchFamily="34" charset="0"/>
                        </a:rPr>
                        <a:t>U</a:t>
                      </a:r>
                      <a:endParaRPr lang="en-US" sz="800" b="1" i="0" u="none" strike="noStrike">
                        <a:solidFill>
                          <a:srgbClr val="000000"/>
                        </a:solidFill>
                        <a:effectLst/>
                        <a:latin typeface="Arial" panose="020B0604020202020204" pitchFamily="34" charset="0"/>
                      </a:endParaRP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6DCE4"/>
                    </a:solidFill>
                  </a:tcPr>
                </a:tc>
                <a:tc>
                  <a:txBody>
                    <a:bodyPr/>
                    <a:lstStyle/>
                    <a:p>
                      <a:pPr algn="ctr" fontAlgn="b"/>
                      <a:r>
                        <a:rPr lang="en-US" sz="800" b="1" i="0" u="none" strike="noStrike">
                          <a:solidFill>
                            <a:srgbClr val="000000"/>
                          </a:solidFill>
                          <a:effectLst/>
                          <a:latin typeface="Arial" panose="020B0604020202020204" pitchFamily="34" charset="0"/>
                        </a:rPr>
                        <a:t>63.0000</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extLst>
                  <a:ext uri="{0D108BD9-81ED-4DB2-BD59-A6C34878D82A}">
                    <a16:rowId xmlns:a16="http://schemas.microsoft.com/office/drawing/2014/main" val="2227909185"/>
                  </a:ext>
                </a:extLst>
              </a:tr>
              <a:tr h="136061">
                <a:tc>
                  <a:txBody>
                    <a:bodyPr/>
                    <a:lstStyle/>
                    <a:p>
                      <a:pPr algn="ctr" fontAlgn="b"/>
                      <a:r>
                        <a:rPr lang="en-US" sz="800" b="1" i="0" u="none" strike="noStrike">
                          <a:solidFill>
                            <a:srgbClr val="000000"/>
                          </a:solidFill>
                          <a:effectLst/>
                          <a:latin typeface="Arial" panose="020B0604020202020204" pitchFamily="34" charset="0"/>
                        </a:rPr>
                        <a:t>Lower Tolerance T</a:t>
                      </a:r>
                      <a:r>
                        <a:rPr lang="en-US" sz="800" b="0" i="0" u="none" strike="noStrike" baseline="-25000">
                          <a:solidFill>
                            <a:srgbClr val="000000"/>
                          </a:solidFill>
                          <a:effectLst/>
                          <a:latin typeface="Calibri" panose="020F0502020204030204" pitchFamily="34" charset="0"/>
                        </a:rPr>
                        <a:t>L</a:t>
                      </a:r>
                      <a:endParaRPr lang="en-US" sz="800" b="1" i="0" u="none" strike="noStrike">
                        <a:solidFill>
                          <a:srgbClr val="000000"/>
                        </a:solidFill>
                        <a:effectLst/>
                        <a:latin typeface="Arial" panose="020B0604020202020204" pitchFamily="34" charset="0"/>
                      </a:endParaRP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6DCE4"/>
                    </a:solidFill>
                  </a:tcPr>
                </a:tc>
                <a:tc>
                  <a:txBody>
                    <a:bodyPr/>
                    <a:lstStyle/>
                    <a:p>
                      <a:pPr algn="ctr" fontAlgn="b"/>
                      <a:r>
                        <a:rPr lang="en-US" sz="800" b="1" i="0" u="none" strike="noStrike">
                          <a:solidFill>
                            <a:srgbClr val="000000"/>
                          </a:solidFill>
                          <a:effectLst/>
                          <a:latin typeface="Arial" panose="020B0604020202020204" pitchFamily="34" charset="0"/>
                        </a:rPr>
                        <a:t>57.0000</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extLst>
                  <a:ext uri="{0D108BD9-81ED-4DB2-BD59-A6C34878D82A}">
                    <a16:rowId xmlns:a16="http://schemas.microsoft.com/office/drawing/2014/main" val="799834276"/>
                  </a:ext>
                </a:extLst>
              </a:tr>
              <a:tr h="136061">
                <a:tc>
                  <a:txBody>
                    <a:bodyPr/>
                    <a:lstStyle/>
                    <a:p>
                      <a:pPr algn="ctr" fontAlgn="b"/>
                      <a:r>
                        <a:rPr lang="en-US" sz="800" b="1" i="0" u="none" strike="noStrike">
                          <a:solidFill>
                            <a:srgbClr val="000000"/>
                          </a:solidFill>
                          <a:effectLst/>
                          <a:latin typeface="Arial" panose="020B0604020202020204" pitchFamily="34" charset="0"/>
                        </a:rPr>
                        <a:t>Nominal Value</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6DCE4"/>
                    </a:solidFill>
                  </a:tcPr>
                </a:tc>
                <a:tc>
                  <a:txBody>
                    <a:bodyPr/>
                    <a:lstStyle/>
                    <a:p>
                      <a:pPr algn="ctr" fontAlgn="b"/>
                      <a:r>
                        <a:rPr lang="en-US" sz="800" b="1" i="0" u="none" strike="noStrike">
                          <a:solidFill>
                            <a:srgbClr val="000000"/>
                          </a:solidFill>
                          <a:effectLst/>
                          <a:latin typeface="Arial" panose="020B0604020202020204" pitchFamily="34" charset="0"/>
                        </a:rPr>
                        <a:t>60.0000</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extLst>
                  <a:ext uri="{0D108BD9-81ED-4DB2-BD59-A6C34878D82A}">
                    <a16:rowId xmlns:a16="http://schemas.microsoft.com/office/drawing/2014/main" val="1497626147"/>
                  </a:ext>
                </a:extLst>
              </a:tr>
              <a:tr h="136061">
                <a:tc>
                  <a:txBody>
                    <a:bodyPr/>
                    <a:lstStyle/>
                    <a:p>
                      <a:pPr algn="ctr" fontAlgn="b"/>
                      <a:r>
                        <a:rPr lang="en-US" sz="800" b="1" i="0" u="none" strike="noStrike">
                          <a:solidFill>
                            <a:srgbClr val="000000"/>
                          </a:solidFill>
                          <a:effectLst/>
                          <a:latin typeface="Arial" panose="020B0604020202020204" pitchFamily="34" charset="0"/>
                        </a:rPr>
                        <a:t>Measurement Unc um</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6DCE4"/>
                    </a:solidFill>
                  </a:tcPr>
                </a:tc>
                <a:tc>
                  <a:txBody>
                    <a:bodyPr/>
                    <a:lstStyle/>
                    <a:p>
                      <a:pPr algn="ctr" fontAlgn="b"/>
                      <a:r>
                        <a:rPr lang="en-US" sz="800" b="1" i="0" u="none" strike="noStrike">
                          <a:solidFill>
                            <a:srgbClr val="000000"/>
                          </a:solidFill>
                          <a:effectLst/>
                          <a:latin typeface="Arial" panose="020B0604020202020204" pitchFamily="34" charset="0"/>
                        </a:rPr>
                        <a:t>0.2500</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extLst>
                  <a:ext uri="{0D108BD9-81ED-4DB2-BD59-A6C34878D82A}">
                    <a16:rowId xmlns:a16="http://schemas.microsoft.com/office/drawing/2014/main" val="2601290775"/>
                  </a:ext>
                </a:extLst>
              </a:tr>
              <a:tr h="136061">
                <a:tc>
                  <a:txBody>
                    <a:bodyPr/>
                    <a:lstStyle/>
                    <a:p>
                      <a:pPr algn="ctr" fontAlgn="b"/>
                      <a:r>
                        <a:rPr lang="en-US" sz="800" b="1" i="0" u="none" strike="noStrike">
                          <a:solidFill>
                            <a:srgbClr val="000000"/>
                          </a:solidFill>
                          <a:effectLst/>
                          <a:latin typeface="Arial" panose="020B0604020202020204" pitchFamily="34" charset="0"/>
                        </a:rPr>
                        <a:t>Measured Value xm</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6DCE4"/>
                    </a:solidFill>
                  </a:tcPr>
                </a:tc>
                <a:tc>
                  <a:txBody>
                    <a:bodyPr/>
                    <a:lstStyle/>
                    <a:p>
                      <a:pPr algn="ctr" fontAlgn="b"/>
                      <a:r>
                        <a:rPr lang="en-US" sz="800" b="1" i="0" u="none" strike="noStrike">
                          <a:solidFill>
                            <a:srgbClr val="000000"/>
                          </a:solidFill>
                          <a:effectLst/>
                          <a:latin typeface="Arial" panose="020B0604020202020204" pitchFamily="34" charset="0"/>
                        </a:rPr>
                        <a:t>65.0000</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extLst>
                  <a:ext uri="{0D108BD9-81ED-4DB2-BD59-A6C34878D82A}">
                    <a16:rowId xmlns:a16="http://schemas.microsoft.com/office/drawing/2014/main" val="1960387044"/>
                  </a:ext>
                </a:extLst>
              </a:tr>
              <a:tr h="136061">
                <a:tc>
                  <a:txBody>
                    <a:bodyPr/>
                    <a:lstStyle/>
                    <a:p>
                      <a:pPr algn="ctr" fontAlgn="b"/>
                      <a:r>
                        <a:rPr lang="en-US" sz="800" b="1" i="0" u="none" strike="noStrike">
                          <a:solidFill>
                            <a:srgbClr val="000000"/>
                          </a:solidFill>
                          <a:effectLst/>
                          <a:latin typeface="Arial" panose="020B0604020202020204" pitchFamily="34" charset="0"/>
                        </a:rPr>
                        <a:t>Tolerance T</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6DCE4"/>
                    </a:solidFill>
                  </a:tcPr>
                </a:tc>
                <a:tc>
                  <a:txBody>
                    <a:bodyPr/>
                    <a:lstStyle/>
                    <a:p>
                      <a:pPr algn="ctr" fontAlgn="b"/>
                      <a:r>
                        <a:rPr lang="en-US" sz="800" b="1" i="0" u="none" strike="noStrike">
                          <a:solidFill>
                            <a:srgbClr val="000000"/>
                          </a:solidFill>
                          <a:effectLst/>
                          <a:latin typeface="Arial" panose="020B0604020202020204" pitchFamily="34" charset="0"/>
                        </a:rPr>
                        <a:t>6.00</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6DCE4"/>
                    </a:solidFill>
                  </a:tcPr>
                </a:tc>
                <a:extLst>
                  <a:ext uri="{0D108BD9-81ED-4DB2-BD59-A6C34878D82A}">
                    <a16:rowId xmlns:a16="http://schemas.microsoft.com/office/drawing/2014/main" val="2740665513"/>
                  </a:ext>
                </a:extLst>
              </a:tr>
              <a:tr h="136061">
                <a:tc>
                  <a:txBody>
                    <a:bodyPr/>
                    <a:lstStyle/>
                    <a:p>
                      <a:pPr algn="l" fontAlgn="b"/>
                      <a:r>
                        <a:rPr lang="en-US" sz="800" b="0" i="0" u="none" strike="noStrike">
                          <a:solidFill>
                            <a:srgbClr val="000000"/>
                          </a:solidFill>
                          <a:effectLst/>
                          <a:latin typeface="Calibri" panose="020F0502020204030204" pitchFamily="34" charset="0"/>
                        </a:rPr>
                        <a:t> </a:t>
                      </a:r>
                    </a:p>
                  </a:txBody>
                  <a:tcPr marL="0" marR="0" marT="0" marB="0" anchor="b">
                    <a:lnL>
                      <a:noFill/>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algn="l" fontAlgn="b"/>
                      <a:r>
                        <a:rPr lang="en-US" sz="800" b="0" i="0" u="none" strike="noStrike">
                          <a:solidFill>
                            <a:srgbClr val="000000"/>
                          </a:solidFill>
                          <a:effectLst/>
                          <a:latin typeface="Calibri" panose="020F0502020204030204" pitchFamily="34" charset="0"/>
                        </a:rPr>
                        <a:t> </a:t>
                      </a:r>
                    </a:p>
                  </a:txBody>
                  <a:tcPr marL="0" marR="0" marT="0" marB="0" anchor="b">
                    <a:lnL>
                      <a:noFill/>
                    </a:lnL>
                    <a:lnR>
                      <a:noFill/>
                    </a:lnR>
                    <a:lnT w="12700" cap="flat" cmpd="sng" algn="ctr">
                      <a:solidFill>
                        <a:srgbClr val="000000"/>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3402932500"/>
                  </a:ext>
                </a:extLst>
              </a:tr>
              <a:tr h="137369">
                <a:tc>
                  <a:txBody>
                    <a:bodyPr/>
                    <a:lstStyle/>
                    <a:p>
                      <a:pPr algn="l" fontAlgn="b"/>
                      <a:r>
                        <a:rPr lang="en-US" sz="800" b="0" i="0" u="none" strike="noStrike">
                          <a:solidFill>
                            <a:srgbClr val="000000"/>
                          </a:solidFill>
                          <a:effectLst/>
                          <a:latin typeface="Calibri" panose="020F0502020204030204" pitchFamily="34" charset="0"/>
                        </a:rPr>
                        <a:t> </a:t>
                      </a:r>
                    </a:p>
                  </a:txBody>
                  <a:tcPr marL="0" marR="0" marT="0" marB="0" anchor="b">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800" b="0" i="0" u="none" strike="noStrike">
                          <a:solidFill>
                            <a:srgbClr val="000000"/>
                          </a:solidFill>
                          <a:effectLst/>
                          <a:latin typeface="Calibri" panose="020F0502020204030204" pitchFamily="34" charset="0"/>
                        </a:rPr>
                        <a:t> </a:t>
                      </a:r>
                    </a:p>
                  </a:txBody>
                  <a:tcPr marL="0" marR="0" marT="0" marB="0" anchor="b">
                    <a:lnL>
                      <a:noFill/>
                    </a:lnL>
                    <a:lnR>
                      <a:noFill/>
                    </a:lnR>
                    <a:lnT>
                      <a:noFill/>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639466642"/>
                  </a:ext>
                </a:extLst>
              </a:tr>
              <a:tr h="136061">
                <a:tc>
                  <a:txBody>
                    <a:bodyPr/>
                    <a:lstStyle/>
                    <a:p>
                      <a:pPr algn="ctr" fontAlgn="b"/>
                      <a:r>
                        <a:rPr lang="en-US" sz="800" b="1" i="0" u="none" strike="noStrike">
                          <a:solidFill>
                            <a:srgbClr val="000000"/>
                          </a:solidFill>
                          <a:effectLst/>
                          <a:latin typeface="Arial" panose="020B0604020202020204" pitchFamily="34" charset="0"/>
                        </a:rPr>
                        <a:t>Probability of Conformance (p</a:t>
                      </a:r>
                      <a:r>
                        <a:rPr lang="en-US" sz="700" b="1" i="0" u="none" strike="noStrike" baseline="-25000">
                          <a:solidFill>
                            <a:srgbClr val="000000"/>
                          </a:solidFill>
                          <a:effectLst/>
                          <a:latin typeface="Arial" panose="020B0604020202020204" pitchFamily="34" charset="0"/>
                        </a:rPr>
                        <a:t>c</a:t>
                      </a:r>
                      <a:r>
                        <a:rPr lang="en-US" sz="700" b="1" i="0" u="none" strike="noStrike">
                          <a:solidFill>
                            <a:srgbClr val="000000"/>
                          </a:solidFill>
                          <a:effectLst/>
                          <a:latin typeface="Arial" panose="020B0604020202020204" pitchFamily="34" charset="0"/>
                        </a:rPr>
                        <a:t>)</a:t>
                      </a:r>
                      <a:endParaRPr lang="en-US" sz="800" b="1" i="0" u="none" strike="noStrike">
                        <a:solidFill>
                          <a:srgbClr val="000000"/>
                        </a:solidFill>
                        <a:effectLst/>
                        <a:latin typeface="Arial" panose="020B0604020202020204" pitchFamily="34" charset="0"/>
                      </a:endParaRP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6DCE4"/>
                    </a:solidFill>
                  </a:tcPr>
                </a:tc>
                <a:tc>
                  <a:txBody>
                    <a:bodyPr/>
                    <a:lstStyle/>
                    <a:p>
                      <a:pPr algn="ctr" fontAlgn="b"/>
                      <a:r>
                        <a:rPr lang="en-US" sz="800" b="1" i="0" u="none" strike="noStrike">
                          <a:solidFill>
                            <a:srgbClr val="000000"/>
                          </a:solidFill>
                          <a:effectLst/>
                          <a:latin typeface="Arial" panose="020B0604020202020204" pitchFamily="34" charset="0"/>
                        </a:rPr>
                        <a:t>0.000%</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6DCE4"/>
                    </a:solidFill>
                  </a:tcPr>
                </a:tc>
                <a:extLst>
                  <a:ext uri="{0D108BD9-81ED-4DB2-BD59-A6C34878D82A}">
                    <a16:rowId xmlns:a16="http://schemas.microsoft.com/office/drawing/2014/main" val="1417307637"/>
                  </a:ext>
                </a:extLst>
              </a:tr>
              <a:tr h="137369">
                <a:tc>
                  <a:txBody>
                    <a:bodyPr/>
                    <a:lstStyle/>
                    <a:p>
                      <a:pPr algn="ctr" fontAlgn="b"/>
                      <a:r>
                        <a:rPr lang="en-US" sz="800" b="1" i="0" u="none" strike="noStrike">
                          <a:solidFill>
                            <a:srgbClr val="000000"/>
                          </a:solidFill>
                          <a:effectLst/>
                          <a:latin typeface="Arial" panose="020B0604020202020204" pitchFamily="34" charset="0"/>
                        </a:rPr>
                        <a:t>Probability of NonConformance (1 - p</a:t>
                      </a:r>
                      <a:r>
                        <a:rPr lang="en-US" sz="700" b="1" i="0" u="none" strike="noStrike" baseline="-25000">
                          <a:solidFill>
                            <a:srgbClr val="000000"/>
                          </a:solidFill>
                          <a:effectLst/>
                          <a:latin typeface="Arial" panose="020B0604020202020204" pitchFamily="34" charset="0"/>
                        </a:rPr>
                        <a:t>c</a:t>
                      </a:r>
                      <a:r>
                        <a:rPr lang="en-US" sz="700" b="1" i="0" u="none" strike="noStrike">
                          <a:solidFill>
                            <a:srgbClr val="000000"/>
                          </a:solidFill>
                          <a:effectLst/>
                          <a:latin typeface="Arial" panose="020B0604020202020204" pitchFamily="34" charset="0"/>
                        </a:rPr>
                        <a:t>)</a:t>
                      </a:r>
                      <a:endParaRPr lang="en-US" sz="800" b="1" i="0" u="none" strike="noStrike">
                        <a:solidFill>
                          <a:srgbClr val="000000"/>
                        </a:solidFill>
                        <a:effectLst/>
                        <a:latin typeface="Arial" panose="020B0604020202020204" pitchFamily="34" charset="0"/>
                      </a:endParaRP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6DCE4"/>
                    </a:solidFill>
                  </a:tcPr>
                </a:tc>
                <a:tc>
                  <a:txBody>
                    <a:bodyPr/>
                    <a:lstStyle/>
                    <a:p>
                      <a:pPr algn="ctr" fontAlgn="b"/>
                      <a:r>
                        <a:rPr lang="en-US" sz="800" b="1" i="0" u="none" strike="noStrike">
                          <a:solidFill>
                            <a:srgbClr val="000000"/>
                          </a:solidFill>
                          <a:effectLst/>
                          <a:latin typeface="Arial" panose="020B0604020202020204" pitchFamily="34" charset="0"/>
                        </a:rPr>
                        <a:t>100.000%</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6DCE4"/>
                    </a:solidFill>
                  </a:tcPr>
                </a:tc>
                <a:extLst>
                  <a:ext uri="{0D108BD9-81ED-4DB2-BD59-A6C34878D82A}">
                    <a16:rowId xmlns:a16="http://schemas.microsoft.com/office/drawing/2014/main" val="2584603121"/>
                  </a:ext>
                </a:extLst>
              </a:tr>
              <a:tr h="137369">
                <a:tc>
                  <a:txBody>
                    <a:bodyPr/>
                    <a:lstStyle/>
                    <a:p>
                      <a:pPr algn="l" fontAlgn="b"/>
                      <a:r>
                        <a:rPr lang="en-US" sz="800" b="0" i="0" u="none" strike="noStrike">
                          <a:solidFill>
                            <a:srgbClr val="000000"/>
                          </a:solidFill>
                          <a:effectLst/>
                          <a:latin typeface="Calibri" panose="020F0502020204030204" pitchFamily="34" charset="0"/>
                        </a:rPr>
                        <a:t> </a:t>
                      </a:r>
                    </a:p>
                  </a:txBody>
                  <a:tcPr marL="0" marR="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800" b="0" i="0" u="none" strike="noStrike">
                          <a:solidFill>
                            <a:srgbClr val="000000"/>
                          </a:solidFill>
                          <a:effectLst/>
                          <a:latin typeface="Calibri" panose="020F0502020204030204" pitchFamily="34" charset="0"/>
                        </a:rPr>
                        <a:t> </a:t>
                      </a:r>
                    </a:p>
                  </a:txBody>
                  <a:tcPr marL="0" marR="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926757623"/>
                  </a:ext>
                </a:extLst>
              </a:tr>
              <a:tr h="163533">
                <a:tc gridSpan="2">
                  <a:txBody>
                    <a:bodyPr/>
                    <a:lstStyle/>
                    <a:p>
                      <a:pPr algn="ctr" fontAlgn="b"/>
                      <a:r>
                        <a:rPr lang="en-US" sz="800" b="1" i="0" u="none" strike="noStrike" dirty="0">
                          <a:solidFill>
                            <a:srgbClr val="000000"/>
                          </a:solidFill>
                          <a:effectLst/>
                          <a:latin typeface="Arial" panose="020B0604020202020204" pitchFamily="34" charset="0"/>
                        </a:rPr>
                        <a:t>Setting the Guard Band Upper and Lower  p</a:t>
                      </a:r>
                      <a:r>
                        <a:rPr lang="en-US" sz="800" b="1" i="0" u="none" strike="noStrike" baseline="-25000" dirty="0">
                          <a:solidFill>
                            <a:srgbClr val="000000"/>
                          </a:solidFill>
                          <a:effectLst/>
                          <a:latin typeface="Arial" panose="020B0604020202020204" pitchFamily="34" charset="0"/>
                        </a:rPr>
                        <a:t>c</a:t>
                      </a:r>
                      <a:endParaRPr lang="en-US" sz="800" b="1" i="0" u="none" strike="noStrike" dirty="0">
                        <a:solidFill>
                          <a:srgbClr val="000000"/>
                        </a:solidFill>
                        <a:effectLst/>
                        <a:latin typeface="Arial" panose="020B0604020202020204" pitchFamily="34" charset="0"/>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6DCE4"/>
                    </a:solidFill>
                  </a:tcPr>
                </a:tc>
                <a:tc hMerge="1">
                  <a:txBody>
                    <a:bodyPr/>
                    <a:lstStyle/>
                    <a:p>
                      <a:endParaRPr lang="en-US"/>
                    </a:p>
                  </a:txBody>
                  <a:tcPr/>
                </a:tc>
                <a:extLst>
                  <a:ext uri="{0D108BD9-81ED-4DB2-BD59-A6C34878D82A}">
                    <a16:rowId xmlns:a16="http://schemas.microsoft.com/office/drawing/2014/main" val="3168177118"/>
                  </a:ext>
                </a:extLst>
              </a:tr>
              <a:tr h="137369">
                <a:tc>
                  <a:txBody>
                    <a:bodyPr/>
                    <a:lstStyle/>
                    <a:p>
                      <a:pPr algn="ctr" fontAlgn="b"/>
                      <a:r>
                        <a:rPr lang="en-US" sz="800" b="1" i="0" u="none" strike="noStrike">
                          <a:solidFill>
                            <a:srgbClr val="000000"/>
                          </a:solidFill>
                          <a:effectLst/>
                          <a:latin typeface="Arial" panose="020B0604020202020204" pitchFamily="34" charset="0"/>
                        </a:rPr>
                        <a:t>Select Desired Conformance Probability</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6DCE4"/>
                    </a:solidFill>
                  </a:tcPr>
                </a:tc>
                <a:tc>
                  <a:txBody>
                    <a:bodyPr/>
                    <a:lstStyle/>
                    <a:p>
                      <a:pPr algn="ctr" fontAlgn="b"/>
                      <a:r>
                        <a:rPr lang="en-US" sz="800" b="1" i="0" u="none" strike="noStrike">
                          <a:solidFill>
                            <a:srgbClr val="000000"/>
                          </a:solidFill>
                          <a:effectLst/>
                          <a:latin typeface="Arial" panose="020B0604020202020204" pitchFamily="34" charset="0"/>
                        </a:rPr>
                        <a:t>0.977</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extLst>
                  <a:ext uri="{0D108BD9-81ED-4DB2-BD59-A6C34878D82A}">
                    <a16:rowId xmlns:a16="http://schemas.microsoft.com/office/drawing/2014/main" val="2593492180"/>
                  </a:ext>
                </a:extLst>
              </a:tr>
              <a:tr h="163533">
                <a:tc>
                  <a:txBody>
                    <a:bodyPr/>
                    <a:lstStyle/>
                    <a:p>
                      <a:pPr algn="ctr" fontAlgn="b"/>
                      <a:r>
                        <a:rPr lang="en-US" sz="800" b="1" i="0" u="none" strike="noStrike" dirty="0">
                          <a:solidFill>
                            <a:srgbClr val="000000"/>
                          </a:solidFill>
                          <a:effectLst/>
                          <a:latin typeface="Arial" panose="020B0604020202020204" pitchFamily="34" charset="0"/>
                        </a:rPr>
                        <a:t>Guard Band Upper G</a:t>
                      </a:r>
                      <a:r>
                        <a:rPr lang="en-US" sz="800" b="1" i="0" u="none" strike="noStrike" baseline="-25000" dirty="0">
                          <a:solidFill>
                            <a:srgbClr val="000000"/>
                          </a:solidFill>
                          <a:effectLst/>
                          <a:latin typeface="Arial" panose="020B0604020202020204" pitchFamily="34" charset="0"/>
                        </a:rPr>
                        <a:t>u</a:t>
                      </a:r>
                      <a:endParaRPr lang="en-US" sz="800" b="1" i="0" u="none" strike="noStrike" dirty="0">
                        <a:solidFill>
                          <a:srgbClr val="000000"/>
                        </a:solidFill>
                        <a:effectLst/>
                        <a:latin typeface="Arial" panose="020B0604020202020204" pitchFamily="34" charset="0"/>
                      </a:endParaRP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6DCE4"/>
                    </a:solidFill>
                  </a:tcPr>
                </a:tc>
                <a:tc>
                  <a:txBody>
                    <a:bodyPr/>
                    <a:lstStyle/>
                    <a:p>
                      <a:pPr algn="ctr" fontAlgn="b"/>
                      <a:r>
                        <a:rPr lang="en-US" sz="800" b="1" i="0" u="none" strike="noStrike">
                          <a:solidFill>
                            <a:srgbClr val="000000"/>
                          </a:solidFill>
                          <a:effectLst/>
                          <a:latin typeface="Arial" panose="020B0604020202020204" pitchFamily="34" charset="0"/>
                        </a:rPr>
                        <a:t>62.5000</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6DCE4"/>
                    </a:solidFill>
                  </a:tcPr>
                </a:tc>
                <a:extLst>
                  <a:ext uri="{0D108BD9-81ED-4DB2-BD59-A6C34878D82A}">
                    <a16:rowId xmlns:a16="http://schemas.microsoft.com/office/drawing/2014/main" val="3305344994"/>
                  </a:ext>
                </a:extLst>
              </a:tr>
              <a:tr h="170075">
                <a:tc>
                  <a:txBody>
                    <a:bodyPr/>
                    <a:lstStyle/>
                    <a:p>
                      <a:pPr algn="ctr" fontAlgn="b"/>
                      <a:r>
                        <a:rPr lang="en-US" sz="800" b="1" i="0" u="none" strike="noStrike" dirty="0">
                          <a:solidFill>
                            <a:srgbClr val="000000"/>
                          </a:solidFill>
                          <a:effectLst/>
                          <a:latin typeface="Arial" panose="020B0604020202020204" pitchFamily="34" charset="0"/>
                        </a:rPr>
                        <a:t>Guard Band Lower G</a:t>
                      </a:r>
                      <a:r>
                        <a:rPr lang="en-US" sz="800" b="1" i="0" u="none" strike="noStrike" baseline="-25000" dirty="0">
                          <a:solidFill>
                            <a:srgbClr val="000000"/>
                          </a:solidFill>
                          <a:effectLst/>
                          <a:latin typeface="Arial" panose="020B0604020202020204" pitchFamily="34" charset="0"/>
                        </a:rPr>
                        <a:t>L</a:t>
                      </a:r>
                      <a:endParaRPr lang="en-US" sz="800" b="1" i="0" u="none" strike="noStrike" dirty="0">
                        <a:solidFill>
                          <a:srgbClr val="000000"/>
                        </a:solidFill>
                        <a:effectLst/>
                        <a:latin typeface="Arial" panose="020B0604020202020204" pitchFamily="34" charset="0"/>
                      </a:endParaRP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6DCE4"/>
                    </a:solidFill>
                  </a:tcPr>
                </a:tc>
                <a:tc>
                  <a:txBody>
                    <a:bodyPr/>
                    <a:lstStyle/>
                    <a:p>
                      <a:pPr algn="ctr" fontAlgn="b"/>
                      <a:r>
                        <a:rPr lang="en-US" sz="800" b="1" i="0" u="none" strike="noStrike">
                          <a:solidFill>
                            <a:srgbClr val="000000"/>
                          </a:solidFill>
                          <a:effectLst/>
                          <a:latin typeface="Arial" panose="020B0604020202020204" pitchFamily="34" charset="0"/>
                        </a:rPr>
                        <a:t>57.5000</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6DCE4"/>
                    </a:solidFill>
                  </a:tcPr>
                </a:tc>
                <a:extLst>
                  <a:ext uri="{0D108BD9-81ED-4DB2-BD59-A6C34878D82A}">
                    <a16:rowId xmlns:a16="http://schemas.microsoft.com/office/drawing/2014/main" val="1282500581"/>
                  </a:ext>
                </a:extLst>
              </a:tr>
              <a:tr h="143909">
                <a:tc>
                  <a:txBody>
                    <a:bodyPr/>
                    <a:lstStyle/>
                    <a:p>
                      <a:pPr algn="l" fontAlgn="b"/>
                      <a:endParaRPr lang="en-US" sz="800" b="0" i="0" u="none" strike="noStrike">
                        <a:solidFill>
                          <a:srgbClr val="000000"/>
                        </a:solidFill>
                        <a:effectLst/>
                        <a:latin typeface="Calibri" panose="020F0502020204030204" pitchFamily="34" charset="0"/>
                      </a:endParaRPr>
                    </a:p>
                  </a:txBody>
                  <a:tcPr marL="0" marR="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endParaRPr lang="en-US" sz="800" b="0" i="0" u="none" strike="noStrike">
                        <a:solidFill>
                          <a:srgbClr val="000000"/>
                        </a:solidFill>
                        <a:effectLst/>
                        <a:latin typeface="Calibri" panose="020F0502020204030204" pitchFamily="34" charset="0"/>
                      </a:endParaRPr>
                    </a:p>
                  </a:txBody>
                  <a:tcPr marL="0" marR="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01410868"/>
                  </a:ext>
                </a:extLst>
              </a:tr>
              <a:tr h="143909">
                <a:tc gridSpan="2">
                  <a:txBody>
                    <a:bodyPr/>
                    <a:lstStyle/>
                    <a:p>
                      <a:pPr algn="ctr" fontAlgn="b"/>
                      <a:r>
                        <a:rPr lang="en-US" sz="800" b="1" i="0" u="none" strike="noStrike">
                          <a:solidFill>
                            <a:srgbClr val="000000"/>
                          </a:solidFill>
                          <a:effectLst/>
                          <a:latin typeface="Arial" panose="020B0604020202020204" pitchFamily="34" charset="0"/>
                        </a:rPr>
                        <a:t>Specific Risk (Bench-Level)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6DCE4"/>
                    </a:solidFill>
                  </a:tcPr>
                </a:tc>
                <a:tc hMerge="1">
                  <a:txBody>
                    <a:bodyPr/>
                    <a:lstStyle/>
                    <a:p>
                      <a:endParaRPr lang="en-US"/>
                    </a:p>
                  </a:txBody>
                  <a:tcPr/>
                </a:tc>
                <a:extLst>
                  <a:ext uri="{0D108BD9-81ED-4DB2-BD59-A6C34878D82A}">
                    <a16:rowId xmlns:a16="http://schemas.microsoft.com/office/drawing/2014/main" val="48088166"/>
                  </a:ext>
                </a:extLst>
              </a:tr>
              <a:tr h="202781">
                <a:tc>
                  <a:txBody>
                    <a:bodyPr/>
                    <a:lstStyle/>
                    <a:p>
                      <a:pPr algn="ctr" fontAlgn="ctr"/>
                      <a:r>
                        <a:rPr lang="en-US" sz="800" b="1" i="0" u="none" strike="noStrike">
                          <a:solidFill>
                            <a:srgbClr val="000000"/>
                          </a:solidFill>
                          <a:effectLst/>
                          <a:latin typeface="Arial" panose="020B0604020202020204" pitchFamily="34" charset="0"/>
                        </a:rPr>
                        <a:t>Conditional Probability False Accept</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6DCE4"/>
                    </a:solidFill>
                  </a:tcPr>
                </a:tc>
                <a:tc>
                  <a:txBody>
                    <a:bodyPr/>
                    <a:lstStyle/>
                    <a:p>
                      <a:pPr algn="ctr" fontAlgn="ctr"/>
                      <a:r>
                        <a:rPr lang="en-US" sz="800" b="1" i="0" u="none" strike="noStrike">
                          <a:solidFill>
                            <a:srgbClr val="000000"/>
                          </a:solidFill>
                          <a:effectLst/>
                          <a:latin typeface="Arial" panose="020B0604020202020204" pitchFamily="34" charset="0"/>
                        </a:rPr>
                        <a:t>100.000%</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6DCE4"/>
                    </a:solidFill>
                  </a:tcPr>
                </a:tc>
                <a:extLst>
                  <a:ext uri="{0D108BD9-81ED-4DB2-BD59-A6C34878D82A}">
                    <a16:rowId xmlns:a16="http://schemas.microsoft.com/office/drawing/2014/main" val="680824651"/>
                  </a:ext>
                </a:extLst>
              </a:tr>
              <a:tr h="189699">
                <a:tc>
                  <a:txBody>
                    <a:bodyPr/>
                    <a:lstStyle/>
                    <a:p>
                      <a:pPr algn="ctr" fontAlgn="ctr"/>
                      <a:r>
                        <a:rPr lang="en-US" sz="800" b="1" i="0" u="none" strike="noStrike">
                          <a:solidFill>
                            <a:srgbClr val="000000"/>
                          </a:solidFill>
                          <a:effectLst/>
                          <a:latin typeface="Arial" panose="020B0604020202020204" pitchFamily="34" charset="0"/>
                        </a:rPr>
                        <a:t>Conditional Probability False Reject</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6DCE4"/>
                    </a:solidFill>
                  </a:tcPr>
                </a:tc>
                <a:tc>
                  <a:txBody>
                    <a:bodyPr/>
                    <a:lstStyle/>
                    <a:p>
                      <a:pPr algn="ctr" fontAlgn="ctr"/>
                      <a:r>
                        <a:rPr lang="en-US" sz="800" b="1" i="0" u="none" strike="noStrike">
                          <a:solidFill>
                            <a:srgbClr val="000000"/>
                          </a:solidFill>
                          <a:effectLst/>
                          <a:latin typeface="Arial" panose="020B0604020202020204" pitchFamily="34" charset="0"/>
                        </a:rPr>
                        <a:t>0.000%</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6DCE4"/>
                    </a:solidFill>
                  </a:tcPr>
                </a:tc>
                <a:extLst>
                  <a:ext uri="{0D108BD9-81ED-4DB2-BD59-A6C34878D82A}">
                    <a16:rowId xmlns:a16="http://schemas.microsoft.com/office/drawing/2014/main" val="1421744980"/>
                  </a:ext>
                </a:extLst>
              </a:tr>
            </a:tbl>
          </a:graphicData>
        </a:graphic>
      </p:graphicFrame>
    </p:spTree>
    <p:extLst>
      <p:ext uri="{BB962C8B-B14F-4D97-AF65-F5344CB8AC3E}">
        <p14:creationId xmlns:p14="http://schemas.microsoft.com/office/powerpoint/2010/main" val="353493775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C292EC-17D5-4816-0CCC-977CD384C2C5}"/>
              </a:ext>
            </a:extLst>
          </p:cNvPr>
          <p:cNvSpPr>
            <a:spLocks noGrp="1"/>
          </p:cNvSpPr>
          <p:nvPr>
            <p:ph type="title"/>
          </p:nvPr>
        </p:nvSpPr>
        <p:spPr>
          <a:xfrm>
            <a:off x="499878" y="383431"/>
            <a:ext cx="8144244" cy="990600"/>
          </a:xfrm>
        </p:spPr>
        <p:txBody>
          <a:bodyPr/>
          <a:lstStyle/>
          <a:p>
            <a:r>
              <a:rPr lang="en-US"/>
              <a:t>Specific Risk (Radar Gun at Point B)</a:t>
            </a:r>
          </a:p>
        </p:txBody>
      </p:sp>
      <p:sp>
        <p:nvSpPr>
          <p:cNvPr id="5" name="TextBox 4">
            <a:extLst>
              <a:ext uri="{FF2B5EF4-FFF2-40B4-BE49-F238E27FC236}">
                <a16:creationId xmlns:a16="http://schemas.microsoft.com/office/drawing/2014/main" id="{55ACDECF-7840-1819-F6AD-6CA16C7602CD}"/>
              </a:ext>
            </a:extLst>
          </p:cNvPr>
          <p:cNvSpPr txBox="1"/>
          <p:nvPr/>
        </p:nvSpPr>
        <p:spPr>
          <a:xfrm>
            <a:off x="4090937" y="4346285"/>
            <a:ext cx="2117742" cy="300082"/>
          </a:xfrm>
          <a:prstGeom prst="rect">
            <a:avLst/>
          </a:prstGeom>
          <a:noFill/>
        </p:spPr>
        <p:txBody>
          <a:bodyPr wrap="square" rtlCol="0">
            <a:spAutoFit/>
          </a:bodyPr>
          <a:lstStyle/>
          <a:p>
            <a:r>
              <a:rPr lang="en-US" sz="1350"/>
              <a:t>5 MPH Above (TUR 6:1) </a:t>
            </a:r>
          </a:p>
        </p:txBody>
      </p:sp>
      <p:graphicFrame>
        <p:nvGraphicFramePr>
          <p:cNvPr id="6" name="Chart 5">
            <a:extLst>
              <a:ext uri="{FF2B5EF4-FFF2-40B4-BE49-F238E27FC236}">
                <a16:creationId xmlns:a16="http://schemas.microsoft.com/office/drawing/2014/main" id="{00000000-0008-0000-0000-000002000000}"/>
              </a:ext>
            </a:extLst>
          </p:cNvPr>
          <p:cNvGraphicFramePr>
            <a:graphicFrameLocks/>
          </p:cNvGraphicFramePr>
          <p:nvPr>
            <p:extLst>
              <p:ext uri="{D42A27DB-BD31-4B8C-83A1-F6EECF244321}">
                <p14:modId xmlns:p14="http://schemas.microsoft.com/office/powerpoint/2010/main" val="2366660870"/>
              </p:ext>
            </p:extLst>
          </p:nvPr>
        </p:nvGraphicFramePr>
        <p:xfrm>
          <a:off x="3238160" y="985887"/>
          <a:ext cx="5720102" cy="3037520"/>
        </p:xfrm>
        <a:graphic>
          <a:graphicData uri="http://schemas.openxmlformats.org/drawingml/2006/chart">
            <c:chart xmlns:c="http://schemas.openxmlformats.org/drawingml/2006/chart" xmlns:r="http://schemas.openxmlformats.org/officeDocument/2006/relationships" r:id="rId3"/>
          </a:graphicData>
        </a:graphic>
      </p:graphicFrame>
      <p:pic>
        <p:nvPicPr>
          <p:cNvPr id="8" name="Picture 7">
            <a:extLst>
              <a:ext uri="{FF2B5EF4-FFF2-40B4-BE49-F238E27FC236}">
                <a16:creationId xmlns:a16="http://schemas.microsoft.com/office/drawing/2014/main" id="{E981072F-DF50-7860-82D8-5A0143C5EB9A}"/>
              </a:ext>
            </a:extLst>
          </p:cNvPr>
          <p:cNvPicPr>
            <a:picLocks noChangeAspect="1"/>
          </p:cNvPicPr>
          <p:nvPr/>
        </p:nvPicPr>
        <p:blipFill>
          <a:blip r:embed="rId4"/>
          <a:stretch>
            <a:fillRect/>
          </a:stretch>
        </p:blipFill>
        <p:spPr>
          <a:xfrm>
            <a:off x="185739" y="985936"/>
            <a:ext cx="2925749" cy="3037520"/>
          </a:xfrm>
          <a:prstGeom prst="rect">
            <a:avLst/>
          </a:prstGeom>
        </p:spPr>
      </p:pic>
    </p:spTree>
    <p:extLst>
      <p:ext uri="{BB962C8B-B14F-4D97-AF65-F5344CB8AC3E}">
        <p14:creationId xmlns:p14="http://schemas.microsoft.com/office/powerpoint/2010/main" val="258932691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59A0FA-97B7-FFF2-C77E-4C99650499D6}"/>
              </a:ext>
            </a:extLst>
          </p:cNvPr>
          <p:cNvSpPr>
            <a:spLocks noGrp="1"/>
          </p:cNvSpPr>
          <p:nvPr>
            <p:ph type="title"/>
          </p:nvPr>
        </p:nvSpPr>
        <p:spPr/>
        <p:txBody>
          <a:bodyPr>
            <a:normAutofit fontScale="90000"/>
          </a:bodyPr>
          <a:lstStyle/>
          <a:p>
            <a:r>
              <a:rPr lang="en-US" kern="100">
                <a:effectLst/>
                <a:latin typeface="Calibri" panose="020F0502020204030204" pitchFamily="34" charset="0"/>
                <a:ea typeface="Calibri" panose="020F0502020204030204" pitchFamily="34" charset="0"/>
                <a:cs typeface="Times New Roman" panose="02020603050405020304" pitchFamily="18" charset="0"/>
              </a:rPr>
              <a:t>Global Risk</a:t>
            </a:r>
            <a:br>
              <a:rPr lang="en-US" sz="1350" kern="100">
                <a:latin typeface="Calibri" panose="020F0502020204030204" pitchFamily="34" charset="0"/>
                <a:ea typeface="Calibri" panose="020F0502020204030204" pitchFamily="34" charset="0"/>
                <a:cs typeface="Times New Roman" panose="02020603050405020304" pitchFamily="18" charset="0"/>
              </a:rPr>
            </a:br>
            <a:endParaRPr lang="en-US"/>
          </a:p>
        </p:txBody>
      </p:sp>
      <p:pic>
        <p:nvPicPr>
          <p:cNvPr id="5" name="Picture 4" descr="A cartoon car on a road&#10;&#10;Description automatically generated">
            <a:extLst>
              <a:ext uri="{FF2B5EF4-FFF2-40B4-BE49-F238E27FC236}">
                <a16:creationId xmlns:a16="http://schemas.microsoft.com/office/drawing/2014/main" id="{AC83B413-3412-616E-CBB9-2B44996F31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8276" y="1172645"/>
            <a:ext cx="7683694" cy="2521212"/>
          </a:xfrm>
          <a:prstGeom prst="rect">
            <a:avLst/>
          </a:prstGeom>
        </p:spPr>
      </p:pic>
      <p:sp>
        <p:nvSpPr>
          <p:cNvPr id="3" name="TextBox 2">
            <a:extLst>
              <a:ext uri="{FF2B5EF4-FFF2-40B4-BE49-F238E27FC236}">
                <a16:creationId xmlns:a16="http://schemas.microsoft.com/office/drawing/2014/main" id="{E8A8F3D2-DA53-6B73-A3BE-DAC21394AF4F}"/>
              </a:ext>
            </a:extLst>
          </p:cNvPr>
          <p:cNvSpPr txBox="1"/>
          <p:nvPr/>
        </p:nvSpPr>
        <p:spPr>
          <a:xfrm>
            <a:off x="838200" y="1447800"/>
            <a:ext cx="906780" cy="300082"/>
          </a:xfrm>
          <a:prstGeom prst="rect">
            <a:avLst/>
          </a:prstGeom>
          <a:noFill/>
        </p:spPr>
        <p:txBody>
          <a:bodyPr wrap="square" rtlCol="0">
            <a:spAutoFit/>
          </a:bodyPr>
          <a:lstStyle/>
          <a:p>
            <a:pPr algn="ctr"/>
            <a:r>
              <a:rPr lang="en-US" sz="1350"/>
              <a:t>65 mph</a:t>
            </a:r>
          </a:p>
        </p:txBody>
      </p:sp>
      <p:sp>
        <p:nvSpPr>
          <p:cNvPr id="4" name="TextBox 3">
            <a:extLst>
              <a:ext uri="{FF2B5EF4-FFF2-40B4-BE49-F238E27FC236}">
                <a16:creationId xmlns:a16="http://schemas.microsoft.com/office/drawing/2014/main" id="{1E5633FB-7F71-5232-752E-762E74C02C11}"/>
              </a:ext>
            </a:extLst>
          </p:cNvPr>
          <p:cNvSpPr txBox="1"/>
          <p:nvPr/>
        </p:nvSpPr>
        <p:spPr>
          <a:xfrm>
            <a:off x="7429500" y="1562100"/>
            <a:ext cx="906780" cy="300082"/>
          </a:xfrm>
          <a:prstGeom prst="rect">
            <a:avLst/>
          </a:prstGeom>
          <a:noFill/>
        </p:spPr>
        <p:txBody>
          <a:bodyPr wrap="square" rtlCol="0">
            <a:spAutoFit/>
          </a:bodyPr>
          <a:lstStyle/>
          <a:p>
            <a:pPr algn="ctr"/>
            <a:r>
              <a:rPr lang="en-US" sz="1350"/>
              <a:t>55 mph</a:t>
            </a:r>
          </a:p>
        </p:txBody>
      </p:sp>
      <p:sp>
        <p:nvSpPr>
          <p:cNvPr id="6" name="TextBox 5">
            <a:extLst>
              <a:ext uri="{FF2B5EF4-FFF2-40B4-BE49-F238E27FC236}">
                <a16:creationId xmlns:a16="http://schemas.microsoft.com/office/drawing/2014/main" id="{901F15EA-1CDA-9D70-9B22-EB94940E23AA}"/>
              </a:ext>
            </a:extLst>
          </p:cNvPr>
          <p:cNvSpPr txBox="1"/>
          <p:nvPr/>
        </p:nvSpPr>
        <p:spPr>
          <a:xfrm>
            <a:off x="738276" y="3836064"/>
            <a:ext cx="7683694" cy="715581"/>
          </a:xfrm>
          <a:prstGeom prst="rect">
            <a:avLst/>
          </a:prstGeom>
          <a:noFill/>
        </p:spPr>
        <p:txBody>
          <a:bodyPr wrap="square" rtlCol="0">
            <a:spAutoFit/>
          </a:bodyPr>
          <a:lstStyle/>
          <a:p>
            <a:r>
              <a:rPr lang="en-US" sz="1350" kern="0">
                <a:latin typeface="+mj-lt"/>
                <a:ea typeface="Times New Roman" panose="02020603050405020304" pitchFamily="18" charset="0"/>
                <a:cs typeface="Times New Roman" panose="02020603050405020304" pitchFamily="18" charset="0"/>
              </a:rPr>
              <a:t>The car enters point A, traveling at 65 MPH, and then 0.5 miles into the drive, travels at 55 MPH. </a:t>
            </a:r>
          </a:p>
          <a:p>
            <a:r>
              <a:rPr lang="en-US" sz="1350">
                <a:latin typeface="+mj-lt"/>
                <a:cs typeface="Times New Roman" panose="02020603050405020304" pitchFamily="18" charset="0"/>
              </a:rPr>
              <a:t>Global risk is based on measuring the average speed once a reliability target has been met (we took 10,000 data points and found 98 % to be good). </a:t>
            </a:r>
          </a:p>
        </p:txBody>
      </p:sp>
      <p:sp>
        <p:nvSpPr>
          <p:cNvPr id="8" name="TextBox 7">
            <a:extLst>
              <a:ext uri="{FF2B5EF4-FFF2-40B4-BE49-F238E27FC236}">
                <a16:creationId xmlns:a16="http://schemas.microsoft.com/office/drawing/2014/main" id="{77FD9B3F-9872-96C0-D91B-58999AEE9157}"/>
              </a:ext>
            </a:extLst>
          </p:cNvPr>
          <p:cNvSpPr txBox="1"/>
          <p:nvPr/>
        </p:nvSpPr>
        <p:spPr>
          <a:xfrm>
            <a:off x="2286000" y="2364933"/>
            <a:ext cx="4572000" cy="300082"/>
          </a:xfrm>
          <a:prstGeom prst="rect">
            <a:avLst/>
          </a:prstGeom>
          <a:noFill/>
        </p:spPr>
        <p:txBody>
          <a:bodyPr wrap="square">
            <a:spAutoFit/>
          </a:bodyPr>
          <a:lstStyle/>
          <a:p>
            <a:pPr algn="ctr"/>
            <a:r>
              <a:rPr lang="en-US" sz="1350" b="1" kern="0">
                <a:latin typeface="Times New Roman" panose="02020603050405020304" pitchFamily="18" charset="0"/>
                <a:ea typeface="Times New Roman" panose="02020603050405020304" pitchFamily="18" charset="0"/>
                <a:cs typeface="Times New Roman" panose="02020603050405020304" pitchFamily="18" charset="0"/>
              </a:rPr>
              <a:t>Global Risk: The average speed is 60 mph.</a:t>
            </a:r>
            <a:endParaRPr lang="en-US" sz="1350" b="1" kern="100">
              <a:latin typeface="Calibri" panose="020F0502020204030204" pitchFamily="34" charset="0"/>
              <a:ea typeface="Calibri" panose="020F0502020204030204" pitchFamily="34" charset="0"/>
              <a:cs typeface="Times New Roman" panose="02020603050405020304" pitchFamily="18" charset="0"/>
            </a:endParaRPr>
          </a:p>
        </p:txBody>
      </p:sp>
      <p:cxnSp>
        <p:nvCxnSpPr>
          <p:cNvPr id="10" name="Straight Arrow Connector 9">
            <a:extLst>
              <a:ext uri="{FF2B5EF4-FFF2-40B4-BE49-F238E27FC236}">
                <a16:creationId xmlns:a16="http://schemas.microsoft.com/office/drawing/2014/main" id="{6E239701-448E-BE2D-A894-F88AA49A6E7A}"/>
              </a:ext>
            </a:extLst>
          </p:cNvPr>
          <p:cNvCxnSpPr/>
          <p:nvPr/>
        </p:nvCxnSpPr>
        <p:spPr>
          <a:xfrm>
            <a:off x="1981200" y="2148840"/>
            <a:ext cx="5387340"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33487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1000"/>
                                        <p:tgtEl>
                                          <p:spTgt spid="8"/>
                                        </p:tgtEl>
                                      </p:cBhvr>
                                    </p:animEffect>
                                    <p:anim calcmode="lin" valueType="num">
                                      <p:cBhvr>
                                        <p:cTn id="27" dur="1000" fill="hold"/>
                                        <p:tgtEl>
                                          <p:spTgt spid="8"/>
                                        </p:tgtEl>
                                        <p:attrNameLst>
                                          <p:attrName>ppt_x</p:attrName>
                                        </p:attrNameLst>
                                      </p:cBhvr>
                                      <p:tavLst>
                                        <p:tav tm="0">
                                          <p:val>
                                            <p:strVal val="#ppt_x"/>
                                          </p:val>
                                        </p:tav>
                                        <p:tav tm="100000">
                                          <p:val>
                                            <p:strVal val="#ppt_x"/>
                                          </p:val>
                                        </p:tav>
                                      </p:tavLst>
                                    </p:anim>
                                    <p:anim calcmode="lin" valueType="num">
                                      <p:cBhvr>
                                        <p:cTn id="2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1000"/>
                                        <p:tgtEl>
                                          <p:spTgt spid="10"/>
                                        </p:tgtEl>
                                      </p:cBhvr>
                                    </p:animEffect>
                                    <p:anim calcmode="lin" valueType="num">
                                      <p:cBhvr>
                                        <p:cTn id="34" dur="1000" fill="hold"/>
                                        <p:tgtEl>
                                          <p:spTgt spid="10"/>
                                        </p:tgtEl>
                                        <p:attrNameLst>
                                          <p:attrName>ppt_x</p:attrName>
                                        </p:attrNameLst>
                                      </p:cBhvr>
                                      <p:tavLst>
                                        <p:tav tm="0">
                                          <p:val>
                                            <p:strVal val="#ppt_x"/>
                                          </p:val>
                                        </p:tav>
                                        <p:tav tm="100000">
                                          <p:val>
                                            <p:strVal val="#ppt_x"/>
                                          </p:val>
                                        </p:tav>
                                      </p:tavLst>
                                    </p:anim>
                                    <p:anim calcmode="lin" valueType="num">
                                      <p:cBhvr>
                                        <p:cTn id="35"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p:bldP spid="8"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59A0FA-97B7-FFF2-C77E-4C99650499D6}"/>
              </a:ext>
            </a:extLst>
          </p:cNvPr>
          <p:cNvSpPr>
            <a:spLocks noGrp="1"/>
          </p:cNvSpPr>
          <p:nvPr>
            <p:ph type="title"/>
          </p:nvPr>
        </p:nvSpPr>
        <p:spPr/>
        <p:txBody>
          <a:bodyPr>
            <a:normAutofit fontScale="90000"/>
          </a:bodyPr>
          <a:lstStyle/>
          <a:p>
            <a:r>
              <a:rPr lang="en-US" kern="100">
                <a:effectLst/>
                <a:latin typeface="Calibri" panose="020F0502020204030204" pitchFamily="34" charset="0"/>
                <a:ea typeface="Calibri" panose="020F0502020204030204" pitchFamily="34" charset="0"/>
                <a:cs typeface="Times New Roman" panose="02020603050405020304" pitchFamily="18" charset="0"/>
              </a:rPr>
              <a:t>Global Risk and Specific</a:t>
            </a:r>
            <a:br>
              <a:rPr lang="en-US" sz="1350" kern="100">
                <a:latin typeface="Calibri" panose="020F0502020204030204" pitchFamily="34" charset="0"/>
                <a:ea typeface="Calibri" panose="020F0502020204030204" pitchFamily="34" charset="0"/>
                <a:cs typeface="Times New Roman" panose="02020603050405020304" pitchFamily="18" charset="0"/>
              </a:rPr>
            </a:br>
            <a:endParaRPr lang="en-US"/>
          </a:p>
        </p:txBody>
      </p:sp>
      <p:pic>
        <p:nvPicPr>
          <p:cNvPr id="5" name="Picture 4" descr="A cartoon car on a road&#10;&#10;Description automatically generated">
            <a:extLst>
              <a:ext uri="{FF2B5EF4-FFF2-40B4-BE49-F238E27FC236}">
                <a16:creationId xmlns:a16="http://schemas.microsoft.com/office/drawing/2014/main" id="{AC83B413-3412-616E-CBB9-2B44996F31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8276" y="1172645"/>
            <a:ext cx="7683694" cy="2521212"/>
          </a:xfrm>
          <a:prstGeom prst="rect">
            <a:avLst/>
          </a:prstGeom>
        </p:spPr>
      </p:pic>
      <p:sp>
        <p:nvSpPr>
          <p:cNvPr id="3" name="TextBox 2">
            <a:extLst>
              <a:ext uri="{FF2B5EF4-FFF2-40B4-BE49-F238E27FC236}">
                <a16:creationId xmlns:a16="http://schemas.microsoft.com/office/drawing/2014/main" id="{E8A8F3D2-DA53-6B73-A3BE-DAC21394AF4F}"/>
              </a:ext>
            </a:extLst>
          </p:cNvPr>
          <p:cNvSpPr txBox="1"/>
          <p:nvPr/>
        </p:nvSpPr>
        <p:spPr>
          <a:xfrm>
            <a:off x="838200" y="1447801"/>
            <a:ext cx="906780" cy="715581"/>
          </a:xfrm>
          <a:prstGeom prst="rect">
            <a:avLst/>
          </a:prstGeom>
          <a:noFill/>
        </p:spPr>
        <p:txBody>
          <a:bodyPr wrap="square" rtlCol="0">
            <a:spAutoFit/>
          </a:bodyPr>
          <a:lstStyle/>
          <a:p>
            <a:pPr algn="ctr"/>
            <a:r>
              <a:rPr lang="en-US" sz="1350"/>
              <a:t>Specific Risk </a:t>
            </a:r>
          </a:p>
          <a:p>
            <a:pPr algn="ctr"/>
            <a:r>
              <a:rPr lang="en-US" sz="1350"/>
              <a:t>65 mph</a:t>
            </a:r>
          </a:p>
        </p:txBody>
      </p:sp>
      <p:sp>
        <p:nvSpPr>
          <p:cNvPr id="4" name="TextBox 3">
            <a:extLst>
              <a:ext uri="{FF2B5EF4-FFF2-40B4-BE49-F238E27FC236}">
                <a16:creationId xmlns:a16="http://schemas.microsoft.com/office/drawing/2014/main" id="{1E5633FB-7F71-5232-752E-762E74C02C11}"/>
              </a:ext>
            </a:extLst>
          </p:cNvPr>
          <p:cNvSpPr txBox="1"/>
          <p:nvPr/>
        </p:nvSpPr>
        <p:spPr>
          <a:xfrm>
            <a:off x="7429500" y="1562101"/>
            <a:ext cx="906780" cy="715581"/>
          </a:xfrm>
          <a:prstGeom prst="rect">
            <a:avLst/>
          </a:prstGeom>
          <a:noFill/>
        </p:spPr>
        <p:txBody>
          <a:bodyPr wrap="square" rtlCol="0">
            <a:spAutoFit/>
          </a:bodyPr>
          <a:lstStyle/>
          <a:p>
            <a:pPr algn="ctr"/>
            <a:r>
              <a:rPr lang="en-US" sz="1350"/>
              <a:t>Specific Risk </a:t>
            </a:r>
          </a:p>
          <a:p>
            <a:pPr algn="ctr"/>
            <a:r>
              <a:rPr lang="en-US" sz="1350"/>
              <a:t>55 mph</a:t>
            </a:r>
          </a:p>
        </p:txBody>
      </p:sp>
      <p:sp>
        <p:nvSpPr>
          <p:cNvPr id="6" name="TextBox 5">
            <a:extLst>
              <a:ext uri="{FF2B5EF4-FFF2-40B4-BE49-F238E27FC236}">
                <a16:creationId xmlns:a16="http://schemas.microsoft.com/office/drawing/2014/main" id="{901F15EA-1CDA-9D70-9B22-EB94940E23AA}"/>
              </a:ext>
            </a:extLst>
          </p:cNvPr>
          <p:cNvSpPr txBox="1"/>
          <p:nvPr/>
        </p:nvSpPr>
        <p:spPr>
          <a:xfrm>
            <a:off x="738276" y="3808157"/>
            <a:ext cx="7683694" cy="748346"/>
          </a:xfrm>
          <a:prstGeom prst="rect">
            <a:avLst/>
          </a:prstGeom>
          <a:noFill/>
        </p:spPr>
        <p:txBody>
          <a:bodyPr wrap="square" rtlCol="0">
            <a:spAutoFit/>
          </a:bodyPr>
          <a:lstStyle/>
          <a:p>
            <a:pPr>
              <a:lnSpc>
                <a:spcPct val="107000"/>
              </a:lnSpc>
              <a:spcAft>
                <a:spcPts val="600"/>
              </a:spcAft>
            </a:pPr>
            <a:r>
              <a:rPr lang="en-US" sz="1350">
                <a:latin typeface="-apple-system"/>
              </a:rPr>
              <a:t>Global Risk - According to our data, about 1 % of drivers will drive over 63 MPH and 1 % below 57 MPH. We may not know the specific speeds at points A and B, though we will know the average speed on the mile stretch of road. – This might be good enough for what we want to measure. </a:t>
            </a:r>
            <a:endParaRPr lang="en-US" sz="1350" kern="0">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77FD9B3F-9872-96C0-D91B-58999AEE9157}"/>
              </a:ext>
            </a:extLst>
          </p:cNvPr>
          <p:cNvSpPr txBox="1"/>
          <p:nvPr/>
        </p:nvSpPr>
        <p:spPr>
          <a:xfrm>
            <a:off x="2286000" y="2364933"/>
            <a:ext cx="4572000" cy="300082"/>
          </a:xfrm>
          <a:prstGeom prst="rect">
            <a:avLst/>
          </a:prstGeom>
          <a:noFill/>
        </p:spPr>
        <p:txBody>
          <a:bodyPr wrap="square">
            <a:spAutoFit/>
          </a:bodyPr>
          <a:lstStyle/>
          <a:p>
            <a:pPr algn="ctr"/>
            <a:r>
              <a:rPr lang="en-US" sz="1350" b="1" kern="0">
                <a:latin typeface="Times New Roman" panose="02020603050405020304" pitchFamily="18" charset="0"/>
                <a:ea typeface="Times New Roman" panose="02020603050405020304" pitchFamily="18" charset="0"/>
                <a:cs typeface="Times New Roman" panose="02020603050405020304" pitchFamily="18" charset="0"/>
              </a:rPr>
              <a:t>Global Risk: The average speed is 60 mph.</a:t>
            </a:r>
            <a:endParaRPr lang="en-US" sz="1350" b="1" kern="100">
              <a:latin typeface="Calibri" panose="020F0502020204030204" pitchFamily="34" charset="0"/>
              <a:ea typeface="Calibri" panose="020F0502020204030204" pitchFamily="34" charset="0"/>
              <a:cs typeface="Times New Roman" panose="02020603050405020304" pitchFamily="18" charset="0"/>
            </a:endParaRPr>
          </a:p>
        </p:txBody>
      </p:sp>
      <p:cxnSp>
        <p:nvCxnSpPr>
          <p:cNvPr id="10" name="Straight Arrow Connector 9">
            <a:extLst>
              <a:ext uri="{FF2B5EF4-FFF2-40B4-BE49-F238E27FC236}">
                <a16:creationId xmlns:a16="http://schemas.microsoft.com/office/drawing/2014/main" id="{6E239701-448E-BE2D-A894-F88AA49A6E7A}"/>
              </a:ext>
            </a:extLst>
          </p:cNvPr>
          <p:cNvCxnSpPr/>
          <p:nvPr/>
        </p:nvCxnSpPr>
        <p:spPr>
          <a:xfrm>
            <a:off x="1981200" y="2148840"/>
            <a:ext cx="5387340"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3207438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59A0FA-97B7-FFF2-C77E-4C99650499D6}"/>
              </a:ext>
            </a:extLst>
          </p:cNvPr>
          <p:cNvSpPr>
            <a:spLocks noGrp="1"/>
          </p:cNvSpPr>
          <p:nvPr>
            <p:ph type="title"/>
          </p:nvPr>
        </p:nvSpPr>
        <p:spPr>
          <a:xfrm>
            <a:off x="370431" y="-87086"/>
            <a:ext cx="8144244" cy="990600"/>
          </a:xfrm>
        </p:spPr>
        <p:txBody>
          <a:bodyPr>
            <a:normAutofit/>
          </a:bodyPr>
          <a:lstStyle/>
          <a:p>
            <a:r>
              <a:rPr lang="en-US" kern="100">
                <a:effectLst/>
                <a:latin typeface="Calibri" panose="020F0502020204030204" pitchFamily="34" charset="0"/>
                <a:ea typeface="Calibri" panose="020F0502020204030204" pitchFamily="34" charset="0"/>
                <a:cs typeface="Times New Roman" panose="02020603050405020304" pitchFamily="18" charset="0"/>
              </a:rPr>
              <a:t>Global Risk Results </a:t>
            </a:r>
            <a:br>
              <a:rPr lang="en-US" sz="1350" kern="100">
                <a:latin typeface="Calibri" panose="020F0502020204030204" pitchFamily="34" charset="0"/>
                <a:ea typeface="Calibri" panose="020F0502020204030204" pitchFamily="34" charset="0"/>
                <a:cs typeface="Times New Roman" panose="02020603050405020304" pitchFamily="18" charset="0"/>
              </a:rPr>
            </a:br>
            <a:endParaRPr lang="en-US"/>
          </a:p>
        </p:txBody>
      </p:sp>
      <p:sp>
        <p:nvSpPr>
          <p:cNvPr id="6" name="TextBox 5">
            <a:extLst>
              <a:ext uri="{FF2B5EF4-FFF2-40B4-BE49-F238E27FC236}">
                <a16:creationId xmlns:a16="http://schemas.microsoft.com/office/drawing/2014/main" id="{901F15EA-1CDA-9D70-9B22-EB94940E23AA}"/>
              </a:ext>
            </a:extLst>
          </p:cNvPr>
          <p:cNvSpPr txBox="1"/>
          <p:nvPr/>
        </p:nvSpPr>
        <p:spPr>
          <a:xfrm>
            <a:off x="459512" y="1429704"/>
            <a:ext cx="3883888" cy="2379947"/>
          </a:xfrm>
          <a:prstGeom prst="rect">
            <a:avLst/>
          </a:prstGeom>
          <a:noFill/>
        </p:spPr>
        <p:txBody>
          <a:bodyPr wrap="square" rtlCol="0">
            <a:spAutoFit/>
          </a:bodyPr>
          <a:lstStyle/>
          <a:p>
            <a:pPr>
              <a:lnSpc>
                <a:spcPct val="107000"/>
              </a:lnSpc>
              <a:spcAft>
                <a:spcPts val="600"/>
              </a:spcAft>
            </a:pPr>
            <a:r>
              <a:rPr lang="en-US" sz="1600">
                <a:latin typeface="Calibri" panose="020F0502020204030204" pitchFamily="34" charset="0"/>
                <a:ea typeface="Calibri" panose="020F0502020204030204" pitchFamily="34" charset="0"/>
                <a:cs typeface="Calibri" panose="020F0502020204030204" pitchFamily="34" charset="0"/>
              </a:rPr>
              <a:t>On Day 1, we recorded about 10,000 vehicles. Out of the 10,000 vehicles, 9,800, or 98 %, are observed to be driving between 57 – 63 MPH.</a:t>
            </a:r>
          </a:p>
          <a:p>
            <a:pPr>
              <a:lnSpc>
                <a:spcPct val="107000"/>
              </a:lnSpc>
              <a:spcAft>
                <a:spcPts val="600"/>
              </a:spcAft>
            </a:pPr>
            <a:endParaRPr lang="en-US" sz="1600">
              <a:latin typeface="Calibri" panose="020F0502020204030204" pitchFamily="34" charset="0"/>
              <a:ea typeface="Calibri" panose="020F0502020204030204" pitchFamily="34" charset="0"/>
              <a:cs typeface="Calibri" panose="020F0502020204030204" pitchFamily="34" charset="0"/>
            </a:endParaRPr>
          </a:p>
          <a:p>
            <a:pPr>
              <a:lnSpc>
                <a:spcPct val="107000"/>
              </a:lnSpc>
              <a:spcAft>
                <a:spcPts val="600"/>
              </a:spcAft>
            </a:pPr>
            <a:r>
              <a:rPr lang="en-US" sz="1600">
                <a:latin typeface="Calibri" panose="020F0502020204030204" pitchFamily="34" charset="0"/>
                <a:ea typeface="Calibri" panose="020F0502020204030204" pitchFamily="34" charset="0"/>
                <a:cs typeface="Calibri" panose="020F0502020204030204" pitchFamily="34" charset="0"/>
              </a:rPr>
              <a:t>In our example, Global Risk is found by using 2 Radar Guns and taking the average </a:t>
            </a:r>
          </a:p>
          <a:p>
            <a:pPr>
              <a:lnSpc>
                <a:spcPct val="107000"/>
              </a:lnSpc>
              <a:spcAft>
                <a:spcPts val="600"/>
              </a:spcAft>
            </a:pPr>
            <a:endParaRPr lang="en-US" sz="1350">
              <a:latin typeface="-apple-system"/>
            </a:endParaRPr>
          </a:p>
        </p:txBody>
      </p:sp>
      <p:pic>
        <p:nvPicPr>
          <p:cNvPr id="4" name="Picture 3">
            <a:extLst>
              <a:ext uri="{FF2B5EF4-FFF2-40B4-BE49-F238E27FC236}">
                <a16:creationId xmlns:a16="http://schemas.microsoft.com/office/drawing/2014/main" id="{407AD2DE-8A7C-5BA0-DA1A-C645EB1AB520}"/>
              </a:ext>
            </a:extLst>
          </p:cNvPr>
          <p:cNvPicPr>
            <a:picLocks noChangeAspect="1"/>
          </p:cNvPicPr>
          <p:nvPr/>
        </p:nvPicPr>
        <p:blipFill>
          <a:blip r:embed="rId3"/>
          <a:stretch>
            <a:fillRect/>
          </a:stretch>
        </p:blipFill>
        <p:spPr>
          <a:xfrm>
            <a:off x="4701448" y="555777"/>
            <a:ext cx="4442552" cy="4255318"/>
          </a:xfrm>
          <a:prstGeom prst="rect">
            <a:avLst/>
          </a:prstGeom>
        </p:spPr>
      </p:pic>
    </p:spTree>
    <p:extLst>
      <p:ext uri="{BB962C8B-B14F-4D97-AF65-F5344CB8AC3E}">
        <p14:creationId xmlns:p14="http://schemas.microsoft.com/office/powerpoint/2010/main" val="111691708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59A0FA-97B7-FFF2-C77E-4C99650499D6}"/>
              </a:ext>
            </a:extLst>
          </p:cNvPr>
          <p:cNvSpPr>
            <a:spLocks noGrp="1"/>
          </p:cNvSpPr>
          <p:nvPr>
            <p:ph type="title"/>
          </p:nvPr>
        </p:nvSpPr>
        <p:spPr/>
        <p:txBody>
          <a:bodyPr>
            <a:normAutofit fontScale="90000"/>
          </a:bodyPr>
          <a:lstStyle/>
          <a:p>
            <a:r>
              <a:rPr lang="en-US" kern="100">
                <a:effectLst/>
                <a:latin typeface="Calibri" panose="020F0502020204030204" pitchFamily="34" charset="0"/>
                <a:ea typeface="Calibri" panose="020F0502020204030204" pitchFamily="34" charset="0"/>
                <a:cs typeface="Times New Roman" panose="02020603050405020304" pitchFamily="18" charset="0"/>
              </a:rPr>
              <a:t>Global Risk</a:t>
            </a:r>
            <a:br>
              <a:rPr lang="en-US" sz="1350" kern="100">
                <a:latin typeface="Calibri" panose="020F0502020204030204" pitchFamily="34" charset="0"/>
                <a:ea typeface="Calibri" panose="020F0502020204030204" pitchFamily="34" charset="0"/>
                <a:cs typeface="Times New Roman" panose="02020603050405020304" pitchFamily="18" charset="0"/>
              </a:rPr>
            </a:br>
            <a:endParaRPr lang="en-US"/>
          </a:p>
        </p:txBody>
      </p:sp>
      <p:pic>
        <p:nvPicPr>
          <p:cNvPr id="5" name="Picture 4" descr="A cartoon car on a road&#10;&#10;Description automatically generated">
            <a:extLst>
              <a:ext uri="{FF2B5EF4-FFF2-40B4-BE49-F238E27FC236}">
                <a16:creationId xmlns:a16="http://schemas.microsoft.com/office/drawing/2014/main" id="{AC83B413-3412-616E-CBB9-2B44996F31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8276" y="1172645"/>
            <a:ext cx="7683694" cy="2521212"/>
          </a:xfrm>
          <a:prstGeom prst="rect">
            <a:avLst/>
          </a:prstGeom>
        </p:spPr>
      </p:pic>
      <p:sp>
        <p:nvSpPr>
          <p:cNvPr id="4" name="TextBox 3">
            <a:extLst>
              <a:ext uri="{FF2B5EF4-FFF2-40B4-BE49-F238E27FC236}">
                <a16:creationId xmlns:a16="http://schemas.microsoft.com/office/drawing/2014/main" id="{1E5633FB-7F71-5232-752E-762E74C02C11}"/>
              </a:ext>
            </a:extLst>
          </p:cNvPr>
          <p:cNvSpPr txBox="1"/>
          <p:nvPr/>
        </p:nvSpPr>
        <p:spPr>
          <a:xfrm>
            <a:off x="7429500" y="1562101"/>
            <a:ext cx="906780" cy="715581"/>
          </a:xfrm>
          <a:prstGeom prst="rect">
            <a:avLst/>
          </a:prstGeom>
          <a:noFill/>
        </p:spPr>
        <p:txBody>
          <a:bodyPr wrap="square" rtlCol="0">
            <a:spAutoFit/>
          </a:bodyPr>
          <a:lstStyle/>
          <a:p>
            <a:pPr algn="ctr"/>
            <a:r>
              <a:rPr lang="en-US" sz="1350"/>
              <a:t>60 seconds = 60 MPH</a:t>
            </a:r>
          </a:p>
        </p:txBody>
      </p:sp>
      <p:sp>
        <p:nvSpPr>
          <p:cNvPr id="8" name="TextBox 7">
            <a:extLst>
              <a:ext uri="{FF2B5EF4-FFF2-40B4-BE49-F238E27FC236}">
                <a16:creationId xmlns:a16="http://schemas.microsoft.com/office/drawing/2014/main" id="{77FD9B3F-9872-96C0-D91B-58999AEE9157}"/>
              </a:ext>
            </a:extLst>
          </p:cNvPr>
          <p:cNvSpPr txBox="1"/>
          <p:nvPr/>
        </p:nvSpPr>
        <p:spPr>
          <a:xfrm>
            <a:off x="2286000" y="2364933"/>
            <a:ext cx="4572000" cy="300082"/>
          </a:xfrm>
          <a:prstGeom prst="rect">
            <a:avLst/>
          </a:prstGeom>
          <a:noFill/>
        </p:spPr>
        <p:txBody>
          <a:bodyPr wrap="square">
            <a:spAutoFit/>
          </a:bodyPr>
          <a:lstStyle/>
          <a:p>
            <a:pPr algn="ctr"/>
            <a:r>
              <a:rPr lang="en-US" sz="1350" b="1" kern="0">
                <a:latin typeface="Times New Roman" panose="02020603050405020304" pitchFamily="18" charset="0"/>
                <a:ea typeface="Times New Roman" panose="02020603050405020304" pitchFamily="18" charset="0"/>
                <a:cs typeface="Times New Roman" panose="02020603050405020304" pitchFamily="18" charset="0"/>
              </a:rPr>
              <a:t>Global Risk: The average speed is 60 mph.</a:t>
            </a:r>
            <a:endParaRPr lang="en-US" sz="1350" b="1" kern="100">
              <a:latin typeface="Calibri" panose="020F0502020204030204" pitchFamily="34" charset="0"/>
              <a:ea typeface="Calibri" panose="020F0502020204030204" pitchFamily="34" charset="0"/>
              <a:cs typeface="Times New Roman" panose="02020603050405020304" pitchFamily="18" charset="0"/>
            </a:endParaRPr>
          </a:p>
        </p:txBody>
      </p:sp>
      <p:cxnSp>
        <p:nvCxnSpPr>
          <p:cNvPr id="10" name="Straight Arrow Connector 9">
            <a:extLst>
              <a:ext uri="{FF2B5EF4-FFF2-40B4-BE49-F238E27FC236}">
                <a16:creationId xmlns:a16="http://schemas.microsoft.com/office/drawing/2014/main" id="{6E239701-448E-BE2D-A894-F88AA49A6E7A}"/>
              </a:ext>
            </a:extLst>
          </p:cNvPr>
          <p:cNvCxnSpPr/>
          <p:nvPr/>
        </p:nvCxnSpPr>
        <p:spPr>
          <a:xfrm>
            <a:off x="1981200" y="2148840"/>
            <a:ext cx="5387340"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pic>
        <p:nvPicPr>
          <p:cNvPr id="9" name="Picture 8" descr="Silver stopwatch">
            <a:extLst>
              <a:ext uri="{FF2B5EF4-FFF2-40B4-BE49-F238E27FC236}">
                <a16:creationId xmlns:a16="http://schemas.microsoft.com/office/drawing/2014/main" id="{807F39A1-FECD-7E42-E17D-E19ADBD5BC8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82691" y="1485619"/>
            <a:ext cx="785849" cy="589837"/>
          </a:xfrm>
          <a:prstGeom prst="rect">
            <a:avLst/>
          </a:prstGeom>
        </p:spPr>
      </p:pic>
      <p:sp>
        <p:nvSpPr>
          <p:cNvPr id="11" name="TextBox 10">
            <a:extLst>
              <a:ext uri="{FF2B5EF4-FFF2-40B4-BE49-F238E27FC236}">
                <a16:creationId xmlns:a16="http://schemas.microsoft.com/office/drawing/2014/main" id="{5FF6CD00-7E9D-9438-BBFE-AE3780DB04BE}"/>
              </a:ext>
            </a:extLst>
          </p:cNvPr>
          <p:cNvSpPr txBox="1"/>
          <p:nvPr/>
        </p:nvSpPr>
        <p:spPr>
          <a:xfrm>
            <a:off x="228601" y="3840626"/>
            <a:ext cx="8651081" cy="923330"/>
          </a:xfrm>
          <a:prstGeom prst="rect">
            <a:avLst/>
          </a:prstGeom>
          <a:noFill/>
        </p:spPr>
        <p:txBody>
          <a:bodyPr wrap="square" rtlCol="0">
            <a:spAutoFit/>
          </a:bodyPr>
          <a:lstStyle/>
          <a:p>
            <a:r>
              <a:rPr lang="en-US" sz="1350"/>
              <a:t>Since two radar guns are very good (high TUR), though expensive, maybe we consider a method that is less expensive, maybe an automated time-based method. </a:t>
            </a:r>
          </a:p>
          <a:p>
            <a:endParaRPr lang="en-US" sz="1350"/>
          </a:p>
          <a:p>
            <a:r>
              <a:rPr lang="en-US" sz="1350"/>
              <a:t>With a less accurate method our TUR might be 3:1 or half as good. What would this look like?</a:t>
            </a:r>
          </a:p>
        </p:txBody>
      </p:sp>
    </p:spTree>
    <p:extLst>
      <p:ext uri="{BB962C8B-B14F-4D97-AF65-F5344CB8AC3E}">
        <p14:creationId xmlns:p14="http://schemas.microsoft.com/office/powerpoint/2010/main" val="35187375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 name="Rectangle 2"/>
          <p:cNvSpPr txBox="1">
            <a:spLocks noGrp="1"/>
          </p:cNvSpPr>
          <p:nvPr>
            <p:ph type="title"/>
          </p:nvPr>
        </p:nvSpPr>
        <p:spPr>
          <a:xfrm>
            <a:off x="457200" y="38100"/>
            <a:ext cx="8229600" cy="524607"/>
          </a:xfrm>
          <a:prstGeom prst="rect">
            <a:avLst/>
          </a:prstGeom>
        </p:spPr>
        <p:txBody>
          <a:bodyPr>
            <a:normAutofit fontScale="90000"/>
          </a:bodyPr>
          <a:lstStyle>
            <a:lvl1pPr defTabSz="1779874">
              <a:defRPr sz="4672"/>
            </a:lvl1pPr>
          </a:lstStyle>
          <a:p>
            <a:r>
              <a:rPr sz="2800"/>
              <a:t>Introduction - First efforts at reducing measurement risk</a:t>
            </a:r>
          </a:p>
        </p:txBody>
      </p:sp>
      <p:sp>
        <p:nvSpPr>
          <p:cNvPr id="1352" name="Rectangle 3"/>
          <p:cNvSpPr txBox="1">
            <a:spLocks noGrp="1"/>
          </p:cNvSpPr>
          <p:nvPr>
            <p:ph type="body" idx="1"/>
          </p:nvPr>
        </p:nvSpPr>
        <p:spPr>
          <a:xfrm>
            <a:off x="457200" y="562707"/>
            <a:ext cx="8326390" cy="4500563"/>
          </a:xfrm>
          <a:prstGeom prst="rect">
            <a:avLst/>
          </a:prstGeom>
        </p:spPr>
        <p:txBody>
          <a:bodyPr>
            <a:noAutofit/>
          </a:bodyPr>
          <a:lstStyle/>
          <a:p>
            <a:pPr marL="0" indent="0"/>
            <a:r>
              <a:rPr sz="1800" dirty="0">
                <a:latin typeface="Calibri" panose="020F0502020204030204" pitchFamily="34" charset="0"/>
                <a:ea typeface="Calibri" panose="020F0502020204030204" pitchFamily="34" charset="0"/>
                <a:cs typeface="Calibri" panose="020F0502020204030204" pitchFamily="34" charset="0"/>
              </a:rPr>
              <a:t>Modern measurement decision risk traces its roots to the late 1940’s and early 1950's.  </a:t>
            </a:r>
          </a:p>
          <a:p>
            <a:pPr marL="621452" lvl="1" indent="-428588"/>
            <a:r>
              <a:rPr sz="1800" dirty="0">
                <a:latin typeface="Calibri" panose="020F0502020204030204" pitchFamily="34" charset="0"/>
                <a:ea typeface="Calibri" panose="020F0502020204030204" pitchFamily="34" charset="0"/>
                <a:cs typeface="Calibri" panose="020F0502020204030204" pitchFamily="34" charset="0"/>
              </a:rPr>
              <a:t>Alan Eagle</a:t>
            </a:r>
          </a:p>
          <a:p>
            <a:pPr marL="621452" lvl="1" indent="-428588"/>
            <a:r>
              <a:rPr sz="1800" dirty="0">
                <a:latin typeface="Calibri" panose="020F0502020204030204" pitchFamily="34" charset="0"/>
                <a:ea typeface="Calibri" panose="020F0502020204030204" pitchFamily="34" charset="0"/>
                <a:cs typeface="Calibri" panose="020F0502020204030204" pitchFamily="34" charset="0"/>
              </a:rPr>
              <a:t>Frank Grubbs, and Helen Coon</a:t>
            </a:r>
            <a:endParaRPr sz="1800" b="1" dirty="0">
              <a:latin typeface="Calibri" panose="020F0502020204030204" pitchFamily="34" charset="0"/>
              <a:ea typeface="Calibri" panose="020F0502020204030204" pitchFamily="34" charset="0"/>
              <a:cs typeface="Calibri" panose="020F0502020204030204" pitchFamily="34" charset="0"/>
            </a:endParaRPr>
          </a:p>
          <a:p>
            <a:pPr marL="0" indent="0"/>
            <a:r>
              <a:rPr sz="1800" dirty="0">
                <a:latin typeface="Calibri" panose="020F0502020204030204" pitchFamily="34" charset="0"/>
                <a:ea typeface="Calibri" panose="020F0502020204030204" pitchFamily="34" charset="0"/>
                <a:cs typeface="Calibri" panose="020F0502020204030204" pitchFamily="34" charset="0"/>
              </a:rPr>
              <a:t>Eagle's 1954 paper focused on methods to analyze, quantify, and mitigate “test errors”</a:t>
            </a:r>
          </a:p>
          <a:p>
            <a:pPr marL="621452" lvl="1" indent="-428588"/>
            <a:r>
              <a:rPr sz="1800" dirty="0">
                <a:latin typeface="Calibri" panose="020F0502020204030204" pitchFamily="34" charset="0"/>
                <a:ea typeface="Calibri" panose="020F0502020204030204" pitchFamily="34" charset="0"/>
                <a:cs typeface="Calibri" panose="020F0502020204030204" pitchFamily="34" charset="0"/>
              </a:rPr>
              <a:t>methods for calculating consumer and producer risk.</a:t>
            </a:r>
          </a:p>
          <a:p>
            <a:pPr marL="621452" lvl="1" indent="-428588"/>
            <a:r>
              <a:rPr sz="1800" dirty="0">
                <a:latin typeface="Calibri" panose="020F0502020204030204" pitchFamily="34" charset="0"/>
                <a:ea typeface="Calibri" panose="020F0502020204030204" pitchFamily="34" charset="0"/>
                <a:cs typeface="Calibri" panose="020F0502020204030204" pitchFamily="34" charset="0"/>
              </a:rPr>
              <a:t>methods for establishing “test limits,” referred to as </a:t>
            </a:r>
            <a:r>
              <a:rPr lang="en-US" sz="1800" dirty="0">
                <a:latin typeface="Calibri" panose="020F0502020204030204" pitchFamily="34" charset="0"/>
                <a:ea typeface="Calibri" panose="020F0502020204030204" pitchFamily="34" charset="0"/>
                <a:cs typeface="Calibri" panose="020F0502020204030204" pitchFamily="34" charset="0"/>
              </a:rPr>
              <a:t>Guard Band</a:t>
            </a:r>
            <a:r>
              <a:rPr sz="1800" dirty="0">
                <a:latin typeface="Calibri" panose="020F0502020204030204" pitchFamily="34" charset="0"/>
                <a:ea typeface="Calibri" panose="020F0502020204030204" pitchFamily="34" charset="0"/>
                <a:cs typeface="Calibri" panose="020F0502020204030204" pitchFamily="34" charset="0"/>
              </a:rPr>
              <a:t>s today.</a:t>
            </a:r>
          </a:p>
          <a:p>
            <a:pPr marL="0" indent="0"/>
            <a:r>
              <a:rPr sz="1800" dirty="0">
                <a:latin typeface="Calibri" panose="020F0502020204030204" pitchFamily="34" charset="0"/>
                <a:ea typeface="Calibri" panose="020F0502020204030204" pitchFamily="34" charset="0"/>
                <a:cs typeface="Calibri" panose="020F0502020204030204" pitchFamily="34" charset="0"/>
              </a:rPr>
              <a:t>Grubbs and Coons, in the same publication, expanded on Eagle’s paper</a:t>
            </a:r>
          </a:p>
          <a:p>
            <a:pPr marL="492875" lvl="1" indent="-321441"/>
            <a:r>
              <a:rPr sz="1800" dirty="0">
                <a:latin typeface="Calibri" panose="020F0502020204030204" pitchFamily="34" charset="0"/>
                <a:ea typeface="Calibri" panose="020F0502020204030204" pitchFamily="34" charset="0"/>
                <a:cs typeface="Calibri" panose="020F0502020204030204" pitchFamily="34" charset="0"/>
              </a:rPr>
              <a:t>methods for balancing consumer and producer risk for measurement-based decisions.</a:t>
            </a:r>
          </a:p>
          <a:p>
            <a:pPr marL="0" indent="0"/>
            <a:endParaRPr sz="1800" dirty="0">
              <a:latin typeface="Calibri" panose="020F0502020204030204" pitchFamily="34" charset="0"/>
              <a:ea typeface="Calibri" panose="020F0502020204030204" pitchFamily="34" charset="0"/>
              <a:cs typeface="Calibri" panose="020F0502020204030204" pitchFamily="34" charset="0"/>
            </a:endParaRPr>
          </a:p>
          <a:p>
            <a:pPr marL="0" indent="0" algn="r"/>
            <a:r>
              <a:rPr sz="1800" dirty="0">
                <a:latin typeface="Calibri" panose="020F0502020204030204" pitchFamily="34" charset="0"/>
                <a:ea typeface="Calibri" panose="020F0502020204030204" pitchFamily="34" charset="0"/>
                <a:cs typeface="Calibri" panose="020F0502020204030204" pitchFamily="34" charset="0"/>
              </a:rPr>
              <a:t>These papers were the genesis of requirements found in standards such as MIL-STD 45662, ANSI/NCSL Z540.1, ANSI/NCSL Z540.3, ASME B89.7.4.1-2005, and JCGM 106:2012, as well as other National and International standards and papers.</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59A0FA-97B7-FFF2-C77E-4C99650499D6}"/>
              </a:ext>
            </a:extLst>
          </p:cNvPr>
          <p:cNvSpPr>
            <a:spLocks noGrp="1"/>
          </p:cNvSpPr>
          <p:nvPr>
            <p:ph type="title"/>
          </p:nvPr>
        </p:nvSpPr>
        <p:spPr>
          <a:xfrm>
            <a:off x="129608" y="12856"/>
            <a:ext cx="8144244" cy="990600"/>
          </a:xfrm>
        </p:spPr>
        <p:txBody>
          <a:bodyPr>
            <a:normAutofit/>
          </a:bodyPr>
          <a:lstStyle/>
          <a:p>
            <a:r>
              <a:rPr lang="en-US" kern="100">
                <a:effectLst/>
                <a:latin typeface="Calibri" panose="020F0502020204030204" pitchFamily="34" charset="0"/>
                <a:ea typeface="Calibri" panose="020F0502020204030204" pitchFamily="34" charset="0"/>
                <a:cs typeface="Times New Roman" panose="02020603050405020304" pitchFamily="18" charset="0"/>
              </a:rPr>
              <a:t>Global</a:t>
            </a:r>
            <a:br>
              <a:rPr lang="en-US" sz="1350" kern="100">
                <a:latin typeface="Calibri" panose="020F0502020204030204" pitchFamily="34" charset="0"/>
                <a:ea typeface="Calibri" panose="020F0502020204030204" pitchFamily="34" charset="0"/>
                <a:cs typeface="Times New Roman" panose="02020603050405020304" pitchFamily="18" charset="0"/>
              </a:rPr>
            </a:br>
            <a:endParaRPr lang="en-US"/>
          </a:p>
        </p:txBody>
      </p:sp>
      <p:sp>
        <p:nvSpPr>
          <p:cNvPr id="6" name="TextBox 5">
            <a:extLst>
              <a:ext uri="{FF2B5EF4-FFF2-40B4-BE49-F238E27FC236}">
                <a16:creationId xmlns:a16="http://schemas.microsoft.com/office/drawing/2014/main" id="{901F15EA-1CDA-9D70-9B22-EB94940E23AA}"/>
              </a:ext>
            </a:extLst>
          </p:cNvPr>
          <p:cNvSpPr txBox="1"/>
          <p:nvPr/>
        </p:nvSpPr>
        <p:spPr>
          <a:xfrm>
            <a:off x="277546" y="1388391"/>
            <a:ext cx="2781395" cy="2162836"/>
          </a:xfrm>
          <a:prstGeom prst="rect">
            <a:avLst/>
          </a:prstGeom>
          <a:noFill/>
        </p:spPr>
        <p:txBody>
          <a:bodyPr wrap="square" rtlCol="0">
            <a:spAutoFit/>
          </a:bodyPr>
          <a:lstStyle/>
          <a:p>
            <a:pPr>
              <a:lnSpc>
                <a:spcPct val="107000"/>
              </a:lnSpc>
              <a:spcAft>
                <a:spcPts val="600"/>
              </a:spcAft>
            </a:pPr>
            <a:r>
              <a:rPr lang="en-US"/>
              <a:t>Global Risk –  Using a less accurate means of measuring (A process with a higher measurement uncertainty)</a:t>
            </a:r>
          </a:p>
          <a:p>
            <a:pPr>
              <a:lnSpc>
                <a:spcPct val="107000"/>
              </a:lnSpc>
              <a:spcAft>
                <a:spcPts val="600"/>
              </a:spcAft>
            </a:pPr>
            <a:endParaRPr lang="en-US" sz="1350">
              <a:latin typeface="-apple-system"/>
            </a:endParaRPr>
          </a:p>
          <a:p>
            <a:pPr>
              <a:lnSpc>
                <a:spcPct val="107000"/>
              </a:lnSpc>
              <a:spcAft>
                <a:spcPts val="600"/>
              </a:spcAft>
            </a:pPr>
            <a:endParaRPr lang="en-US" sz="1350">
              <a:latin typeface="-apple-system"/>
            </a:endParaRPr>
          </a:p>
        </p:txBody>
      </p:sp>
      <p:pic>
        <p:nvPicPr>
          <p:cNvPr id="7" name="Picture 6">
            <a:extLst>
              <a:ext uri="{FF2B5EF4-FFF2-40B4-BE49-F238E27FC236}">
                <a16:creationId xmlns:a16="http://schemas.microsoft.com/office/drawing/2014/main" id="{6655D444-643B-4FBF-CEDF-B29B98C59ECA}"/>
              </a:ext>
            </a:extLst>
          </p:cNvPr>
          <p:cNvPicPr>
            <a:picLocks noChangeAspect="1"/>
          </p:cNvPicPr>
          <p:nvPr/>
        </p:nvPicPr>
        <p:blipFill>
          <a:blip r:embed="rId3"/>
          <a:stretch>
            <a:fillRect/>
          </a:stretch>
        </p:blipFill>
        <p:spPr>
          <a:xfrm>
            <a:off x="3058941" y="618521"/>
            <a:ext cx="5955451" cy="4050756"/>
          </a:xfrm>
          <a:prstGeom prst="rect">
            <a:avLst/>
          </a:prstGeom>
        </p:spPr>
      </p:pic>
    </p:spTree>
    <p:extLst>
      <p:ext uri="{BB962C8B-B14F-4D97-AF65-F5344CB8AC3E}">
        <p14:creationId xmlns:p14="http://schemas.microsoft.com/office/powerpoint/2010/main" val="342114597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59A0FA-97B7-FFF2-C77E-4C99650499D6}"/>
              </a:ext>
            </a:extLst>
          </p:cNvPr>
          <p:cNvSpPr>
            <a:spLocks noGrp="1"/>
          </p:cNvSpPr>
          <p:nvPr>
            <p:ph type="title"/>
          </p:nvPr>
        </p:nvSpPr>
        <p:spPr>
          <a:xfrm>
            <a:off x="129608" y="-81643"/>
            <a:ext cx="8144244" cy="990600"/>
          </a:xfrm>
        </p:spPr>
        <p:txBody>
          <a:bodyPr>
            <a:normAutofit/>
          </a:bodyPr>
          <a:lstStyle/>
          <a:p>
            <a:r>
              <a:rPr lang="en-US" kern="100">
                <a:effectLst/>
                <a:latin typeface="Calibri" panose="020F0502020204030204" pitchFamily="34" charset="0"/>
                <a:ea typeface="Calibri" panose="020F0502020204030204" pitchFamily="34" charset="0"/>
                <a:cs typeface="Times New Roman" panose="02020603050405020304" pitchFamily="18" charset="0"/>
              </a:rPr>
              <a:t>Global</a:t>
            </a:r>
            <a:br>
              <a:rPr lang="en-US" sz="1350" kern="100">
                <a:latin typeface="Calibri" panose="020F0502020204030204" pitchFamily="34" charset="0"/>
                <a:ea typeface="Calibri" panose="020F0502020204030204" pitchFamily="34" charset="0"/>
                <a:cs typeface="Times New Roman" panose="02020603050405020304" pitchFamily="18" charset="0"/>
              </a:rPr>
            </a:br>
            <a:endParaRPr lang="en-US"/>
          </a:p>
        </p:txBody>
      </p:sp>
      <p:sp>
        <p:nvSpPr>
          <p:cNvPr id="6" name="TextBox 5">
            <a:extLst>
              <a:ext uri="{FF2B5EF4-FFF2-40B4-BE49-F238E27FC236}">
                <a16:creationId xmlns:a16="http://schemas.microsoft.com/office/drawing/2014/main" id="{901F15EA-1CDA-9D70-9B22-EB94940E23AA}"/>
              </a:ext>
            </a:extLst>
          </p:cNvPr>
          <p:cNvSpPr txBox="1"/>
          <p:nvPr/>
        </p:nvSpPr>
        <p:spPr>
          <a:xfrm>
            <a:off x="129608" y="1404916"/>
            <a:ext cx="3120799" cy="2525307"/>
          </a:xfrm>
          <a:prstGeom prst="rect">
            <a:avLst/>
          </a:prstGeom>
          <a:noFill/>
        </p:spPr>
        <p:txBody>
          <a:bodyPr wrap="square" rtlCol="0">
            <a:spAutoFit/>
          </a:bodyPr>
          <a:lstStyle/>
          <a:p>
            <a:pPr>
              <a:lnSpc>
                <a:spcPct val="107000"/>
              </a:lnSpc>
              <a:spcAft>
                <a:spcPts val="600"/>
              </a:spcAft>
            </a:pPr>
            <a:r>
              <a:rPr lang="en-US" sz="1600"/>
              <a:t>Global Risk –  What if the data revealed an asymmetrical tolerance, for instance, it is much more likely from being on the roads in Akron that 1 % might be going under 60 mph and 25 % going over the speed limit.</a:t>
            </a:r>
          </a:p>
          <a:p>
            <a:pPr>
              <a:lnSpc>
                <a:spcPct val="107000"/>
              </a:lnSpc>
              <a:spcAft>
                <a:spcPts val="600"/>
              </a:spcAft>
            </a:pPr>
            <a:endParaRPr lang="en-US" sz="1350">
              <a:latin typeface="-apple-system"/>
            </a:endParaRPr>
          </a:p>
          <a:p>
            <a:pPr>
              <a:lnSpc>
                <a:spcPct val="107000"/>
              </a:lnSpc>
              <a:spcAft>
                <a:spcPts val="600"/>
              </a:spcAft>
            </a:pPr>
            <a:endParaRPr lang="en-US" sz="1350">
              <a:latin typeface="-apple-system"/>
            </a:endParaRPr>
          </a:p>
        </p:txBody>
      </p:sp>
      <p:pic>
        <p:nvPicPr>
          <p:cNvPr id="4" name="Picture 3">
            <a:extLst>
              <a:ext uri="{FF2B5EF4-FFF2-40B4-BE49-F238E27FC236}">
                <a16:creationId xmlns:a16="http://schemas.microsoft.com/office/drawing/2014/main" id="{BA449C7F-9061-D0C4-1088-3340A9979A5E}"/>
              </a:ext>
            </a:extLst>
          </p:cNvPr>
          <p:cNvPicPr>
            <a:picLocks noChangeAspect="1"/>
          </p:cNvPicPr>
          <p:nvPr/>
        </p:nvPicPr>
        <p:blipFill>
          <a:blip r:embed="rId3"/>
          <a:stretch>
            <a:fillRect/>
          </a:stretch>
        </p:blipFill>
        <p:spPr>
          <a:xfrm>
            <a:off x="3378994" y="592932"/>
            <a:ext cx="5705108" cy="3856139"/>
          </a:xfrm>
          <a:prstGeom prst="rect">
            <a:avLst/>
          </a:prstGeom>
        </p:spPr>
      </p:pic>
      <mc:AlternateContent xmlns:mc="http://schemas.openxmlformats.org/markup-compatibility/2006" xmlns:p14="http://schemas.microsoft.com/office/powerpoint/2010/main">
        <mc:Choice Requires="p14">
          <p:contentPart p14:bwMode="auto" r:id="rId4">
            <p14:nvContentPartPr>
              <p14:cNvPr id="5" name="Ink 4">
                <a:extLst>
                  <a:ext uri="{FF2B5EF4-FFF2-40B4-BE49-F238E27FC236}">
                    <a16:creationId xmlns:a16="http://schemas.microsoft.com/office/drawing/2014/main" id="{5FBA4D6C-4F2B-93D7-B0A3-63BA2F9EA634}"/>
                  </a:ext>
                </a:extLst>
              </p14:cNvPr>
              <p14:cNvContentPartPr/>
              <p14:nvPr/>
            </p14:nvContentPartPr>
            <p14:xfrm>
              <a:off x="7578934" y="3756859"/>
              <a:ext cx="680940" cy="501930"/>
            </p14:xfrm>
          </p:contentPart>
        </mc:Choice>
        <mc:Fallback xmlns="">
          <p:pic>
            <p:nvPicPr>
              <p:cNvPr id="5" name="Ink 4">
                <a:extLst>
                  <a:ext uri="{FF2B5EF4-FFF2-40B4-BE49-F238E27FC236}">
                    <a16:creationId xmlns:a16="http://schemas.microsoft.com/office/drawing/2014/main" id="{5FBA4D6C-4F2B-93D7-B0A3-63BA2F9EA634}"/>
                  </a:ext>
                </a:extLst>
              </p:cNvPr>
              <p:cNvPicPr/>
              <p:nvPr/>
            </p:nvPicPr>
            <p:blipFill>
              <a:blip r:embed="rId5"/>
              <a:stretch>
                <a:fillRect/>
              </a:stretch>
            </p:blipFill>
            <p:spPr>
              <a:xfrm>
                <a:off x="7569936" y="3747864"/>
                <a:ext cx="698575" cy="519561"/>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9" name="Ink 8">
                <a:extLst>
                  <a:ext uri="{FF2B5EF4-FFF2-40B4-BE49-F238E27FC236}">
                    <a16:creationId xmlns:a16="http://schemas.microsoft.com/office/drawing/2014/main" id="{F3511475-649A-E434-81CB-1F231146FD7C}"/>
                  </a:ext>
                </a:extLst>
              </p14:cNvPr>
              <p14:cNvContentPartPr/>
              <p14:nvPr/>
            </p14:nvContentPartPr>
            <p14:xfrm>
              <a:off x="5021224" y="3699619"/>
              <a:ext cx="1337850" cy="873450"/>
            </p14:xfrm>
          </p:contentPart>
        </mc:Choice>
        <mc:Fallback xmlns="">
          <p:pic>
            <p:nvPicPr>
              <p:cNvPr id="9" name="Ink 8">
                <a:extLst>
                  <a:ext uri="{FF2B5EF4-FFF2-40B4-BE49-F238E27FC236}">
                    <a16:creationId xmlns:a16="http://schemas.microsoft.com/office/drawing/2014/main" id="{F3511475-649A-E434-81CB-1F231146FD7C}"/>
                  </a:ext>
                </a:extLst>
              </p:cNvPr>
              <p:cNvPicPr/>
              <p:nvPr/>
            </p:nvPicPr>
            <p:blipFill>
              <a:blip r:embed="rId7"/>
              <a:stretch>
                <a:fillRect/>
              </a:stretch>
            </p:blipFill>
            <p:spPr>
              <a:xfrm>
                <a:off x="5012226" y="3690622"/>
                <a:ext cx="1355486" cy="891085"/>
              </a:xfrm>
              <a:prstGeom prst="rect">
                <a:avLst/>
              </a:prstGeom>
            </p:spPr>
          </p:pic>
        </mc:Fallback>
      </mc:AlternateContent>
    </p:spTree>
    <p:extLst>
      <p:ext uri="{BB962C8B-B14F-4D97-AF65-F5344CB8AC3E}">
        <p14:creationId xmlns:p14="http://schemas.microsoft.com/office/powerpoint/2010/main" val="2692025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CD3D8E-70CD-78CE-FED5-2E47F60AD581}"/>
              </a:ext>
            </a:extLst>
          </p:cNvPr>
          <p:cNvSpPr>
            <a:spLocks noGrp="1"/>
          </p:cNvSpPr>
          <p:nvPr>
            <p:ph type="title"/>
          </p:nvPr>
        </p:nvSpPr>
        <p:spPr/>
        <p:txBody>
          <a:bodyPr/>
          <a:lstStyle/>
          <a:p>
            <a:r>
              <a:rPr lang="en-US">
                <a:latin typeface="Rockwell"/>
                <a:cs typeface="Calibri"/>
              </a:rPr>
              <a:t>Global Versus Specific Risk Summary</a:t>
            </a:r>
          </a:p>
        </p:txBody>
      </p:sp>
      <p:sp>
        <p:nvSpPr>
          <p:cNvPr id="3" name="Content Placeholder 2">
            <a:extLst>
              <a:ext uri="{FF2B5EF4-FFF2-40B4-BE49-F238E27FC236}">
                <a16:creationId xmlns:a16="http://schemas.microsoft.com/office/drawing/2014/main" id="{42D3F000-4819-D751-9073-0099C4C4F9F3}"/>
              </a:ext>
            </a:extLst>
          </p:cNvPr>
          <p:cNvSpPr>
            <a:spLocks noGrp="1"/>
          </p:cNvSpPr>
          <p:nvPr>
            <p:ph idx="1"/>
          </p:nvPr>
        </p:nvSpPr>
        <p:spPr>
          <a:xfrm>
            <a:off x="996696" y="932688"/>
            <a:ext cx="7607808" cy="3486912"/>
          </a:xfrm>
        </p:spPr>
        <p:txBody>
          <a:bodyPr vert="horz" lIns="68580" tIns="34290" rIns="68580" bIns="34290" rtlCol="0" anchor="t">
            <a:normAutofit/>
          </a:bodyPr>
          <a:lstStyle/>
          <a:p>
            <a:r>
              <a:rPr lang="en-US" sz="2000">
                <a:solidFill>
                  <a:srgbClr val="006BBC"/>
                </a:solidFill>
                <a:latin typeface="+mn-lt"/>
                <a:ea typeface="Times New Roman" panose="02020603050405020304" pitchFamily="18" charset="0"/>
                <a:cs typeface="Calibri"/>
              </a:rPr>
              <a:t>Specific Risk </a:t>
            </a:r>
            <a:r>
              <a:rPr lang="en-US" sz="2000">
                <a:solidFill>
                  <a:schemeClr val="tx1"/>
                </a:solidFill>
                <a:latin typeface="+mn-lt"/>
                <a:ea typeface="Times New Roman" panose="02020603050405020304" pitchFamily="18" charset="0"/>
                <a:cs typeface="Calibri"/>
              </a:rPr>
              <a:t>is dependent on a single probability function and can be referred to as Probability of Conformance from the customer’s point of view. </a:t>
            </a:r>
            <a:endParaRPr lang="en-US" sz="2000">
              <a:solidFill>
                <a:schemeClr val="tx1"/>
              </a:solidFill>
              <a:latin typeface="+mn-lt"/>
              <a:ea typeface="Times New Roman" panose="02020603050405020304" pitchFamily="18" charset="0"/>
            </a:endParaRPr>
          </a:p>
          <a:p>
            <a:r>
              <a:rPr lang="en-US" sz="2000">
                <a:solidFill>
                  <a:srgbClr val="006BBC"/>
                </a:solidFill>
                <a:latin typeface="+mn-lt"/>
                <a:ea typeface="Times New Roman" panose="02020603050405020304" pitchFamily="18" charset="0"/>
                <a:cs typeface="Calibri"/>
              </a:rPr>
              <a:t>Global Risk </a:t>
            </a:r>
            <a:r>
              <a:rPr lang="en-US" sz="2000">
                <a:solidFill>
                  <a:schemeClr val="tx1"/>
                </a:solidFill>
                <a:latin typeface="+mn-lt"/>
                <a:ea typeface="Times New Roman" panose="02020603050405020304" pitchFamily="18" charset="0"/>
                <a:cs typeface="Calibri"/>
              </a:rPr>
              <a:t>is dependent on two probabilities, the second being the </a:t>
            </a:r>
            <a:r>
              <a:rPr lang="en-US" sz="2000" i="1">
                <a:solidFill>
                  <a:schemeClr val="tx1"/>
                </a:solidFill>
                <a:latin typeface="+mn-lt"/>
                <a:ea typeface="Times New Roman" panose="02020603050405020304" pitchFamily="18" charset="0"/>
                <a:cs typeface="Calibri"/>
              </a:rPr>
              <a:t>a priori</a:t>
            </a:r>
            <a:r>
              <a:rPr lang="en-US" sz="2000">
                <a:solidFill>
                  <a:schemeClr val="tx1"/>
                </a:solidFill>
                <a:latin typeface="+mn-lt"/>
                <a:ea typeface="Times New Roman" panose="02020603050405020304" pitchFamily="18" charset="0"/>
                <a:cs typeface="Calibri"/>
              </a:rPr>
              <a:t> knowledge, which could be taken as the process or instrument reliability. </a:t>
            </a:r>
            <a:endParaRPr lang="en-US" sz="2000">
              <a:solidFill>
                <a:schemeClr val="tx1"/>
              </a:solidFill>
              <a:latin typeface="+mn-lt"/>
              <a:ea typeface="Times New Roman" panose="02020603050405020304" pitchFamily="18" charset="0"/>
            </a:endParaRPr>
          </a:p>
          <a:p>
            <a:r>
              <a:rPr lang="en-US" sz="2000">
                <a:solidFill>
                  <a:schemeClr val="tx1"/>
                </a:solidFill>
                <a:latin typeface="+mn-lt"/>
                <a:ea typeface="Calibri" panose="020F0502020204030204" pitchFamily="34" charset="0"/>
                <a:cs typeface="Calibri"/>
              </a:rPr>
              <a:t>Typically, when we talk about TUR, we are talking about Global Risk. </a:t>
            </a:r>
            <a:endParaRPr lang="en-US" sz="2000">
              <a:solidFill>
                <a:schemeClr val="tx1"/>
              </a:solidFill>
              <a:latin typeface="+mn-lt"/>
              <a:ea typeface="Calibri" panose="020F0502020204030204" pitchFamily="34" charset="0"/>
            </a:endParaRPr>
          </a:p>
          <a:p>
            <a:r>
              <a:rPr lang="en-US" sz="2000">
                <a:solidFill>
                  <a:schemeClr val="tx1"/>
                </a:solidFill>
                <a:latin typeface="+mn-lt"/>
                <a:ea typeface="Calibri" panose="020F0502020204030204" pitchFamily="34" charset="0"/>
                <a:cs typeface="Calibri"/>
              </a:rPr>
              <a:t>Though TUR is also a ratio that can be useful at the Specific Risk level as higher TURs increase our acceptance zone.</a:t>
            </a:r>
          </a:p>
          <a:p>
            <a:endParaRPr lang="en-US"/>
          </a:p>
        </p:txBody>
      </p:sp>
    </p:spTree>
    <p:extLst>
      <p:ext uri="{BB962C8B-B14F-4D97-AF65-F5344CB8AC3E}">
        <p14:creationId xmlns:p14="http://schemas.microsoft.com/office/powerpoint/2010/main" val="141876246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ECD038-3761-BA08-E35A-052923CC2EFB}"/>
              </a:ext>
            </a:extLst>
          </p:cNvPr>
          <p:cNvSpPr>
            <a:spLocks noGrp="1"/>
          </p:cNvSpPr>
          <p:nvPr>
            <p:ph type="title"/>
          </p:nvPr>
        </p:nvSpPr>
        <p:spPr/>
        <p:txBody>
          <a:bodyPr/>
          <a:lstStyle/>
          <a:p>
            <a:r>
              <a:rPr lang="en-US"/>
              <a:t>Example – Radar Gun</a:t>
            </a:r>
          </a:p>
        </p:txBody>
      </p:sp>
      <p:sp>
        <p:nvSpPr>
          <p:cNvPr id="6" name="TextBox 5">
            <a:extLst>
              <a:ext uri="{FF2B5EF4-FFF2-40B4-BE49-F238E27FC236}">
                <a16:creationId xmlns:a16="http://schemas.microsoft.com/office/drawing/2014/main" id="{5BCACF84-A532-A780-3D36-156AE609CDE3}"/>
              </a:ext>
            </a:extLst>
          </p:cNvPr>
          <p:cNvSpPr txBox="1"/>
          <p:nvPr/>
        </p:nvSpPr>
        <p:spPr>
          <a:xfrm>
            <a:off x="294244" y="997676"/>
            <a:ext cx="8425213" cy="2862322"/>
          </a:xfrm>
          <a:prstGeom prst="rect">
            <a:avLst/>
          </a:prstGeom>
          <a:noFill/>
        </p:spPr>
        <p:txBody>
          <a:bodyPr wrap="square">
            <a:spAutoFit/>
          </a:bodyPr>
          <a:lstStyle/>
          <a:p>
            <a:pPr algn="l"/>
            <a:r>
              <a:rPr lang="en-US"/>
              <a:t>EXAMPLE 1 Speed limit enforcement</a:t>
            </a:r>
          </a:p>
          <a:p>
            <a:pPr algn="l"/>
            <a:r>
              <a:rPr lang="en-US"/>
              <a:t>Highway law enforcement gets wind of 25 % of the cars speeding </a:t>
            </a:r>
            <a:r>
              <a:rPr lang="en-US">
                <a:sym typeface="Wingdings" panose="05000000000000000000" pitchFamily="2" charset="2"/>
              </a:rPr>
              <a:t></a:t>
            </a:r>
          </a:p>
          <a:p>
            <a:pPr algn="l"/>
            <a:endParaRPr lang="en-US"/>
          </a:p>
          <a:p>
            <a:pPr algn="l"/>
            <a:r>
              <a:rPr lang="en-US"/>
              <a:t>The speed of motorists is measured by police using devices such as radars and laser guns. A decision to issue a speeding ticket, which may potentially lead to an appearance in court, must be made with a high degree of Confidence that the speed limit has been exceeded.</a:t>
            </a:r>
          </a:p>
          <a:p>
            <a:pPr algn="l"/>
            <a:endParaRPr lang="en-US"/>
          </a:p>
          <a:p>
            <a:pPr algn="l"/>
            <a:r>
              <a:rPr lang="en-US"/>
              <a:t>If we know that we can only win a court case if there is a 99.9 % probability that our speed limit has been exceeded, when can we write a ticket? </a:t>
            </a:r>
          </a:p>
        </p:txBody>
      </p:sp>
      <p:pic>
        <p:nvPicPr>
          <p:cNvPr id="3" name="Picture 2">
            <a:extLst>
              <a:ext uri="{FF2B5EF4-FFF2-40B4-BE49-F238E27FC236}">
                <a16:creationId xmlns:a16="http://schemas.microsoft.com/office/drawing/2014/main" id="{861823C5-7D34-408A-6658-BE1EDEEF1D4F}"/>
              </a:ext>
            </a:extLst>
          </p:cNvPr>
          <p:cNvPicPr>
            <a:picLocks noChangeAspect="1"/>
          </p:cNvPicPr>
          <p:nvPr/>
        </p:nvPicPr>
        <p:blipFill>
          <a:blip r:embed="rId2"/>
          <a:stretch>
            <a:fillRect/>
          </a:stretch>
        </p:blipFill>
        <p:spPr>
          <a:xfrm>
            <a:off x="4896881" y="3859998"/>
            <a:ext cx="3952875" cy="1152525"/>
          </a:xfrm>
          <a:prstGeom prst="rect">
            <a:avLst/>
          </a:prstGeom>
        </p:spPr>
      </p:pic>
    </p:spTree>
    <p:extLst>
      <p:ext uri="{BB962C8B-B14F-4D97-AF65-F5344CB8AC3E}">
        <p14:creationId xmlns:p14="http://schemas.microsoft.com/office/powerpoint/2010/main" val="405501535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ECD038-3761-BA08-E35A-052923CC2EFB}"/>
              </a:ext>
            </a:extLst>
          </p:cNvPr>
          <p:cNvSpPr>
            <a:spLocks noGrp="1"/>
          </p:cNvSpPr>
          <p:nvPr>
            <p:ph type="title"/>
          </p:nvPr>
        </p:nvSpPr>
        <p:spPr/>
        <p:txBody>
          <a:bodyPr/>
          <a:lstStyle/>
          <a:p>
            <a:r>
              <a:rPr lang="en-US"/>
              <a:t>Example – Radar Gun</a:t>
            </a:r>
          </a:p>
        </p:txBody>
      </p:sp>
      <p:sp>
        <p:nvSpPr>
          <p:cNvPr id="6" name="TextBox 5">
            <a:extLst>
              <a:ext uri="{FF2B5EF4-FFF2-40B4-BE49-F238E27FC236}">
                <a16:creationId xmlns:a16="http://schemas.microsoft.com/office/drawing/2014/main" id="{5BCACF84-A532-A780-3D36-156AE609CDE3}"/>
              </a:ext>
            </a:extLst>
          </p:cNvPr>
          <p:cNvSpPr txBox="1"/>
          <p:nvPr/>
        </p:nvSpPr>
        <p:spPr>
          <a:xfrm>
            <a:off x="210787" y="952500"/>
            <a:ext cx="8425213" cy="3070071"/>
          </a:xfrm>
          <a:prstGeom prst="rect">
            <a:avLst/>
          </a:prstGeom>
          <a:noFill/>
        </p:spPr>
        <p:txBody>
          <a:bodyPr wrap="square">
            <a:spAutoFit/>
          </a:bodyPr>
          <a:lstStyle/>
          <a:p>
            <a:r>
              <a:rPr lang="en-US" sz="1400"/>
              <a:t>The Speed Limit is 60 mph with an</a:t>
            </a:r>
          </a:p>
          <a:p>
            <a:r>
              <a:rPr lang="en-US" sz="1400"/>
              <a:t>um of 2 %</a:t>
            </a:r>
          </a:p>
          <a:p>
            <a:pPr algn="l"/>
            <a:r>
              <a:rPr lang="en-US" sz="1400"/>
              <a:t>um = 0.02 </a:t>
            </a:r>
          </a:p>
          <a:p>
            <a:pPr algn="l"/>
            <a:r>
              <a:rPr lang="en-US" sz="1400"/>
              <a:t>Probability = 99.9 % </a:t>
            </a:r>
          </a:p>
          <a:p>
            <a:pPr algn="l"/>
            <a:r>
              <a:rPr lang="en-US" sz="1400"/>
              <a:t>TU = 60 </a:t>
            </a:r>
          </a:p>
          <a:p>
            <a:pPr algn="l"/>
            <a:endParaRPr lang="en-US" sz="1400"/>
          </a:p>
          <a:p>
            <a:pPr algn="l"/>
            <a:r>
              <a:rPr lang="en-US" sz="1400"/>
              <a:t>What is Vmax or the speed someone has to be going to receive a speeding ticket with 99.9 % probability of actually speeding?</a:t>
            </a:r>
          </a:p>
          <a:p>
            <a:pPr algn="l"/>
            <a:r>
              <a:rPr lang="en-US" sz="1400"/>
              <a:t>Vmax = TU / 1 – 0.02 z  </a:t>
            </a:r>
          </a:p>
          <a:p>
            <a:endParaRPr lang="en-US" sz="1350"/>
          </a:p>
          <a:p>
            <a:r>
              <a:rPr lang="en-US" sz="1350"/>
              <a:t>ANSWER?</a:t>
            </a:r>
          </a:p>
          <a:p>
            <a:endParaRPr lang="en-US" sz="1350"/>
          </a:p>
          <a:p>
            <a:endParaRPr lang="en-US" sz="1350"/>
          </a:p>
          <a:p>
            <a:pPr algn="l"/>
            <a:endParaRPr lang="en-US" sz="1350"/>
          </a:p>
        </p:txBody>
      </p:sp>
      <p:sp>
        <p:nvSpPr>
          <p:cNvPr id="7" name="TextBox 6">
            <a:extLst>
              <a:ext uri="{FF2B5EF4-FFF2-40B4-BE49-F238E27FC236}">
                <a16:creationId xmlns:a16="http://schemas.microsoft.com/office/drawing/2014/main" id="{0657661D-3D9D-3010-2CD7-37AE318E9322}"/>
              </a:ext>
            </a:extLst>
          </p:cNvPr>
          <p:cNvSpPr txBox="1"/>
          <p:nvPr/>
        </p:nvSpPr>
        <p:spPr>
          <a:xfrm>
            <a:off x="6881723" y="2440183"/>
            <a:ext cx="1972835" cy="219291"/>
          </a:xfrm>
          <a:prstGeom prst="rect">
            <a:avLst/>
          </a:prstGeom>
          <a:noFill/>
        </p:spPr>
        <p:txBody>
          <a:bodyPr wrap="square">
            <a:spAutoFit/>
          </a:bodyPr>
          <a:lstStyle/>
          <a:p>
            <a:pPr algn="l"/>
            <a:r>
              <a:rPr lang="en-US" sz="825"/>
              <a:t>=NORMSINV(Probability)/1</a:t>
            </a:r>
          </a:p>
        </p:txBody>
      </p:sp>
      <p:sp>
        <p:nvSpPr>
          <p:cNvPr id="9" name="TextBox 8">
            <a:extLst>
              <a:ext uri="{FF2B5EF4-FFF2-40B4-BE49-F238E27FC236}">
                <a16:creationId xmlns:a16="http://schemas.microsoft.com/office/drawing/2014/main" id="{13BD984F-18F5-4EB7-BDB8-4CB50DEF30EB}"/>
              </a:ext>
            </a:extLst>
          </p:cNvPr>
          <p:cNvSpPr txBox="1"/>
          <p:nvPr/>
        </p:nvSpPr>
        <p:spPr>
          <a:xfrm>
            <a:off x="210787" y="3257297"/>
            <a:ext cx="4577937" cy="300082"/>
          </a:xfrm>
          <a:prstGeom prst="rect">
            <a:avLst/>
          </a:prstGeom>
          <a:noFill/>
        </p:spPr>
        <p:txBody>
          <a:bodyPr wrap="square">
            <a:spAutoFit/>
          </a:bodyPr>
          <a:lstStyle/>
          <a:p>
            <a:r>
              <a:rPr lang="en-US" sz="1350"/>
              <a:t>Vmax = 60 / 1 -0.02 (3.090) = 63.953 mph </a:t>
            </a:r>
          </a:p>
        </p:txBody>
      </p:sp>
      <p:sp>
        <p:nvSpPr>
          <p:cNvPr id="11" name="TextBox 10">
            <a:extLst>
              <a:ext uri="{FF2B5EF4-FFF2-40B4-BE49-F238E27FC236}">
                <a16:creationId xmlns:a16="http://schemas.microsoft.com/office/drawing/2014/main" id="{A7FF942C-EB09-DBBE-D10B-0E6AA6FD2481}"/>
              </a:ext>
            </a:extLst>
          </p:cNvPr>
          <p:cNvSpPr txBox="1"/>
          <p:nvPr/>
        </p:nvSpPr>
        <p:spPr>
          <a:xfrm>
            <a:off x="210787" y="4389998"/>
            <a:ext cx="4626923" cy="300082"/>
          </a:xfrm>
          <a:prstGeom prst="rect">
            <a:avLst/>
          </a:prstGeom>
          <a:noFill/>
        </p:spPr>
        <p:txBody>
          <a:bodyPr wrap="square">
            <a:spAutoFit/>
          </a:bodyPr>
          <a:lstStyle/>
          <a:p>
            <a:r>
              <a:rPr lang="en-US" sz="1350"/>
              <a:t>Vmax = 75 / 1 -0.02 (3.090) = 79.94 mph </a:t>
            </a:r>
          </a:p>
        </p:txBody>
      </p:sp>
      <p:pic>
        <p:nvPicPr>
          <p:cNvPr id="3" name="Picture 2">
            <a:extLst>
              <a:ext uri="{FF2B5EF4-FFF2-40B4-BE49-F238E27FC236}">
                <a16:creationId xmlns:a16="http://schemas.microsoft.com/office/drawing/2014/main" id="{CEA78129-0B13-45B9-442B-2EF8402DEC06}"/>
              </a:ext>
            </a:extLst>
          </p:cNvPr>
          <p:cNvPicPr>
            <a:picLocks noChangeAspect="1"/>
          </p:cNvPicPr>
          <p:nvPr/>
        </p:nvPicPr>
        <p:blipFill>
          <a:blip r:embed="rId3"/>
          <a:stretch>
            <a:fillRect/>
          </a:stretch>
        </p:blipFill>
        <p:spPr>
          <a:xfrm>
            <a:off x="5891439" y="2644693"/>
            <a:ext cx="2207419" cy="2150269"/>
          </a:xfrm>
          <a:prstGeom prst="rect">
            <a:avLst/>
          </a:prstGeom>
        </p:spPr>
      </p:pic>
      <p:pic>
        <p:nvPicPr>
          <p:cNvPr id="8" name="Picture 7">
            <a:extLst>
              <a:ext uri="{FF2B5EF4-FFF2-40B4-BE49-F238E27FC236}">
                <a16:creationId xmlns:a16="http://schemas.microsoft.com/office/drawing/2014/main" id="{D2837639-E3F1-9582-A26F-905F83B268E3}"/>
              </a:ext>
            </a:extLst>
          </p:cNvPr>
          <p:cNvPicPr>
            <a:picLocks noChangeAspect="1"/>
          </p:cNvPicPr>
          <p:nvPr/>
        </p:nvPicPr>
        <p:blipFill>
          <a:blip r:embed="rId4"/>
          <a:stretch>
            <a:fillRect/>
          </a:stretch>
        </p:blipFill>
        <p:spPr>
          <a:xfrm>
            <a:off x="4099200" y="4124072"/>
            <a:ext cx="1750219" cy="542925"/>
          </a:xfrm>
          <a:prstGeom prst="rect">
            <a:avLst/>
          </a:prstGeom>
        </p:spPr>
      </p:pic>
      <p:pic>
        <p:nvPicPr>
          <p:cNvPr id="5" name="Picture 4">
            <a:extLst>
              <a:ext uri="{FF2B5EF4-FFF2-40B4-BE49-F238E27FC236}">
                <a16:creationId xmlns:a16="http://schemas.microsoft.com/office/drawing/2014/main" id="{D8E9C1ED-A9DB-7810-9219-95360BEEB59D}"/>
              </a:ext>
            </a:extLst>
          </p:cNvPr>
          <p:cNvPicPr>
            <a:picLocks noChangeAspect="1"/>
          </p:cNvPicPr>
          <p:nvPr/>
        </p:nvPicPr>
        <p:blipFill>
          <a:blip r:embed="rId5"/>
          <a:stretch>
            <a:fillRect/>
          </a:stretch>
        </p:blipFill>
        <p:spPr>
          <a:xfrm>
            <a:off x="4919889" y="898761"/>
            <a:ext cx="3178969" cy="942975"/>
          </a:xfrm>
          <a:prstGeom prst="rect">
            <a:avLst/>
          </a:prstGeom>
        </p:spPr>
      </p:pic>
      <p:sp>
        <p:nvSpPr>
          <p:cNvPr id="10" name="TextBox 9">
            <a:extLst>
              <a:ext uri="{FF2B5EF4-FFF2-40B4-BE49-F238E27FC236}">
                <a16:creationId xmlns:a16="http://schemas.microsoft.com/office/drawing/2014/main" id="{B53711C6-2D97-A9DC-63C5-B5E9750B8F05}"/>
              </a:ext>
            </a:extLst>
          </p:cNvPr>
          <p:cNvSpPr txBox="1"/>
          <p:nvPr/>
        </p:nvSpPr>
        <p:spPr>
          <a:xfrm>
            <a:off x="194542" y="3877852"/>
            <a:ext cx="4572000" cy="507831"/>
          </a:xfrm>
          <a:prstGeom prst="rect">
            <a:avLst/>
          </a:prstGeom>
          <a:noFill/>
        </p:spPr>
        <p:txBody>
          <a:bodyPr wrap="square">
            <a:spAutoFit/>
          </a:bodyPr>
          <a:lstStyle/>
          <a:p>
            <a:endParaRPr lang="en-US" sz="1350"/>
          </a:p>
          <a:p>
            <a:r>
              <a:rPr lang="en-US" sz="1350"/>
              <a:t>What about 75 mph?  </a:t>
            </a:r>
          </a:p>
        </p:txBody>
      </p:sp>
    </p:spTree>
    <p:extLst>
      <p:ext uri="{BB962C8B-B14F-4D97-AF65-F5344CB8AC3E}">
        <p14:creationId xmlns:p14="http://schemas.microsoft.com/office/powerpoint/2010/main" val="836706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additive="base">
                                        <p:cTn id="18" dur="500" fill="hold"/>
                                        <p:tgtEl>
                                          <p:spTgt spid="11"/>
                                        </p:tgtEl>
                                        <p:attrNameLst>
                                          <p:attrName>ppt_x</p:attrName>
                                        </p:attrNameLst>
                                      </p:cBhvr>
                                      <p:tavLst>
                                        <p:tav tm="0">
                                          <p:val>
                                            <p:strVal val="#ppt_x"/>
                                          </p:val>
                                        </p:tav>
                                        <p:tav tm="100000">
                                          <p:val>
                                            <p:strVal val="#ppt_x"/>
                                          </p:val>
                                        </p:tav>
                                      </p:tavLst>
                                    </p:anim>
                                    <p:anim calcmode="lin" valueType="num">
                                      <p:cBhvr additive="base">
                                        <p:cTn id="19"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1000"/>
                                        <p:tgtEl>
                                          <p:spTgt spid="5"/>
                                        </p:tgtEl>
                                      </p:cBhvr>
                                    </p:animEffect>
                                    <p:anim calcmode="lin" valueType="num">
                                      <p:cBhvr>
                                        <p:cTn id="25" dur="1000" fill="hold"/>
                                        <p:tgtEl>
                                          <p:spTgt spid="5"/>
                                        </p:tgtEl>
                                        <p:attrNameLst>
                                          <p:attrName>ppt_x</p:attrName>
                                        </p:attrNameLst>
                                      </p:cBhvr>
                                      <p:tavLst>
                                        <p:tav tm="0">
                                          <p:val>
                                            <p:strVal val="#ppt_x"/>
                                          </p:val>
                                        </p:tav>
                                        <p:tav tm="100000">
                                          <p:val>
                                            <p:strVal val="#ppt_x"/>
                                          </p:val>
                                        </p:tav>
                                      </p:tavLst>
                                    </p:anim>
                                    <p:anim calcmode="lin" valueType="num">
                                      <p:cBhvr>
                                        <p:cTn id="2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0" grpId="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A03E52-13AA-DC4F-08E9-2BC51A33DA78}"/>
              </a:ext>
            </a:extLst>
          </p:cNvPr>
          <p:cNvSpPr>
            <a:spLocks noGrp="1"/>
          </p:cNvSpPr>
          <p:nvPr>
            <p:ph type="title"/>
          </p:nvPr>
        </p:nvSpPr>
        <p:spPr/>
        <p:txBody>
          <a:bodyPr/>
          <a:lstStyle/>
          <a:p>
            <a:r>
              <a:rPr lang="en-US"/>
              <a:t>Overall review with Examples</a:t>
            </a:r>
          </a:p>
        </p:txBody>
      </p:sp>
      <p:sp>
        <p:nvSpPr>
          <p:cNvPr id="3" name="Content Placeholder 2">
            <a:extLst>
              <a:ext uri="{FF2B5EF4-FFF2-40B4-BE49-F238E27FC236}">
                <a16:creationId xmlns:a16="http://schemas.microsoft.com/office/drawing/2014/main" id="{EEF679E6-63F8-D032-23ED-EC1AFDA862A0}"/>
              </a:ext>
            </a:extLst>
          </p:cNvPr>
          <p:cNvSpPr>
            <a:spLocks noGrp="1"/>
          </p:cNvSpPr>
          <p:nvPr>
            <p:ph idx="1"/>
          </p:nvPr>
        </p:nvSpPr>
        <p:spPr>
          <a:xfrm>
            <a:off x="169606" y="932688"/>
            <a:ext cx="8434898" cy="3970782"/>
          </a:xfrm>
        </p:spPr>
        <p:txBody>
          <a:bodyPr>
            <a:normAutofit fontScale="92500" lnSpcReduction="10000"/>
          </a:bodyPr>
          <a:lstStyle/>
          <a:p>
            <a:pPr marL="0">
              <a:lnSpc>
                <a:spcPct val="107000"/>
              </a:lnSpc>
              <a:spcBef>
                <a:spcPts val="0"/>
              </a:spcBef>
              <a:spcAft>
                <a:spcPts val="600"/>
              </a:spcAft>
            </a:pPr>
            <a:r>
              <a:rPr lang="en-US" sz="1700" kern="100">
                <a:latin typeface="Calibri" panose="020F0502020204030204" pitchFamily="34" charset="0"/>
                <a:ea typeface="Calibri" panose="020F0502020204030204" pitchFamily="34" charset="0"/>
                <a:cs typeface="Times New Roman" panose="02020603050405020304" pitchFamily="18" charset="0"/>
              </a:rPr>
              <a:t>Global Risk </a:t>
            </a:r>
          </a:p>
          <a:p>
            <a:pPr marL="257175" indent="-257175">
              <a:lnSpc>
                <a:spcPct val="107000"/>
              </a:lnSpc>
              <a:spcBef>
                <a:spcPts val="0"/>
              </a:spcBef>
              <a:spcAft>
                <a:spcPts val="600"/>
              </a:spcAft>
              <a:buFont typeface="Calibri" panose="020F0502020204030204" pitchFamily="34" charset="0"/>
              <a:buChar char="-"/>
            </a:pPr>
            <a:r>
              <a:rPr lang="en-US" sz="1700" kern="100">
                <a:latin typeface="Calibri" panose="020F0502020204030204" pitchFamily="34" charset="0"/>
                <a:ea typeface="Calibri" panose="020F0502020204030204" pitchFamily="34" charset="0"/>
                <a:cs typeface="Times New Roman" panose="02020603050405020304" pitchFamily="18" charset="0"/>
              </a:rPr>
              <a:t>Resistor Manufacturing – Based on in-tolerance probability (</a:t>
            </a:r>
            <a:r>
              <a:rPr lang="en-US" sz="1700" i="1" kern="100" err="1">
                <a:latin typeface="Calibri" panose="020F0502020204030204" pitchFamily="34" charset="0"/>
                <a:ea typeface="Calibri" panose="020F0502020204030204" pitchFamily="34" charset="0"/>
                <a:cs typeface="Times New Roman" panose="02020603050405020304" pitchFamily="18" charset="0"/>
              </a:rPr>
              <a:t>itp</a:t>
            </a:r>
            <a:r>
              <a:rPr lang="en-US" sz="1700" kern="100">
                <a:latin typeface="Calibri" panose="020F0502020204030204" pitchFamily="34" charset="0"/>
                <a:ea typeface="Calibri" panose="020F0502020204030204" pitchFamily="34" charset="0"/>
                <a:cs typeface="Times New Roman" panose="02020603050405020304" pitchFamily="18" charset="0"/>
              </a:rPr>
              <a:t>), within binomial confidence bound, utilizing appropriate reference standards</a:t>
            </a:r>
          </a:p>
          <a:p>
            <a:pPr marL="257175" indent="-257175">
              <a:lnSpc>
                <a:spcPct val="107000"/>
              </a:lnSpc>
              <a:spcBef>
                <a:spcPts val="0"/>
              </a:spcBef>
              <a:spcAft>
                <a:spcPts val="600"/>
              </a:spcAft>
              <a:buFont typeface="Calibri" panose="020F0502020204030204" pitchFamily="34" charset="0"/>
              <a:buChar char="-"/>
            </a:pPr>
            <a:r>
              <a:rPr lang="en-US" sz="1700" kern="100">
                <a:latin typeface="Calibri" panose="020F0502020204030204" pitchFamily="34" charset="0"/>
                <a:ea typeface="Calibri" panose="020F0502020204030204" pitchFamily="34" charset="0"/>
                <a:cs typeface="Times New Roman" panose="02020603050405020304" pitchFamily="18" charset="0"/>
              </a:rPr>
              <a:t>As more items are manufactured, the binomial confidence bound reflects the uncertainty of the </a:t>
            </a:r>
            <a:r>
              <a:rPr lang="en-US" sz="1700" i="1" kern="100" err="1">
                <a:latin typeface="Calibri" panose="020F0502020204030204" pitchFamily="34" charset="0"/>
                <a:ea typeface="Calibri" panose="020F0502020204030204" pitchFamily="34" charset="0"/>
                <a:cs typeface="Times New Roman" panose="02020603050405020304" pitchFamily="18" charset="0"/>
              </a:rPr>
              <a:t>itp</a:t>
            </a:r>
            <a:endParaRPr lang="en-US" sz="1700" i="1" kern="100">
              <a:latin typeface="Calibri" panose="020F0502020204030204" pitchFamily="34" charset="0"/>
              <a:ea typeface="Calibri" panose="020F0502020204030204" pitchFamily="34" charset="0"/>
              <a:cs typeface="Times New Roman" panose="02020603050405020304" pitchFamily="18" charset="0"/>
            </a:endParaRPr>
          </a:p>
          <a:p>
            <a:pPr marL="257175" indent="-257175">
              <a:lnSpc>
                <a:spcPct val="107000"/>
              </a:lnSpc>
              <a:spcBef>
                <a:spcPts val="0"/>
              </a:spcBef>
              <a:spcAft>
                <a:spcPts val="600"/>
              </a:spcAft>
              <a:buFont typeface="Calibri" panose="020F0502020204030204" pitchFamily="34" charset="0"/>
              <a:buChar char="-"/>
            </a:pPr>
            <a:r>
              <a:rPr lang="en-US" sz="1700" kern="100">
                <a:latin typeface="Calibri" panose="020F0502020204030204" pitchFamily="34" charset="0"/>
                <a:ea typeface="Calibri" panose="020F0502020204030204" pitchFamily="34" charset="0"/>
                <a:cs typeface="Times New Roman" panose="02020603050405020304" pitchFamily="18" charset="0"/>
              </a:rPr>
              <a:t>This method relies on the bivariate (2 variables) Gaussian joint probability distribution function, the UUT (in this case a fixed resistor), and the measurement system is assumed to be a high speed DMM</a:t>
            </a:r>
          </a:p>
          <a:p>
            <a:pPr marL="0">
              <a:lnSpc>
                <a:spcPct val="107000"/>
              </a:lnSpc>
              <a:spcBef>
                <a:spcPts val="0"/>
              </a:spcBef>
              <a:spcAft>
                <a:spcPts val="600"/>
              </a:spcAft>
            </a:pPr>
            <a:r>
              <a:rPr lang="en-US" sz="1700" kern="100">
                <a:latin typeface="Calibri" panose="020F0502020204030204" pitchFamily="34" charset="0"/>
                <a:ea typeface="Calibri" panose="020F0502020204030204" pitchFamily="34" charset="0"/>
                <a:cs typeface="Times New Roman" panose="02020603050405020304" pitchFamily="18" charset="0"/>
              </a:rPr>
              <a:t>Specific Risk </a:t>
            </a:r>
          </a:p>
          <a:p>
            <a:pPr marL="257175" indent="-257175">
              <a:lnSpc>
                <a:spcPct val="107000"/>
              </a:lnSpc>
              <a:spcBef>
                <a:spcPts val="0"/>
              </a:spcBef>
              <a:spcAft>
                <a:spcPts val="600"/>
              </a:spcAft>
              <a:buFont typeface="Calibri" panose="020F0502020204030204" pitchFamily="34" charset="0"/>
              <a:buChar char="-"/>
            </a:pPr>
            <a:r>
              <a:rPr lang="en-US" sz="1700" kern="100">
                <a:latin typeface="Calibri" panose="020F0502020204030204" pitchFamily="34" charset="0"/>
                <a:ea typeface="Calibri" panose="020F0502020204030204" pitchFamily="34" charset="0"/>
                <a:cs typeface="Times New Roman" panose="02020603050405020304" pitchFamily="18" charset="0"/>
              </a:rPr>
              <a:t>Resistor Measurement  - anything failing the test tolerance in the manufacturing process, may be segregated and subject to additional scrutiny</a:t>
            </a:r>
          </a:p>
          <a:p>
            <a:pPr marL="257175" indent="-257175">
              <a:lnSpc>
                <a:spcPct val="107000"/>
              </a:lnSpc>
              <a:spcBef>
                <a:spcPts val="0"/>
              </a:spcBef>
              <a:spcAft>
                <a:spcPts val="600"/>
              </a:spcAft>
              <a:buFont typeface="Calibri" panose="020F0502020204030204" pitchFamily="34" charset="0"/>
              <a:buChar char="-"/>
            </a:pPr>
            <a:r>
              <a:rPr lang="en-US" sz="1700" kern="100">
                <a:latin typeface="Calibri" panose="020F0502020204030204" pitchFamily="34" charset="0"/>
                <a:ea typeface="Calibri" panose="020F0502020204030204" pitchFamily="34" charset="0"/>
                <a:cs typeface="Times New Roman" panose="02020603050405020304" pitchFamily="18" charset="0"/>
              </a:rPr>
              <a:t>If meager information is provided (such as a prototype), or the risk of passing a potentially bad item is high, a more conservative approach would utilize specific risk</a:t>
            </a:r>
          </a:p>
          <a:p>
            <a:pPr marL="257175" indent="-257175">
              <a:lnSpc>
                <a:spcPct val="107000"/>
              </a:lnSpc>
              <a:spcBef>
                <a:spcPts val="0"/>
              </a:spcBef>
              <a:spcAft>
                <a:spcPts val="600"/>
              </a:spcAft>
              <a:buFont typeface="Calibri" panose="020F0502020204030204" pitchFamily="34" charset="0"/>
              <a:buChar char="-"/>
            </a:pPr>
            <a:endParaRPr lang="en-US" sz="1350" kern="100">
              <a:latin typeface="Calibri" panose="020F0502020204030204" pitchFamily="34" charset="0"/>
              <a:ea typeface="Calibri" panose="020F0502020204030204" pitchFamily="34" charset="0"/>
              <a:cs typeface="Times New Roman" panose="02020603050405020304" pitchFamily="18" charset="0"/>
            </a:endParaRPr>
          </a:p>
          <a:p>
            <a:endParaRPr lang="en-US"/>
          </a:p>
        </p:txBody>
      </p:sp>
    </p:spTree>
    <p:extLst>
      <p:ext uri="{BB962C8B-B14F-4D97-AF65-F5344CB8AC3E}">
        <p14:creationId xmlns:p14="http://schemas.microsoft.com/office/powerpoint/2010/main" val="377963493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F35360-76E3-9F2D-AB4C-DFE62079612A}"/>
              </a:ext>
            </a:extLst>
          </p:cNvPr>
          <p:cNvSpPr>
            <a:spLocks noGrp="1"/>
          </p:cNvSpPr>
          <p:nvPr>
            <p:ph type="title"/>
          </p:nvPr>
        </p:nvSpPr>
        <p:spPr/>
        <p:txBody>
          <a:bodyPr>
            <a:normAutofit fontScale="90000"/>
          </a:bodyPr>
          <a:lstStyle/>
          <a:p>
            <a:r>
              <a:rPr lang="en-US" sz="2700" kern="100">
                <a:latin typeface="Calibri" panose="020F0502020204030204" pitchFamily="34" charset="0"/>
                <a:ea typeface="Calibri" panose="020F0502020204030204" pitchFamily="34" charset="0"/>
                <a:cs typeface="Times New Roman" panose="02020603050405020304" pitchFamily="18" charset="0"/>
              </a:rPr>
              <a:t>Testing Cost Associated - specific risk versus global</a:t>
            </a:r>
            <a:br>
              <a:rPr lang="en-US" sz="2700" kern="100">
                <a:latin typeface="Calibri" panose="020F0502020204030204" pitchFamily="34" charset="0"/>
                <a:ea typeface="Calibri" panose="020F0502020204030204" pitchFamily="34" charset="0"/>
                <a:cs typeface="Times New Roman" panose="02020603050405020304" pitchFamily="18" charset="0"/>
              </a:rPr>
            </a:br>
            <a:endParaRPr lang="en-US"/>
          </a:p>
        </p:txBody>
      </p:sp>
      <p:sp>
        <p:nvSpPr>
          <p:cNvPr id="3" name="Content Placeholder 2">
            <a:extLst>
              <a:ext uri="{FF2B5EF4-FFF2-40B4-BE49-F238E27FC236}">
                <a16:creationId xmlns:a16="http://schemas.microsoft.com/office/drawing/2014/main" id="{5432898B-88BA-56DA-677E-8F0C445161F3}"/>
              </a:ext>
            </a:extLst>
          </p:cNvPr>
          <p:cNvSpPr>
            <a:spLocks noGrp="1"/>
          </p:cNvSpPr>
          <p:nvPr>
            <p:ph idx="1"/>
          </p:nvPr>
        </p:nvSpPr>
        <p:spPr>
          <a:xfrm>
            <a:off x="96320" y="802386"/>
            <a:ext cx="6081456" cy="4282569"/>
          </a:xfrm>
        </p:spPr>
        <p:txBody>
          <a:bodyPr>
            <a:normAutofit fontScale="62500" lnSpcReduction="20000"/>
          </a:bodyPr>
          <a:lstStyle/>
          <a:p>
            <a:pPr marL="0" indent="0"/>
            <a:r>
              <a:rPr lang="en-US" sz="2000" kern="100" dirty="0">
                <a:latin typeface="+mn-lt"/>
                <a:ea typeface="Calibri" panose="020F0502020204030204" pitchFamily="34" charset="0"/>
                <a:cs typeface="Times New Roman" panose="02020603050405020304" pitchFamily="18" charset="0"/>
              </a:rPr>
              <a:t>Often, choosing the correct equipment for a specific task is an afterthought. Let’s start with a simple example of verifying a manufactured fixed-value resistor</a:t>
            </a:r>
          </a:p>
          <a:p>
            <a:pPr marL="0" indent="0"/>
            <a:endParaRPr lang="en-US" sz="2000" kern="100" dirty="0">
              <a:latin typeface="+mn-lt"/>
              <a:ea typeface="Calibri" panose="020F0502020204030204" pitchFamily="34" charset="0"/>
              <a:cs typeface="Times New Roman" panose="02020603050405020304" pitchFamily="18" charset="0"/>
            </a:endParaRPr>
          </a:p>
          <a:p>
            <a:pPr marL="0" indent="0"/>
            <a:endParaRPr lang="en-US" sz="2000" kern="100" dirty="0">
              <a:latin typeface="+mn-lt"/>
              <a:ea typeface="Calibri" panose="020F0502020204030204" pitchFamily="34" charset="0"/>
              <a:cs typeface="Times New Roman" panose="02020603050405020304" pitchFamily="18" charset="0"/>
            </a:endParaRPr>
          </a:p>
          <a:p>
            <a:pPr marL="0" indent="0"/>
            <a:r>
              <a:rPr lang="en-US" sz="2000" kern="100" dirty="0">
                <a:latin typeface="+mn-lt"/>
                <a:ea typeface="Calibri" panose="020F0502020204030204" pitchFamily="34" charset="0"/>
                <a:cs typeface="Times New Roman" panose="02020603050405020304" pitchFamily="18" charset="0"/>
              </a:rPr>
              <a:t>The fixed value is 1,500 ohms ±0.2 ohms (±~0.013…3%). The original idea is to manufacture these items as inexpensively as possible</a:t>
            </a:r>
          </a:p>
          <a:p>
            <a:pPr marL="0" indent="0"/>
            <a:endParaRPr lang="en-US" sz="2000" kern="100" dirty="0">
              <a:latin typeface="+mn-lt"/>
              <a:ea typeface="Calibri" panose="020F0502020204030204" pitchFamily="34" charset="0"/>
              <a:cs typeface="Times New Roman" panose="02020603050405020304" pitchFamily="18" charset="0"/>
            </a:endParaRPr>
          </a:p>
          <a:p>
            <a:pPr marL="0" indent="0"/>
            <a:r>
              <a:rPr lang="en-US" sz="2000" kern="100" dirty="0">
                <a:latin typeface="+mn-lt"/>
                <a:ea typeface="Calibri" panose="020F0502020204030204" pitchFamily="34" charset="0"/>
                <a:cs typeface="Times New Roman" panose="02020603050405020304" pitchFamily="18" charset="0"/>
              </a:rPr>
              <a:t>After some quick research, based on brand recognition, a choice is made to purchase a Keysight 34470A DMM as it “seems” to fit the situation due to the exception resolution of 7 ½ digits and it doesn’t break the budget as the list cost is ~$4,405</a:t>
            </a:r>
          </a:p>
          <a:p>
            <a:pPr marL="0" indent="0"/>
            <a:endParaRPr lang="en-US" sz="2000" kern="100" dirty="0">
              <a:latin typeface="+mn-lt"/>
              <a:ea typeface="Calibri" panose="020F0502020204030204" pitchFamily="34" charset="0"/>
              <a:cs typeface="Times New Roman" panose="02020603050405020304" pitchFamily="18" charset="0"/>
            </a:endParaRPr>
          </a:p>
          <a:p>
            <a:pPr marL="0" indent="0"/>
            <a:endParaRPr lang="en-US" sz="2000" kern="100" dirty="0">
              <a:latin typeface="+mn-lt"/>
              <a:ea typeface="Calibri" panose="020F0502020204030204" pitchFamily="34" charset="0"/>
              <a:cs typeface="Times New Roman" panose="02020603050405020304" pitchFamily="18" charset="0"/>
            </a:endParaRPr>
          </a:p>
          <a:p>
            <a:pPr marL="0" indent="0"/>
            <a:r>
              <a:rPr lang="en-US" sz="2000" kern="100" dirty="0">
                <a:latin typeface="+mn-lt"/>
                <a:ea typeface="Calibri" panose="020F0502020204030204" pitchFamily="34" charset="0"/>
                <a:cs typeface="Times New Roman" panose="02020603050405020304" pitchFamily="18" charset="0"/>
              </a:rPr>
              <a:t>The TUR being ~1.44:1 – the process owner felt this was adequate because a simple global GB tolerance of ±0.122 (in lieu of ±0.2) is in place for pass/fail criteria and it was assumed the process would be centered around a nominal value of 1,500 ohms. This would give the PFA a global risk of ~1%</a:t>
            </a:r>
          </a:p>
          <a:p>
            <a:pPr marL="0" indent="0"/>
            <a:endParaRPr lang="en-US" sz="2000" kern="100" dirty="0">
              <a:latin typeface="+mn-lt"/>
              <a:ea typeface="Calibri" panose="020F0502020204030204" pitchFamily="34" charset="0"/>
              <a:cs typeface="Times New Roman" panose="02020603050405020304" pitchFamily="18" charset="0"/>
            </a:endParaRPr>
          </a:p>
          <a:p>
            <a:pPr marL="0" indent="0"/>
            <a:r>
              <a:rPr lang="en-US" sz="2000" kern="100" dirty="0">
                <a:latin typeface="+mn-lt"/>
                <a:ea typeface="Calibri" panose="020F0502020204030204" pitchFamily="34" charset="0"/>
                <a:cs typeface="Times New Roman" panose="02020603050405020304" pitchFamily="18" charset="0"/>
              </a:rPr>
              <a:t>With the process assumed centered around 1,500 ohms, this calculates to an </a:t>
            </a:r>
            <a:r>
              <a:rPr lang="en-US" sz="2000" i="1" kern="100" dirty="0" err="1">
                <a:latin typeface="+mn-lt"/>
                <a:ea typeface="Calibri" panose="020F0502020204030204" pitchFamily="34" charset="0"/>
                <a:cs typeface="Times New Roman" panose="02020603050405020304" pitchFamily="18" charset="0"/>
              </a:rPr>
              <a:t>itp</a:t>
            </a:r>
            <a:r>
              <a:rPr lang="en-US" sz="2000" kern="100" dirty="0">
                <a:latin typeface="+mn-lt"/>
                <a:ea typeface="Calibri" panose="020F0502020204030204" pitchFamily="34" charset="0"/>
                <a:cs typeface="Times New Roman" panose="02020603050405020304" pitchFamily="18" charset="0"/>
              </a:rPr>
              <a:t> of ~99.93% for specific risk (~1.2% global risk … “close enough” comes to mind)</a:t>
            </a:r>
          </a:p>
          <a:p>
            <a:pPr marL="0" indent="0"/>
            <a:endParaRPr lang="en-US" sz="2000" kern="100" dirty="0">
              <a:latin typeface="+mn-lt"/>
              <a:ea typeface="Calibri" panose="020F0502020204030204" pitchFamily="34" charset="0"/>
              <a:cs typeface="Times New Roman" panose="02020603050405020304" pitchFamily="18" charset="0"/>
            </a:endParaRPr>
          </a:p>
          <a:p>
            <a:pPr marL="0" indent="0"/>
            <a:r>
              <a:rPr lang="en-US" sz="2000" kern="100" dirty="0">
                <a:latin typeface="+mn-lt"/>
                <a:ea typeface="Calibri" panose="020F0502020204030204" pitchFamily="34" charset="0"/>
                <a:cs typeface="Times New Roman" panose="02020603050405020304" pitchFamily="18" charset="0"/>
              </a:rPr>
              <a:t>But then, during the production process, something happens …</a:t>
            </a:r>
          </a:p>
          <a:p>
            <a:pPr marL="0" indent="0"/>
            <a:endParaRPr lang="en-US" sz="1600" kern="100" dirty="0">
              <a:latin typeface="+mn-lt"/>
              <a:ea typeface="Calibri" panose="020F0502020204030204" pitchFamily="34" charset="0"/>
              <a:cs typeface="Times New Roman" panose="02020603050405020304" pitchFamily="18" charset="0"/>
            </a:endParaRPr>
          </a:p>
          <a:p>
            <a:pPr marL="0" indent="0"/>
            <a:endParaRPr lang="en-US" kern="100" dirty="0">
              <a:latin typeface="+mn-lt"/>
              <a:ea typeface="Calibri" panose="020F0502020204030204" pitchFamily="34" charset="0"/>
              <a:cs typeface="Times New Roman" panose="02020603050405020304" pitchFamily="18" charset="0"/>
            </a:endParaRPr>
          </a:p>
          <a:p>
            <a:endParaRPr lang="en-US" dirty="0"/>
          </a:p>
        </p:txBody>
      </p:sp>
      <p:pic>
        <p:nvPicPr>
          <p:cNvPr id="8" name="Picture 7">
            <a:extLst>
              <a:ext uri="{FF2B5EF4-FFF2-40B4-BE49-F238E27FC236}">
                <a16:creationId xmlns:a16="http://schemas.microsoft.com/office/drawing/2014/main" id="{2423520F-F1BB-B1CA-2859-88FEBB7061D8}"/>
              </a:ext>
            </a:extLst>
          </p:cNvPr>
          <p:cNvPicPr>
            <a:picLocks noChangeAspect="1"/>
          </p:cNvPicPr>
          <p:nvPr/>
        </p:nvPicPr>
        <p:blipFill rotWithShape="1">
          <a:blip r:embed="rId2"/>
          <a:srcRect r="37008"/>
          <a:stretch/>
        </p:blipFill>
        <p:spPr>
          <a:xfrm>
            <a:off x="6098290" y="1841457"/>
            <a:ext cx="2949390" cy="1285996"/>
          </a:xfrm>
          <a:prstGeom prst="rect">
            <a:avLst/>
          </a:prstGeom>
        </p:spPr>
      </p:pic>
    </p:spTree>
    <p:extLst>
      <p:ext uri="{BB962C8B-B14F-4D97-AF65-F5344CB8AC3E}">
        <p14:creationId xmlns:p14="http://schemas.microsoft.com/office/powerpoint/2010/main" val="127421485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F35360-76E3-9F2D-AB4C-DFE62079612A}"/>
              </a:ext>
            </a:extLst>
          </p:cNvPr>
          <p:cNvSpPr>
            <a:spLocks noGrp="1"/>
          </p:cNvSpPr>
          <p:nvPr>
            <p:ph type="title"/>
          </p:nvPr>
        </p:nvSpPr>
        <p:spPr/>
        <p:txBody>
          <a:bodyPr>
            <a:normAutofit fontScale="90000"/>
          </a:bodyPr>
          <a:lstStyle/>
          <a:p>
            <a:r>
              <a:rPr lang="en-US" sz="2700" kern="100">
                <a:latin typeface="Calibri" panose="020F0502020204030204" pitchFamily="34" charset="0"/>
                <a:ea typeface="Calibri" panose="020F0502020204030204" pitchFamily="34" charset="0"/>
                <a:cs typeface="Times New Roman" panose="02020603050405020304" pitchFamily="18" charset="0"/>
              </a:rPr>
              <a:t>Testing Cost Associated - specific risk versus global </a:t>
            </a:r>
            <a:br>
              <a:rPr lang="en-US" sz="2700" kern="100">
                <a:latin typeface="Calibri" panose="020F0502020204030204" pitchFamily="34" charset="0"/>
                <a:ea typeface="Calibri" panose="020F0502020204030204" pitchFamily="34" charset="0"/>
                <a:cs typeface="Times New Roman" panose="02020603050405020304" pitchFamily="18" charset="0"/>
              </a:rPr>
            </a:br>
            <a:endParaRPr lang="en-US"/>
          </a:p>
        </p:txBody>
      </p:sp>
      <p:sp>
        <p:nvSpPr>
          <p:cNvPr id="3" name="Content Placeholder 2">
            <a:extLst>
              <a:ext uri="{FF2B5EF4-FFF2-40B4-BE49-F238E27FC236}">
                <a16:creationId xmlns:a16="http://schemas.microsoft.com/office/drawing/2014/main" id="{5432898B-88BA-56DA-677E-8F0C445161F3}"/>
              </a:ext>
            </a:extLst>
          </p:cNvPr>
          <p:cNvSpPr>
            <a:spLocks noGrp="1"/>
          </p:cNvSpPr>
          <p:nvPr>
            <p:ph idx="1"/>
          </p:nvPr>
        </p:nvSpPr>
        <p:spPr>
          <a:xfrm>
            <a:off x="519113" y="932688"/>
            <a:ext cx="8085391" cy="3653600"/>
          </a:xfrm>
        </p:spPr>
        <p:txBody>
          <a:bodyPr>
            <a:normAutofit lnSpcReduction="10000"/>
          </a:bodyPr>
          <a:lstStyle/>
          <a:p>
            <a:pPr marL="0"/>
            <a:r>
              <a:rPr lang="en-US" sz="1600" dirty="0">
                <a:latin typeface="+mn-lt"/>
                <a:cs typeface="Calibri" panose="020F0502020204030204" pitchFamily="34" charset="0"/>
              </a:rPr>
              <a:t>During preliminary production runs, it was discovered ~30% of all products manufactured failed global GB tolerance testing of ±0.12</a:t>
            </a:r>
            <a:r>
              <a:rPr lang="el-GR" sz="1600" dirty="0">
                <a:latin typeface="+mn-lt"/>
                <a:cs typeface="Calibri" panose="020F0502020204030204" pitchFamily="34" charset="0"/>
              </a:rPr>
              <a:t>Ω</a:t>
            </a:r>
            <a:endParaRPr lang="en-US" sz="1600" dirty="0">
              <a:latin typeface="+mn-lt"/>
              <a:cs typeface="Calibri" panose="020F0502020204030204" pitchFamily="34" charset="0"/>
            </a:endParaRPr>
          </a:p>
          <a:p>
            <a:pPr marL="0"/>
            <a:endParaRPr lang="en-US" sz="1600" dirty="0">
              <a:latin typeface="+mn-lt"/>
              <a:cs typeface="Calibri" panose="020F0502020204030204" pitchFamily="34" charset="0"/>
            </a:endParaRPr>
          </a:p>
          <a:p>
            <a:pPr marL="0"/>
            <a:r>
              <a:rPr lang="en-US" sz="1600" dirty="0">
                <a:latin typeface="+mn-lt"/>
                <a:cs typeface="Calibri" panose="020F0502020204030204" pitchFamily="34" charset="0"/>
              </a:rPr>
              <a:t>An investigation is launched to verify the rejected items are truly OOT. This is accomplished by sending failed samples to the metrology lab for verification</a:t>
            </a:r>
          </a:p>
          <a:p>
            <a:pPr marL="0"/>
            <a:r>
              <a:rPr lang="en-US" sz="1600" dirty="0">
                <a:latin typeface="+mn-lt"/>
                <a:cs typeface="Calibri" panose="020F0502020204030204" pitchFamily="34" charset="0"/>
              </a:rPr>
              <a:t>The metrology lab retested the reportedly failed products and discovered less than 0.2% were true failures</a:t>
            </a:r>
          </a:p>
          <a:p>
            <a:pPr marL="0" algn="ctr"/>
            <a:r>
              <a:rPr lang="en-US" sz="1600" dirty="0">
                <a:latin typeface="+mn-lt"/>
                <a:cs typeface="Calibri" panose="020F0502020204030204" pitchFamily="34" charset="0"/>
              </a:rPr>
              <a:t>How can this happen?</a:t>
            </a:r>
          </a:p>
          <a:p>
            <a:pPr marL="0"/>
            <a:r>
              <a:rPr lang="en-US" sz="1600" dirty="0">
                <a:latin typeface="+mn-lt"/>
                <a:cs typeface="Calibri" panose="020F0502020204030204" pitchFamily="34" charset="0"/>
              </a:rPr>
              <a:t>Globally, the conformance tolerance may be Guard Banded at ±0.12</a:t>
            </a:r>
            <a:r>
              <a:rPr lang="el-GR" sz="1600" dirty="0">
                <a:latin typeface="+mn-lt"/>
                <a:cs typeface="Calibri" panose="020F0502020204030204" pitchFamily="34" charset="0"/>
              </a:rPr>
              <a:t>Ω</a:t>
            </a:r>
            <a:r>
              <a:rPr lang="en-US" sz="1600" dirty="0">
                <a:latin typeface="+mn-lt"/>
                <a:cs typeface="Calibri" panose="020F0502020204030204" pitchFamily="34" charset="0"/>
              </a:rPr>
              <a:t> but, for it to pass using specific risk, that same test tolerance must be reduced to ±0.039</a:t>
            </a:r>
            <a:r>
              <a:rPr lang="el-GR" sz="1600" dirty="0">
                <a:latin typeface="+mn-lt"/>
                <a:cs typeface="Calibri" panose="020F0502020204030204" pitchFamily="34" charset="0"/>
              </a:rPr>
              <a:t>Ω</a:t>
            </a:r>
            <a:r>
              <a:rPr lang="en-US" sz="1600" dirty="0">
                <a:latin typeface="+mn-lt"/>
                <a:cs typeface="Calibri" panose="020F0502020204030204" pitchFamily="34" charset="0"/>
              </a:rPr>
              <a:t> leaving virtually no room for any deviations from the nominal value</a:t>
            </a:r>
          </a:p>
          <a:p>
            <a:pPr marL="0"/>
            <a:endParaRPr lang="en-US" sz="1600" dirty="0">
              <a:latin typeface="+mn-lt"/>
              <a:cs typeface="Calibri" panose="020F0502020204030204" pitchFamily="34" charset="0"/>
            </a:endParaRPr>
          </a:p>
          <a:p>
            <a:pPr marL="0"/>
            <a:r>
              <a:rPr lang="en-US" sz="1600" dirty="0">
                <a:latin typeface="+mn-lt"/>
                <a:cs typeface="Calibri" panose="020F0502020204030204" pitchFamily="34" charset="0"/>
              </a:rPr>
              <a:t>The global risk tolerance must be reduced by ~40% while the specific risk tolerance reduced by &gt;80%!</a:t>
            </a:r>
          </a:p>
        </p:txBody>
      </p:sp>
    </p:spTree>
    <p:extLst>
      <p:ext uri="{BB962C8B-B14F-4D97-AF65-F5344CB8AC3E}">
        <p14:creationId xmlns:p14="http://schemas.microsoft.com/office/powerpoint/2010/main" val="212879176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F35360-76E3-9F2D-AB4C-DFE62079612A}"/>
              </a:ext>
            </a:extLst>
          </p:cNvPr>
          <p:cNvSpPr>
            <a:spLocks noGrp="1"/>
          </p:cNvSpPr>
          <p:nvPr>
            <p:ph type="title"/>
          </p:nvPr>
        </p:nvSpPr>
        <p:spPr/>
        <p:txBody>
          <a:bodyPr>
            <a:normAutofit fontScale="90000"/>
          </a:bodyPr>
          <a:lstStyle/>
          <a:p>
            <a:r>
              <a:rPr lang="en-US" sz="2700" kern="100">
                <a:latin typeface="Calibri" panose="020F0502020204030204" pitchFamily="34" charset="0"/>
                <a:ea typeface="Calibri" panose="020F0502020204030204" pitchFamily="34" charset="0"/>
                <a:cs typeface="Times New Roman" panose="02020603050405020304" pitchFamily="18" charset="0"/>
              </a:rPr>
              <a:t>Testing Cost Associated - specific risk versus global </a:t>
            </a:r>
            <a:br>
              <a:rPr lang="en-US" sz="2700" kern="100">
                <a:latin typeface="Calibri" panose="020F0502020204030204" pitchFamily="34" charset="0"/>
                <a:ea typeface="Calibri" panose="020F0502020204030204" pitchFamily="34" charset="0"/>
                <a:cs typeface="Times New Roman" panose="02020603050405020304" pitchFamily="18" charset="0"/>
              </a:rPr>
            </a:br>
            <a:endParaRPr lang="en-US"/>
          </a:p>
        </p:txBody>
      </p:sp>
      <p:sp>
        <p:nvSpPr>
          <p:cNvPr id="3" name="Content Placeholder 2">
            <a:extLst>
              <a:ext uri="{FF2B5EF4-FFF2-40B4-BE49-F238E27FC236}">
                <a16:creationId xmlns:a16="http://schemas.microsoft.com/office/drawing/2014/main" id="{5432898B-88BA-56DA-677E-8F0C445161F3}"/>
              </a:ext>
            </a:extLst>
          </p:cNvPr>
          <p:cNvSpPr>
            <a:spLocks noGrp="1"/>
          </p:cNvSpPr>
          <p:nvPr>
            <p:ph idx="1"/>
          </p:nvPr>
        </p:nvSpPr>
        <p:spPr>
          <a:xfrm>
            <a:off x="519113" y="932688"/>
            <a:ext cx="8085391" cy="3653600"/>
          </a:xfrm>
        </p:spPr>
        <p:txBody>
          <a:bodyPr>
            <a:normAutofit/>
          </a:bodyPr>
          <a:lstStyle/>
          <a:p>
            <a:pPr marL="0"/>
            <a:r>
              <a:rPr lang="en-US" sz="1600" dirty="0">
                <a:latin typeface="+mn-lt"/>
                <a:cs typeface="Calibri" panose="020F0502020204030204" pitchFamily="34" charset="0"/>
              </a:rPr>
              <a:t>The better solution is a more accurate DMM but at what cost?</a:t>
            </a:r>
          </a:p>
          <a:p>
            <a:pPr marL="0"/>
            <a:endParaRPr lang="en-US" sz="1600" dirty="0">
              <a:latin typeface="+mn-lt"/>
              <a:cs typeface="Calibri" panose="020F0502020204030204" pitchFamily="34" charset="0"/>
            </a:endParaRPr>
          </a:p>
          <a:p>
            <a:pPr marL="0"/>
            <a:endParaRPr lang="en-US" sz="1600" dirty="0">
              <a:latin typeface="+mn-lt"/>
              <a:cs typeface="Calibri" panose="020F0502020204030204" pitchFamily="34" charset="0"/>
            </a:endParaRPr>
          </a:p>
          <a:p>
            <a:pPr marL="0"/>
            <a:endParaRPr lang="en-US" sz="1600" dirty="0">
              <a:latin typeface="+mn-lt"/>
              <a:cs typeface="Calibri" panose="020F0502020204030204" pitchFamily="34" charset="0"/>
            </a:endParaRPr>
          </a:p>
          <a:p>
            <a:pPr marL="0"/>
            <a:endParaRPr lang="en-US" sz="1600" dirty="0">
              <a:latin typeface="+mn-lt"/>
              <a:cs typeface="Calibri" panose="020F0502020204030204" pitchFamily="34" charset="0"/>
            </a:endParaRPr>
          </a:p>
          <a:p>
            <a:pPr marL="0"/>
            <a:endParaRPr lang="en-US" sz="1600" dirty="0">
              <a:latin typeface="+mn-lt"/>
              <a:cs typeface="Calibri" panose="020F0502020204030204" pitchFamily="34" charset="0"/>
            </a:endParaRPr>
          </a:p>
          <a:p>
            <a:pPr marL="0"/>
            <a:endParaRPr lang="en-US" sz="1600" dirty="0">
              <a:latin typeface="+mn-lt"/>
              <a:cs typeface="Calibri" panose="020F0502020204030204" pitchFamily="34" charset="0"/>
            </a:endParaRPr>
          </a:p>
          <a:p>
            <a:pPr marL="0"/>
            <a:r>
              <a:rPr lang="en-US" sz="1600" dirty="0">
                <a:latin typeface="+mn-lt"/>
                <a:cs typeface="Calibri" panose="020F0502020204030204" pitchFamily="34" charset="0"/>
              </a:rPr>
              <a:t>We already know the  34470A isn’t ideal, however the cost of a Fluke 8558A &gt;3x the expense but more accurate. Will it work?</a:t>
            </a:r>
          </a:p>
          <a:p>
            <a:pPr marL="0"/>
            <a:endParaRPr lang="en-US" sz="1600" dirty="0">
              <a:latin typeface="+mn-lt"/>
              <a:cs typeface="Calibri" panose="020F0502020204030204" pitchFamily="34" charset="0"/>
            </a:endParaRPr>
          </a:p>
        </p:txBody>
      </p:sp>
      <p:pic>
        <p:nvPicPr>
          <p:cNvPr id="5" name="Picture 4">
            <a:extLst>
              <a:ext uri="{FF2B5EF4-FFF2-40B4-BE49-F238E27FC236}">
                <a16:creationId xmlns:a16="http://schemas.microsoft.com/office/drawing/2014/main" id="{75BE8E05-E68E-CEC8-9943-08846D2E4B65}"/>
              </a:ext>
            </a:extLst>
          </p:cNvPr>
          <p:cNvPicPr>
            <a:picLocks noChangeAspect="1"/>
          </p:cNvPicPr>
          <p:nvPr/>
        </p:nvPicPr>
        <p:blipFill>
          <a:blip r:embed="rId2"/>
          <a:stretch>
            <a:fillRect/>
          </a:stretch>
        </p:blipFill>
        <p:spPr>
          <a:xfrm>
            <a:off x="2583015" y="1293614"/>
            <a:ext cx="3795089" cy="1577477"/>
          </a:xfrm>
          <a:prstGeom prst="rect">
            <a:avLst/>
          </a:prstGeom>
        </p:spPr>
      </p:pic>
      <p:pic>
        <p:nvPicPr>
          <p:cNvPr id="8" name="Picture 7">
            <a:extLst>
              <a:ext uri="{FF2B5EF4-FFF2-40B4-BE49-F238E27FC236}">
                <a16:creationId xmlns:a16="http://schemas.microsoft.com/office/drawing/2014/main" id="{DAC5A1B3-6EF3-DBA6-DDF3-EB6FE8A82E73}"/>
              </a:ext>
            </a:extLst>
          </p:cNvPr>
          <p:cNvPicPr>
            <a:picLocks noChangeAspect="1"/>
          </p:cNvPicPr>
          <p:nvPr/>
        </p:nvPicPr>
        <p:blipFill>
          <a:blip r:embed="rId3"/>
          <a:stretch>
            <a:fillRect/>
          </a:stretch>
        </p:blipFill>
        <p:spPr>
          <a:xfrm>
            <a:off x="3642165" y="3267914"/>
            <a:ext cx="2027096" cy="1318374"/>
          </a:xfrm>
          <a:prstGeom prst="rect">
            <a:avLst/>
          </a:prstGeom>
        </p:spPr>
      </p:pic>
    </p:spTree>
    <p:extLst>
      <p:ext uri="{BB962C8B-B14F-4D97-AF65-F5344CB8AC3E}">
        <p14:creationId xmlns:p14="http://schemas.microsoft.com/office/powerpoint/2010/main" val="66273400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F35360-76E3-9F2D-AB4C-DFE62079612A}"/>
              </a:ext>
            </a:extLst>
          </p:cNvPr>
          <p:cNvSpPr>
            <a:spLocks noGrp="1"/>
          </p:cNvSpPr>
          <p:nvPr>
            <p:ph type="title"/>
          </p:nvPr>
        </p:nvSpPr>
        <p:spPr/>
        <p:txBody>
          <a:bodyPr>
            <a:normAutofit fontScale="90000"/>
          </a:bodyPr>
          <a:lstStyle/>
          <a:p>
            <a:r>
              <a:rPr lang="en-US" sz="2700" kern="100">
                <a:latin typeface="Calibri" panose="020F0502020204030204" pitchFamily="34" charset="0"/>
                <a:ea typeface="Calibri" panose="020F0502020204030204" pitchFamily="34" charset="0"/>
                <a:cs typeface="Times New Roman" panose="02020603050405020304" pitchFamily="18" charset="0"/>
              </a:rPr>
              <a:t>Testing Cost Associated - specific risk versus global </a:t>
            </a:r>
            <a:br>
              <a:rPr lang="en-US" sz="2700" kern="100">
                <a:latin typeface="Calibri" panose="020F0502020204030204" pitchFamily="34" charset="0"/>
                <a:ea typeface="Calibri" panose="020F0502020204030204" pitchFamily="34" charset="0"/>
                <a:cs typeface="Times New Roman" panose="02020603050405020304" pitchFamily="18" charset="0"/>
              </a:rPr>
            </a:br>
            <a:endParaRPr lang="en-US"/>
          </a:p>
        </p:txBody>
      </p:sp>
      <p:sp>
        <p:nvSpPr>
          <p:cNvPr id="3" name="Content Placeholder 2">
            <a:extLst>
              <a:ext uri="{FF2B5EF4-FFF2-40B4-BE49-F238E27FC236}">
                <a16:creationId xmlns:a16="http://schemas.microsoft.com/office/drawing/2014/main" id="{5432898B-88BA-56DA-677E-8F0C445161F3}"/>
              </a:ext>
            </a:extLst>
          </p:cNvPr>
          <p:cNvSpPr>
            <a:spLocks noGrp="1"/>
          </p:cNvSpPr>
          <p:nvPr>
            <p:ph idx="1"/>
          </p:nvPr>
        </p:nvSpPr>
        <p:spPr>
          <a:xfrm>
            <a:off x="519113" y="932688"/>
            <a:ext cx="8085391" cy="3653600"/>
          </a:xfrm>
        </p:spPr>
        <p:txBody>
          <a:bodyPr>
            <a:normAutofit/>
          </a:bodyPr>
          <a:lstStyle/>
          <a:p>
            <a:pPr marL="0"/>
            <a:r>
              <a:rPr lang="en-US" sz="1600" dirty="0">
                <a:latin typeface="+mn-lt"/>
                <a:cs typeface="Calibri" panose="020F0502020204030204" pitchFamily="34" charset="0"/>
              </a:rPr>
              <a:t>Yes!, it will work. The expected false rejection rate is 1.035% and the consumer risk is &lt;1% (process uncertainties excluded as this is exploratory)</a:t>
            </a:r>
          </a:p>
          <a:p>
            <a:pPr marL="0"/>
            <a:endParaRPr lang="en-US" sz="1600" dirty="0">
              <a:latin typeface="+mn-lt"/>
              <a:cs typeface="Calibri" panose="020F0502020204030204" pitchFamily="34" charset="0"/>
            </a:endParaRPr>
          </a:p>
          <a:p>
            <a:pPr marL="0"/>
            <a:endParaRPr lang="en-US" sz="1600" dirty="0">
              <a:latin typeface="+mn-lt"/>
              <a:cs typeface="Calibri" panose="020F0502020204030204" pitchFamily="34" charset="0"/>
            </a:endParaRPr>
          </a:p>
          <a:p>
            <a:pPr marL="0"/>
            <a:endParaRPr lang="en-US" sz="1600" dirty="0">
              <a:latin typeface="+mn-lt"/>
              <a:cs typeface="Calibri" panose="020F0502020204030204" pitchFamily="34" charset="0"/>
            </a:endParaRPr>
          </a:p>
          <a:p>
            <a:pPr marL="0"/>
            <a:endParaRPr lang="en-US" sz="1600" dirty="0">
              <a:latin typeface="+mn-lt"/>
              <a:cs typeface="Calibri" panose="020F0502020204030204" pitchFamily="34" charset="0"/>
            </a:endParaRPr>
          </a:p>
          <a:p>
            <a:pPr marL="0"/>
            <a:endParaRPr lang="en-US" sz="1600" dirty="0">
              <a:latin typeface="+mn-lt"/>
              <a:cs typeface="Calibri" panose="020F0502020204030204" pitchFamily="34" charset="0"/>
            </a:endParaRPr>
          </a:p>
          <a:p>
            <a:pPr marL="0"/>
            <a:endParaRPr lang="en-US" sz="1600" dirty="0">
              <a:latin typeface="+mn-lt"/>
              <a:cs typeface="Calibri" panose="020F0502020204030204" pitchFamily="34" charset="0"/>
            </a:endParaRPr>
          </a:p>
          <a:p>
            <a:pPr marL="0"/>
            <a:r>
              <a:rPr lang="en-US" sz="1600" dirty="0">
                <a:latin typeface="+mn-lt"/>
                <a:cs typeface="Calibri" panose="020F0502020204030204" pitchFamily="34" charset="0"/>
              </a:rPr>
              <a:t>Given the cost of higher quality reference standards, and the associated maintenance, is it cost effective?</a:t>
            </a:r>
          </a:p>
          <a:p>
            <a:pPr marL="0"/>
            <a:endParaRPr lang="en-US" sz="1600" dirty="0">
              <a:latin typeface="+mn-lt"/>
              <a:cs typeface="Calibri" panose="020F0502020204030204" pitchFamily="34" charset="0"/>
            </a:endParaRPr>
          </a:p>
        </p:txBody>
      </p:sp>
      <p:pic>
        <p:nvPicPr>
          <p:cNvPr id="5" name="Picture 4">
            <a:extLst>
              <a:ext uri="{FF2B5EF4-FFF2-40B4-BE49-F238E27FC236}">
                <a16:creationId xmlns:a16="http://schemas.microsoft.com/office/drawing/2014/main" id="{C2503FA6-D981-23EC-BF99-F59E4EFE4BE2}"/>
              </a:ext>
            </a:extLst>
          </p:cNvPr>
          <p:cNvPicPr>
            <a:picLocks noChangeAspect="1"/>
          </p:cNvPicPr>
          <p:nvPr/>
        </p:nvPicPr>
        <p:blipFill>
          <a:blip r:embed="rId2"/>
          <a:stretch>
            <a:fillRect/>
          </a:stretch>
        </p:blipFill>
        <p:spPr>
          <a:xfrm>
            <a:off x="3365269" y="1551955"/>
            <a:ext cx="2027096" cy="1318374"/>
          </a:xfrm>
          <a:prstGeom prst="rect">
            <a:avLst/>
          </a:prstGeom>
        </p:spPr>
      </p:pic>
    </p:spTree>
    <p:extLst>
      <p:ext uri="{BB962C8B-B14F-4D97-AF65-F5344CB8AC3E}">
        <p14:creationId xmlns:p14="http://schemas.microsoft.com/office/powerpoint/2010/main" val="278586622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Facet">
  <a:themeElements>
    <a:clrScheme name="Custom 1">
      <a:dk1>
        <a:sysClr val="windowText" lastClr="000000"/>
      </a:dk1>
      <a:lt1>
        <a:sysClr val="window" lastClr="FFFFFF"/>
      </a:lt1>
      <a:dk2>
        <a:srgbClr val="2C3C43"/>
      </a:dk2>
      <a:lt2>
        <a:srgbClr val="EBEBEB"/>
      </a:lt2>
      <a:accent1>
        <a:srgbClr val="70BF4C"/>
      </a:accent1>
      <a:accent2>
        <a:srgbClr val="328D42"/>
      </a:accent2>
      <a:accent3>
        <a:srgbClr val="D1E7BE"/>
      </a:accent3>
      <a:accent4>
        <a:srgbClr val="E76618"/>
      </a:accent4>
      <a:accent5>
        <a:srgbClr val="C42F1A"/>
      </a:accent5>
      <a:accent6>
        <a:srgbClr val="918655"/>
      </a:accent6>
      <a:hlink>
        <a:srgbClr val="0070C0"/>
      </a:hlink>
      <a:folHlink>
        <a:srgbClr val="7030A0"/>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6de2c958-59a2-4e5f-8237-3461fd469209" xsi:nil="true"/>
    <lcf76f155ced4ddcb4097134ff3c332f xmlns="431d60b5-bc3f-4264-9286-e22c2945c1ae">
      <Terms xmlns="http://schemas.microsoft.com/office/infopath/2007/PartnerControls"/>
    </lcf76f155ced4ddcb4097134ff3c332f>
    <SharedWithUsers xmlns="6de2c958-59a2-4e5f-8237-3461fd469209">
      <UserInfo>
        <DisplayName>Wade, Heather</DisplayName>
        <AccountId>46</AccountId>
        <AccountType/>
      </UserInfo>
      <UserInfo>
        <DisplayName>Petrocella, Thomas</DisplayName>
        <AccountId>65</AccountId>
        <AccountType/>
      </UserInfo>
      <UserInfo>
        <DisplayName>Yachin, Iris</DisplayName>
        <AccountId>66</AccountId>
        <AccountType/>
      </UserInfo>
    </SharedWithUsers>
    <Image xmlns="431d60b5-bc3f-4264-9286-e22c2945c1ae" xsi:nil="true"/>
    <DateandTime xmlns="431d60b5-bc3f-4264-9286-e22c2945c1ae"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54B2C07CACFD6C4BAC6E85CF35BE7FB0" ma:contentTypeVersion="19" ma:contentTypeDescription="Create a new document." ma:contentTypeScope="" ma:versionID="dbb896d20a89d03accf7e3f2b7790ab3">
  <xsd:schema xmlns:xsd="http://www.w3.org/2001/XMLSchema" xmlns:xs="http://www.w3.org/2001/XMLSchema" xmlns:p="http://schemas.microsoft.com/office/2006/metadata/properties" xmlns:ns2="431d60b5-bc3f-4264-9286-e22c2945c1ae" xmlns:ns3="6de2c958-59a2-4e5f-8237-3461fd469209" targetNamespace="http://schemas.microsoft.com/office/2006/metadata/properties" ma:root="true" ma:fieldsID="d2dc7929e2c588afa5715543268959a6" ns2:_="" ns3:_="">
    <xsd:import namespace="431d60b5-bc3f-4264-9286-e22c2945c1ae"/>
    <xsd:import namespace="6de2c958-59a2-4e5f-8237-3461fd469209"/>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element ref="ns2:DateandTime" minOccurs="0"/>
                <xsd:element ref="ns2:Image" minOccurs="0"/>
                <xsd:element ref="ns3:SharedWithUsers" minOccurs="0"/>
                <xsd:element ref="ns3:SharedWithDetails" minOccurs="0"/>
                <xsd:element ref="ns2:MediaServiceLocation" minOccurs="0"/>
                <xsd:element ref="ns2:MediaLengthInSeconds"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31d60b5-bc3f-4264-9286-e22c2945c1a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KeyPoints" ma:index="11" nillable="true" ma:displayName="MediaServiceAutoKeyPoints" ma:hidden="true" ma:internalName="MediaServiceAutoKeyPoints" ma:readOnly="true">
      <xsd:simpleType>
        <xsd:restriction base="dms:Note"/>
      </xsd:simpleType>
    </xsd:element>
    <xsd:element name="MediaServiceKeyPoints" ma:index="12" nillable="true" ma:displayName="KeyPoints" ma:internalName="MediaServiceKeyPoints" ma:readOnly="true">
      <xsd:simpleType>
        <xsd:restriction base="dms:Note">
          <xsd:maxLength value="255"/>
        </xsd:restriction>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DateandTime" ma:index="17" nillable="true" ma:displayName="Date and Time" ma:format="DateTime" ma:internalName="DateandTime">
      <xsd:simpleType>
        <xsd:restriction base="dms:DateTime"/>
      </xsd:simpleType>
    </xsd:element>
    <xsd:element name="Image" ma:index="18" nillable="true" ma:displayName="Image" ma:format="Thumbnail" ma:internalName="Image">
      <xsd:simpleType>
        <xsd:restriction base="dms:Unknown"/>
      </xsd:simpleType>
    </xsd:element>
    <xsd:element name="MediaServiceLocation" ma:index="21" nillable="true" ma:displayName="Location" ma:internalName="MediaServiceLocation" ma:readOnly="true">
      <xsd:simpleType>
        <xsd:restriction base="dms:Text"/>
      </xsd:simpleType>
    </xsd:element>
    <xsd:element name="MediaLengthInSeconds" ma:index="22" nillable="true" ma:displayName="Length (seconds)"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dfdc529c-f654-4511-b109-7eaba649430f"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6"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de2c958-59a2-4e5f-8237-3461fd469209"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TaxCatchAll" ma:index="25" nillable="true" ma:displayName="Taxonomy Catch All Column" ma:hidden="true" ma:list="{d4f8ba4e-a110-4358-acde-8cfefa4f458d}" ma:internalName="TaxCatchAll" ma:showField="CatchAllData" ma:web="6de2c958-59a2-4e5f-8237-3461fd46920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FA3322B-5FB6-4D54-A3D3-2CDE21DF2FAF}">
  <ds:schemaRefs>
    <ds:schemaRef ds:uri="http://schemas.microsoft.com/sharepoint/v3/contenttype/forms"/>
  </ds:schemaRefs>
</ds:datastoreItem>
</file>

<file path=customXml/itemProps2.xml><?xml version="1.0" encoding="utf-8"?>
<ds:datastoreItem xmlns:ds="http://schemas.openxmlformats.org/officeDocument/2006/customXml" ds:itemID="{393B6311-8CFC-45D9-AB99-976D45948497}">
  <ds:schemaRefs>
    <ds:schemaRef ds:uri="010eba3b-c2dd-447d-8802-11cf2c3e7cc5"/>
    <ds:schemaRef ds:uri="431d60b5-bc3f-4264-9286-e22c2945c1ae"/>
    <ds:schemaRef ds:uri="6de2c958-59a2-4e5f-8237-3461fd469209"/>
    <ds:schemaRef ds:uri="9b9f2b79-37f7-460d-8955-0e95de199137"/>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6932FFD2-A52C-40F4-9270-E4A9F1D3CE8C}">
  <ds:schemaRefs>
    <ds:schemaRef ds:uri="431d60b5-bc3f-4264-9286-e22c2945c1ae"/>
    <ds:schemaRef ds:uri="6de2c958-59a2-4e5f-8237-3461fd46920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152</TotalTime>
  <Words>10832</Words>
  <Application>Microsoft Office PowerPoint</Application>
  <PresentationFormat>On-screen Show (16:9)</PresentationFormat>
  <Paragraphs>1079</Paragraphs>
  <Slides>145</Slides>
  <Notes>67</Notes>
  <HiddenSlides>0</HiddenSlides>
  <MMClips>0</MMClips>
  <ScaleCrop>false</ScaleCrop>
  <HeadingPairs>
    <vt:vector size="8" baseType="variant">
      <vt:variant>
        <vt:lpstr>Fonts Used</vt:lpstr>
      </vt:variant>
      <vt:variant>
        <vt:i4>19</vt:i4>
      </vt:variant>
      <vt:variant>
        <vt:lpstr>Theme</vt:lpstr>
      </vt:variant>
      <vt:variant>
        <vt:i4>2</vt:i4>
      </vt:variant>
      <vt:variant>
        <vt:lpstr>Embedded OLE Servers</vt:lpstr>
      </vt:variant>
      <vt:variant>
        <vt:i4>1</vt:i4>
      </vt:variant>
      <vt:variant>
        <vt:lpstr>Slide Titles</vt:lpstr>
      </vt:variant>
      <vt:variant>
        <vt:i4>145</vt:i4>
      </vt:variant>
    </vt:vector>
  </HeadingPairs>
  <TitlesOfParts>
    <vt:vector size="167" baseType="lpstr">
      <vt:lpstr>-apple-system</vt:lpstr>
      <vt:lpstr>Arial</vt:lpstr>
      <vt:lpstr>Arial-BoldMT</vt:lpstr>
      <vt:lpstr>ArialMT</vt:lpstr>
      <vt:lpstr>Calibri</vt:lpstr>
      <vt:lpstr>Cambria</vt:lpstr>
      <vt:lpstr>Cambria Math</vt:lpstr>
      <vt:lpstr>Google Sans</vt:lpstr>
      <vt:lpstr>Lucida Grande</vt:lpstr>
      <vt:lpstr>morehouse</vt:lpstr>
      <vt:lpstr>Poppins</vt:lpstr>
      <vt:lpstr>Roboto</vt:lpstr>
      <vt:lpstr>Rockwell</vt:lpstr>
      <vt:lpstr>Segoe UI Semibold</vt:lpstr>
      <vt:lpstr>Symbol</vt:lpstr>
      <vt:lpstr>Times New Roman</vt:lpstr>
      <vt:lpstr>Trebuchet MS</vt:lpstr>
      <vt:lpstr>Wingdings</vt:lpstr>
      <vt:lpstr>Wingdings 3</vt:lpstr>
      <vt:lpstr>Office Theme</vt:lpstr>
      <vt:lpstr>Facet</vt:lpstr>
      <vt:lpstr>Visio</vt:lpstr>
      <vt:lpstr>PowerPoint Presentation</vt:lpstr>
      <vt:lpstr>Who Needs Another  Tutorial on Risk or Decision Rules?  </vt:lpstr>
      <vt:lpstr>Who Needs Another  Tutorial on Risk or Decision Rules?</vt:lpstr>
      <vt:lpstr>PowerPoint Presentation</vt:lpstr>
      <vt:lpstr>Abstract</vt:lpstr>
      <vt:lpstr>Learning Objectives</vt:lpstr>
      <vt:lpstr>History</vt:lpstr>
      <vt:lpstr>Where did the famous 4:1 Requirement Come From?</vt:lpstr>
      <vt:lpstr>Introduction - First efforts at reducing measurement risk</vt:lpstr>
      <vt:lpstr>PowerPoint Presentation</vt:lpstr>
      <vt:lpstr>Introduction – The 4:1 Rule and Measurement Risk</vt:lpstr>
      <vt:lpstr>Measurement Confidence</vt:lpstr>
      <vt:lpstr>ISO/IEC 17025:2017 Requirement</vt:lpstr>
      <vt:lpstr>Measurement Related Terms</vt:lpstr>
      <vt:lpstr>PowerPoint Presentation</vt:lpstr>
      <vt:lpstr>Measurement Accuracy, Risk, and the Metrology chain</vt:lpstr>
      <vt:lpstr>Measurement Uncertainty’s  Relation to Measurement Hierarchy</vt:lpstr>
      <vt:lpstr>Measurement Uncertainty</vt:lpstr>
      <vt:lpstr>Introduction - Measurements, Uncertainty, and Specifications</vt:lpstr>
      <vt:lpstr>Measurement Uncertainty</vt:lpstr>
      <vt:lpstr>Measurement Uncertainty</vt:lpstr>
      <vt:lpstr>Measurement Uncertainty</vt:lpstr>
      <vt:lpstr>Measurement Uncertainty</vt:lpstr>
      <vt:lpstr>Metrological Traceability Review</vt:lpstr>
      <vt:lpstr>Metrological Traceability Review</vt:lpstr>
      <vt:lpstr>Metrological Traceability Review</vt:lpstr>
      <vt:lpstr>Tolerances</vt:lpstr>
      <vt:lpstr>PowerPoint Presentation</vt:lpstr>
      <vt:lpstr>The Problem With Averages </vt:lpstr>
      <vt:lpstr>The Problem with Averages</vt:lpstr>
      <vt:lpstr>The Problem with Averages</vt:lpstr>
      <vt:lpstr>PowerPoint Presentation</vt:lpstr>
      <vt:lpstr>PowerPoint Presentation</vt:lpstr>
      <vt:lpstr>PowerPoint Presentation</vt:lpstr>
      <vt:lpstr>Types of Risk (Errors)</vt:lpstr>
      <vt:lpstr>Types of Risk (Errors)</vt:lpstr>
      <vt:lpstr>Consumer and Producer Risk</vt:lpstr>
      <vt:lpstr>Consumer and Producer Risk</vt:lpstr>
      <vt:lpstr>Consumer and Producer Risk</vt:lpstr>
      <vt:lpstr>Consumer Risk (aka PFA)</vt:lpstr>
      <vt:lpstr>Common Definitions ILAC G8</vt:lpstr>
      <vt:lpstr>Guard Banding</vt:lpstr>
      <vt:lpstr>Instrument Measurement Uncertainty Guard Banding</vt:lpstr>
      <vt:lpstr>Types of Risk Scenarios </vt:lpstr>
      <vt:lpstr>Specific Risk</vt:lpstr>
      <vt:lpstr>Statement of Conformity</vt:lpstr>
      <vt:lpstr>Binary Statement with Guard Band</vt:lpstr>
      <vt:lpstr>Non-Binary Statement with Guard Band</vt:lpstr>
      <vt:lpstr>Non-Binary Statement with Guard Band</vt:lpstr>
      <vt:lpstr>ASME B89.7.3.1-2001 – Specific Risk</vt:lpstr>
      <vt:lpstr>The Size of Acceptance limits is Determined by the Measurement Uncertainty and Desired Risk Level.</vt:lpstr>
      <vt:lpstr>Classic 50 % risk scenario with “Simple Acceptance” at the bench level (w = 0), No Guard Band.  </vt:lpstr>
      <vt:lpstr>Instrument Measurement Uncertainty Guard Banding at bench-level (w = r * U95 ) </vt:lpstr>
      <vt:lpstr>Star Wars Example</vt:lpstr>
      <vt:lpstr>Star Wars Example – AL for 2.5 % Maximum risk </vt:lpstr>
      <vt:lpstr>Star Wars Example – Measured Value not Centered </vt:lpstr>
      <vt:lpstr>Star Wars Example</vt:lpstr>
      <vt:lpstr>PowerPoint Presentation</vt:lpstr>
      <vt:lpstr>Global Risk  </vt:lpstr>
      <vt:lpstr>Outdated Practices Can Lead to Higher Risk </vt:lpstr>
      <vt:lpstr>Outdated Practices Lead to Higher Risk </vt:lpstr>
      <vt:lpstr>PowerPoint Presentation</vt:lpstr>
      <vt:lpstr>PowerPoint Presentation</vt:lpstr>
      <vt:lpstr>The Correct Definition and Calculation of TUR </vt:lpstr>
      <vt:lpstr>TUR (Test Uncertainty Ratio)</vt:lpstr>
      <vt:lpstr>The lab with the smaller uncertainties will typically produce larger TURs, giving you more space to be in tolerance!</vt:lpstr>
      <vt:lpstr>The lab with the larger uncertainties will typically produce smaller  TURs, giving you less space to be in tolerance!</vt:lpstr>
      <vt:lpstr>EOPR</vt:lpstr>
      <vt:lpstr>EOPR</vt:lpstr>
      <vt:lpstr>EOPR</vt:lpstr>
      <vt:lpstr>EOPR</vt:lpstr>
      <vt:lpstr>Ref Standard Stability / EOPR</vt:lpstr>
      <vt:lpstr>Ref Standard Stability / EOPR</vt:lpstr>
      <vt:lpstr>Basics – The Quality of the Measurement System</vt:lpstr>
      <vt:lpstr>Setting acceptance limits for Global Risk is more complex, requiring iterative numerical integration to ﬁnd the acceptance limits for a desired level of risk. Many times, graphical solutions can be used to set the acceptance limits. </vt:lpstr>
      <vt:lpstr>Global Risk</vt:lpstr>
      <vt:lpstr>Global Risk</vt:lpstr>
      <vt:lpstr>Global Risk</vt:lpstr>
      <vt:lpstr>Global Risk </vt:lpstr>
      <vt:lpstr>Global Risk </vt:lpstr>
      <vt:lpstr>Global Risk </vt:lpstr>
      <vt:lpstr>Global vs Specific Risk Example  </vt:lpstr>
      <vt:lpstr>Specific Risk </vt:lpstr>
      <vt:lpstr>Specific Risk (Radar Gun at Point A)</vt:lpstr>
      <vt:lpstr>Specific Risk (Radar Gun at Point B)</vt:lpstr>
      <vt:lpstr>Global Risk </vt:lpstr>
      <vt:lpstr>Global Risk and Specific </vt:lpstr>
      <vt:lpstr>Global Risk Results  </vt:lpstr>
      <vt:lpstr>Global Risk </vt:lpstr>
      <vt:lpstr>Global </vt:lpstr>
      <vt:lpstr>Global </vt:lpstr>
      <vt:lpstr>Global Versus Specific Risk Summary</vt:lpstr>
      <vt:lpstr>Example – Radar Gun</vt:lpstr>
      <vt:lpstr>Example – Radar Gun</vt:lpstr>
      <vt:lpstr>Overall review with Examples</vt:lpstr>
      <vt:lpstr>Testing Cost Associated - specific risk versus global </vt:lpstr>
      <vt:lpstr>Testing Cost Associated - specific risk versus global  </vt:lpstr>
      <vt:lpstr>Testing Cost Associated - specific risk versus global  </vt:lpstr>
      <vt:lpstr>Testing Cost Associated - specific risk versus global  </vt:lpstr>
      <vt:lpstr>Testing Cost Associated - specific risk versus global  </vt:lpstr>
      <vt:lpstr>Expected Failure Rates with GB Strategies</vt:lpstr>
      <vt:lpstr>TUR’s vs Total Cost due to false rejection &amp; retest</vt:lpstr>
      <vt:lpstr>Sample Quiz</vt:lpstr>
      <vt:lpstr>Sample Quiz</vt:lpstr>
      <vt:lpstr>“Trust but Verify” </vt:lpstr>
      <vt:lpstr>What are Some of the Things We Can Control to Mitigate Our Risk?</vt:lpstr>
      <vt:lpstr>Accuracy and Precision </vt:lpstr>
      <vt:lpstr>Instrument Measurement Uncertainty Guard Banding</vt:lpstr>
      <vt:lpstr>Bias – Centered Measurement </vt:lpstr>
      <vt:lpstr>Instrument Measurement  + 9 lbf Bias</vt:lpstr>
      <vt:lpstr>PowerPoint Presentation</vt:lpstr>
      <vt:lpstr>What Happens When We Do Not Correct the Bias?  </vt:lpstr>
      <vt:lpstr>What Happens When We Correct the Bias?  </vt:lpstr>
      <vt:lpstr>Not Correcting for Bias</vt:lpstr>
      <vt:lpstr>Correcting for Bias</vt:lpstr>
      <vt:lpstr>Deming Funnel – Adjust to try and correct any bias</vt:lpstr>
      <vt:lpstr>Deming Funnel – Adjust to the Measurement Point</vt:lpstr>
      <vt:lpstr>Deming Funnel – Adjust to the Measurement Point</vt:lpstr>
      <vt:lpstr>Deming Funnel – Adjust to the Measurement Point</vt:lpstr>
      <vt:lpstr>Deming Funnel – Adjust to the Measurement Point</vt:lpstr>
      <vt:lpstr>Deming Funnel – Adjust to the Measurement Point</vt:lpstr>
      <vt:lpstr>Bias Conclusion</vt:lpstr>
      <vt:lpstr>Case Study– “Deflate Gate” </vt:lpstr>
      <vt:lpstr>Case Study– “Deflate Gate” </vt:lpstr>
      <vt:lpstr>Case Study– “Deflate Gate” </vt:lpstr>
      <vt:lpstr>“Deflate Gate” </vt:lpstr>
      <vt:lpstr>Case Study– “Deflate Gate” Conclusion </vt:lpstr>
      <vt:lpstr>What does this slide tell us?</vt:lpstr>
      <vt:lpstr>Selecting the proper Guard Banding method</vt:lpstr>
      <vt:lpstr>Measurement Confidence</vt:lpstr>
      <vt:lpstr>Proficiency Testing Services </vt:lpstr>
      <vt:lpstr>Measurement Assurance  SPC DATA </vt:lpstr>
      <vt:lpstr>SPC DATA GRAPHS </vt:lpstr>
      <vt:lpstr>Solution for Force Measurements</vt:lpstr>
      <vt:lpstr>Common Issues with Laboratories Performing Measurements</vt:lpstr>
      <vt:lpstr>Decision Rules Conclusion</vt:lpstr>
      <vt:lpstr>Sample Quiz (Open Discussion)</vt:lpstr>
      <vt:lpstr>Exercise </vt:lpstr>
      <vt:lpstr>Exercise </vt:lpstr>
      <vt:lpstr>Exercise </vt:lpstr>
      <vt:lpstr>Exercise </vt:lpstr>
      <vt:lpstr>Takeaways</vt:lpstr>
      <vt:lpstr>Recommended Reading – Guidance</vt:lpstr>
      <vt:lpstr>Recommended Reading -Papers</vt:lpstr>
      <vt:lpstr>Want More Information?</vt:lpstr>
    </vt:vector>
  </TitlesOfParts>
  <Company>McDill Design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Gary Hinshaw</dc:creator>
  <cp:lastModifiedBy>Greg Cenker</cp:lastModifiedBy>
  <cp:revision>7</cp:revision>
  <dcterms:created xsi:type="dcterms:W3CDTF">2015-10-30T15:03:45Z</dcterms:created>
  <dcterms:modified xsi:type="dcterms:W3CDTF">2023-10-09T17:10:03Z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0x01010054B2C07CACFD6C4BAC6E85CF35BE7FB0</vt:lpwstr>
  </property>
  <property fmtid="{D5CDD505-2E9C-101B-9397-08002B2CF9AE}" pid="3" name="MediaServiceImageTags">
    <vt:lpwstr/>
  </property>
</Properties>
</file>